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521" r:id="rId3"/>
    <p:sldId id="588" r:id="rId4"/>
    <p:sldId id="556" r:id="rId5"/>
    <p:sldId id="575" r:id="rId6"/>
    <p:sldId id="557" r:id="rId7"/>
    <p:sldId id="591" r:id="rId8"/>
    <p:sldId id="590" r:id="rId9"/>
    <p:sldId id="589" r:id="rId10"/>
    <p:sldId id="583" r:id="rId11"/>
    <p:sldId id="592" r:id="rId12"/>
    <p:sldId id="595" r:id="rId13"/>
    <p:sldId id="594" r:id="rId14"/>
    <p:sldId id="522" r:id="rId15"/>
  </p:sldIdLst>
  <p:sldSz cx="9144000" cy="6858000" type="screen4x3"/>
  <p:notesSz cx="6858000" cy="9144000"/>
  <p:defaultTextStyle>
    <a:defPPr>
      <a:defRPr lang="hu-HU"/>
    </a:defPPr>
    <a:lvl1pPr algn="ctr" rtl="0" fontAlgn="base">
      <a:spcBef>
        <a:spcPct val="0"/>
      </a:spcBef>
      <a:spcAft>
        <a:spcPct val="0"/>
      </a:spcAft>
      <a:buChar char="•"/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buChar char="•"/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buChar char="•"/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buChar char="•"/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buChar char="•"/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9CCFF"/>
    <a:srgbClr val="FFFF99"/>
    <a:srgbClr val="FFFF00"/>
    <a:srgbClr val="FF5050"/>
    <a:srgbClr val="99FF66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94622" autoAdjust="0"/>
  </p:normalViewPr>
  <p:slideViewPr>
    <p:cSldViewPr>
      <p:cViewPr varScale="1">
        <p:scale>
          <a:sx n="90" d="100"/>
          <a:sy n="90" d="100"/>
        </p:scale>
        <p:origin x="91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AC3C3EC9-17E0-DA92-0C20-DF83AFFE1C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1EA1F554-EAFA-70B5-9B79-CB0B408BB2E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47CF17E-7258-3321-68B8-FBB9138DA93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B0CA3318-7EAB-DF5C-1DDE-D1A61A6546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247814" name="Rectangle 6">
            <a:extLst>
              <a:ext uri="{FF2B5EF4-FFF2-40B4-BE49-F238E27FC236}">
                <a16:creationId xmlns:a16="http://schemas.microsoft.com/office/drawing/2014/main" id="{4061C5EF-904C-89F0-CEA0-23C2B10C50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5" name="Rectangle 7">
            <a:extLst>
              <a:ext uri="{FF2B5EF4-FFF2-40B4-BE49-F238E27FC236}">
                <a16:creationId xmlns:a16="http://schemas.microsoft.com/office/drawing/2014/main" id="{BB8FF478-630A-FC08-C595-4893736477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AA796C5D-5808-4C6E-AB59-E9590C805705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>
            <a:extLst>
              <a:ext uri="{FF2B5EF4-FFF2-40B4-BE49-F238E27FC236}">
                <a16:creationId xmlns:a16="http://schemas.microsoft.com/office/drawing/2014/main" id="{7BE7816B-BCB2-1C86-4245-FED0B5B682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Jegyzetek helye 2">
            <a:extLst>
              <a:ext uri="{FF2B5EF4-FFF2-40B4-BE49-F238E27FC236}">
                <a16:creationId xmlns:a16="http://schemas.microsoft.com/office/drawing/2014/main" id="{4ACA83A2-8453-C076-7AFA-1828BD95C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17412" name="Dia számának helye 3">
            <a:extLst>
              <a:ext uri="{FF2B5EF4-FFF2-40B4-BE49-F238E27FC236}">
                <a16:creationId xmlns:a16="http://schemas.microsoft.com/office/drawing/2014/main" id="{3F612EDB-288D-CEF6-B3E4-9414065132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309B46-6FEA-48A4-8A91-D789965ACE2B}" type="slidenum">
              <a:rPr lang="hu-HU" altLang="hu-HU"/>
              <a:pPr algn="r" eaLnBrk="1" hangingPunct="1">
                <a:spcBef>
                  <a:spcPct val="0"/>
                </a:spcBef>
              </a:pPr>
              <a:t>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kép helye 1">
            <a:extLst>
              <a:ext uri="{FF2B5EF4-FFF2-40B4-BE49-F238E27FC236}">
                <a16:creationId xmlns:a16="http://schemas.microsoft.com/office/drawing/2014/main" id="{9D09F21D-791C-E36A-9807-618344807C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Jegyzetek helye 2">
            <a:extLst>
              <a:ext uri="{FF2B5EF4-FFF2-40B4-BE49-F238E27FC236}">
                <a16:creationId xmlns:a16="http://schemas.microsoft.com/office/drawing/2014/main" id="{9DCBEC81-D044-065F-65B3-329ACF580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18436" name="Dia számának helye 3">
            <a:extLst>
              <a:ext uri="{FF2B5EF4-FFF2-40B4-BE49-F238E27FC236}">
                <a16:creationId xmlns:a16="http://schemas.microsoft.com/office/drawing/2014/main" id="{A9AD8113-F3F7-925C-4BF8-68192A26F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A638167-81CA-4CFF-87FE-64D18D02B468}" type="slidenum">
              <a:rPr lang="hu-HU" altLang="hu-HU"/>
              <a:pPr algn="r" eaLnBrk="1" hangingPunct="1">
                <a:spcBef>
                  <a:spcPct val="0"/>
                </a:spcBef>
              </a:pPr>
              <a:t>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>
            <a:extLst>
              <a:ext uri="{FF2B5EF4-FFF2-40B4-BE49-F238E27FC236}">
                <a16:creationId xmlns:a16="http://schemas.microsoft.com/office/drawing/2014/main" id="{AF5AFAE9-7BBB-C5D0-F9E3-15AABC2F7B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>
            <a:extLst>
              <a:ext uri="{FF2B5EF4-FFF2-40B4-BE49-F238E27FC236}">
                <a16:creationId xmlns:a16="http://schemas.microsoft.com/office/drawing/2014/main" id="{483C52B7-093E-F535-F87A-022996859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19460" name="Dia számának helye 3">
            <a:extLst>
              <a:ext uri="{FF2B5EF4-FFF2-40B4-BE49-F238E27FC236}">
                <a16:creationId xmlns:a16="http://schemas.microsoft.com/office/drawing/2014/main" id="{76F8C6F3-E70A-1591-348F-22DCF8E58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2808CBF-1EEF-42D7-9CD9-440288943ED0}" type="slidenum">
              <a:rPr lang="hu-HU" altLang="hu-HU"/>
              <a:pPr algn="r" eaLnBrk="1" hangingPunct="1">
                <a:spcBef>
                  <a:spcPct val="0"/>
                </a:spcBef>
              </a:pPr>
              <a:t>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>
            <a:extLst>
              <a:ext uri="{FF2B5EF4-FFF2-40B4-BE49-F238E27FC236}">
                <a16:creationId xmlns:a16="http://schemas.microsoft.com/office/drawing/2014/main" id="{567DE6B5-6C9D-4888-B9CE-9791E57CBF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Jegyzetek helye 2">
            <a:extLst>
              <a:ext uri="{FF2B5EF4-FFF2-40B4-BE49-F238E27FC236}">
                <a16:creationId xmlns:a16="http://schemas.microsoft.com/office/drawing/2014/main" id="{2C2F8B6A-298A-F118-05A6-E98CF44E1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0484" name="Dia számának helye 3">
            <a:extLst>
              <a:ext uri="{FF2B5EF4-FFF2-40B4-BE49-F238E27FC236}">
                <a16:creationId xmlns:a16="http://schemas.microsoft.com/office/drawing/2014/main" id="{54E81A46-FA45-68F4-8F6B-9A48DEF9E4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BA9750F-F807-46EB-9F00-EA982B3E0DFE}" type="slidenum">
              <a:rPr lang="hu-HU" altLang="hu-HU"/>
              <a:pPr algn="r" eaLnBrk="1" hangingPunct="1">
                <a:spcBef>
                  <a:spcPct val="0"/>
                </a:spcBef>
              </a:pPr>
              <a:t>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>
            <a:extLst>
              <a:ext uri="{FF2B5EF4-FFF2-40B4-BE49-F238E27FC236}">
                <a16:creationId xmlns:a16="http://schemas.microsoft.com/office/drawing/2014/main" id="{157F1D78-8B0E-6D5B-AD6D-216A88CCA3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>
            <a:extLst>
              <a:ext uri="{FF2B5EF4-FFF2-40B4-BE49-F238E27FC236}">
                <a16:creationId xmlns:a16="http://schemas.microsoft.com/office/drawing/2014/main" id="{AFA4F7CB-C3FC-97B0-BA9D-BE43E6ABD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1508" name="Dia számának helye 3">
            <a:extLst>
              <a:ext uri="{FF2B5EF4-FFF2-40B4-BE49-F238E27FC236}">
                <a16:creationId xmlns:a16="http://schemas.microsoft.com/office/drawing/2014/main" id="{B3F402B7-50C0-6C21-C848-07D79FB10A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4B465F-8DB0-454D-BBD7-A25DE00CBBA2}" type="slidenum">
              <a:rPr lang="hu-HU" altLang="hu-HU"/>
              <a:pPr algn="r" eaLnBrk="1" hangingPunct="1">
                <a:spcBef>
                  <a:spcPct val="0"/>
                </a:spcBef>
              </a:pPr>
              <a:t>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kép helye 1">
            <a:extLst>
              <a:ext uri="{FF2B5EF4-FFF2-40B4-BE49-F238E27FC236}">
                <a16:creationId xmlns:a16="http://schemas.microsoft.com/office/drawing/2014/main" id="{BA9C7D0D-22A9-B5F1-8BC1-255FAF4975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Jegyzetek helye 2">
            <a:extLst>
              <a:ext uri="{FF2B5EF4-FFF2-40B4-BE49-F238E27FC236}">
                <a16:creationId xmlns:a16="http://schemas.microsoft.com/office/drawing/2014/main" id="{A1C2B35E-4B19-E557-9E15-DF7C9EC71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2532" name="Dia számának helye 3">
            <a:extLst>
              <a:ext uri="{FF2B5EF4-FFF2-40B4-BE49-F238E27FC236}">
                <a16:creationId xmlns:a16="http://schemas.microsoft.com/office/drawing/2014/main" id="{FECDEB42-AE25-296F-9FD4-0E999053A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C91C04-DF29-4ABA-AC92-9BE2F1D7547D}" type="slidenum">
              <a:rPr lang="hu-HU" altLang="hu-HU"/>
              <a:pPr algn="r" eaLnBrk="1" hangingPunct="1">
                <a:spcBef>
                  <a:spcPct val="0"/>
                </a:spcBef>
              </a:pPr>
              <a:t>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>
            <a:extLst>
              <a:ext uri="{FF2B5EF4-FFF2-40B4-BE49-F238E27FC236}">
                <a16:creationId xmlns:a16="http://schemas.microsoft.com/office/drawing/2014/main" id="{DCE8D999-2B17-C767-78D8-57DE717A25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Jegyzetek helye 2">
            <a:extLst>
              <a:ext uri="{FF2B5EF4-FFF2-40B4-BE49-F238E27FC236}">
                <a16:creationId xmlns:a16="http://schemas.microsoft.com/office/drawing/2014/main" id="{2D52BF2D-D1A4-A5DE-F3EF-AEB5F8354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3556" name="Dia számának helye 3">
            <a:extLst>
              <a:ext uri="{FF2B5EF4-FFF2-40B4-BE49-F238E27FC236}">
                <a16:creationId xmlns:a16="http://schemas.microsoft.com/office/drawing/2014/main" id="{61A57DAC-534D-06F4-0913-B3A0D79BDE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C0478E-355A-49A0-88E3-E7392B6FE2B7}" type="slidenum">
              <a:rPr lang="hu-HU" altLang="hu-HU"/>
              <a:pPr algn="r" eaLnBrk="1" hangingPunct="1">
                <a:spcBef>
                  <a:spcPct val="0"/>
                </a:spcBef>
              </a:pPr>
              <a:t>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>
            <a:extLst>
              <a:ext uri="{FF2B5EF4-FFF2-40B4-BE49-F238E27FC236}">
                <a16:creationId xmlns:a16="http://schemas.microsoft.com/office/drawing/2014/main" id="{802ACA7F-BB25-2304-416C-2F69788479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Jegyzetek helye 2">
            <a:extLst>
              <a:ext uri="{FF2B5EF4-FFF2-40B4-BE49-F238E27FC236}">
                <a16:creationId xmlns:a16="http://schemas.microsoft.com/office/drawing/2014/main" id="{8EF5BF10-05B4-6804-D352-AD1222D7B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4580" name="Dia számának helye 3">
            <a:extLst>
              <a:ext uri="{FF2B5EF4-FFF2-40B4-BE49-F238E27FC236}">
                <a16:creationId xmlns:a16="http://schemas.microsoft.com/office/drawing/2014/main" id="{316CAA3B-3AE4-00D3-6299-08CD7E4F3C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6F608A-D395-40A8-8431-EE7D29185329}" type="slidenum">
              <a:rPr lang="hu-HU" altLang="hu-HU"/>
              <a:pPr algn="r" eaLnBrk="1" hangingPunct="1">
                <a:spcBef>
                  <a:spcPct val="0"/>
                </a:spcBef>
              </a:pPr>
              <a:t>10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AD7948E0-A560-F271-2EEC-86DA0C5198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83BB8C2-5306-452A-88D1-E8A8FF561116}" type="slidenum">
              <a:rPr lang="hu-HU" altLang="hu-HU" b="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hu-HU" altLang="hu-HU" b="0"/>
          </a:p>
        </p:txBody>
      </p:sp>
      <p:sp>
        <p:nvSpPr>
          <p:cNvPr id="25603" name="Diakép helye 1">
            <a:extLst>
              <a:ext uri="{FF2B5EF4-FFF2-40B4-BE49-F238E27FC236}">
                <a16:creationId xmlns:a16="http://schemas.microsoft.com/office/drawing/2014/main" id="{3E6D309A-2707-D0DA-2658-546E50D3CF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Jegyzetek helye 2">
            <a:extLst>
              <a:ext uri="{FF2B5EF4-FFF2-40B4-BE49-F238E27FC236}">
                <a16:creationId xmlns:a16="http://schemas.microsoft.com/office/drawing/2014/main" id="{38290A02-741F-6465-B736-828066005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5605" name="Dia számának helye 3">
            <a:extLst>
              <a:ext uri="{FF2B5EF4-FFF2-40B4-BE49-F238E27FC236}">
                <a16:creationId xmlns:a16="http://schemas.microsoft.com/office/drawing/2014/main" id="{3468FB7B-3AD6-E220-D52C-6B5027D69C4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8C5DEC9-CC28-4EE1-A059-1D64FF45928D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10CD67-5BCD-FEFA-77E2-2C1E12C1CF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C7038F-3469-20E3-6F28-F5B9C7884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66D85A-2D72-9929-7420-3042C142EC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0CEBF-3EF9-4642-A67C-48B144D2FC0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4133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D4D083-A541-5F74-799A-3DB285325F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005BBE-0073-67BE-A217-9E053C34E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A96BBE-2454-C904-B88E-DBD6571E1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9EB7E-E86A-475E-A985-1E8106D2C1C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2947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2A4C25-FC11-C315-9285-0B06DFAD7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E76818-645E-CA6B-4C92-1B32C8BE23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B5E686-9EC2-9D3E-987F-53CA8E3E1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AF7B1-A6A7-4944-AF05-82C947B9A15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28001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13FDFE-E6DD-BED0-91E4-2C2F371B71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EE734E-12E4-BC2C-465E-D4E4672936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A78FF1-1DE2-BAA8-105D-C9B4C8BB5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88632-28AD-41D2-ACCC-59A144FEA41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09127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478109-3146-3710-5C81-1AB722051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358C38-B11E-1ACB-6755-072E34CC7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4AF6BE-851F-F833-4D23-5122DAF26F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8B7315-40DA-42DA-8EF2-E6386AD5FA7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52295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6B8F64-27C1-D9A0-BA12-DD2FD1835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FA538-D2B9-67C2-6419-42A54A5BE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58330C-0B0F-64FB-0D84-6D0BDC1EE2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53F78-E222-4679-96B2-DF5EA99796C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09193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809C36-C22E-AEA9-88EA-8DB5BCB01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7624BC-71FD-EDE1-3E82-2E55D0DF8B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EBE5DF-7277-5A7E-8106-03BE8DF47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74E75-0ED8-4BAC-94D6-4685F2568F8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28452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9FCEB8-2C5F-843D-94E5-6590AD7E4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8948E6A-4C1F-8497-BF81-57D701A58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3244B3-761D-4454-20E4-F2A5985E9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FCE17-7D48-4A3F-993C-5BA56823F54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35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B0E1D1-B831-004A-A04C-1507554999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74AA3E-E24A-156B-8562-13CBA2BB0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D9264-81CE-1632-DB71-640BD67D0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ACDD6-1F5C-4637-BEE3-7626F2B413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5302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9FD0C5-7131-52CC-26F6-1F829441E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A96ADF-2ECE-9BD3-F53A-F41CB0480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F032CA-2B20-1977-C266-853633193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F2964-521E-4B3E-B2D7-B690563FAF1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750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91F07B-8CBF-7ACA-C0DC-AB8185FA68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19DFBB-52F7-7E87-DCEE-2DEA624E75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7E206-7B21-FFCA-A915-422318FF1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729A9-31FB-4AC0-95F2-2CE4676053A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5726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9B38D4-2903-C661-4747-A18E5B84D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654777-218D-B473-4C28-E4F5AB677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B26107-E198-A5FA-2ECF-D0CF420DB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0CC32-0CCF-4320-B440-F50BD4A9523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86792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ABCAC3-7053-0FE7-7F4B-D942FBDF22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A082E-2442-7C30-4E0A-1719CDEB9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677BC9-DC22-0586-CED3-DEB48292B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B94E1-3FA8-4544-B1D5-E23A0290757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4473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31776C-77C8-76FD-F948-9CB854FD04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3DE67A-3E13-7168-40DD-636C45457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254D3F-C7A9-08A2-E331-5117EAFC4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F6618-F07A-4915-B03E-6C1E3ED66AF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15779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6F0531-C86C-3B22-C990-5FB10D649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AEE5B2-F58C-D91F-1FCB-2660F4BA9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2869CA-CE4E-4F41-DB14-B38B55ADD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CE736-CE57-4795-BF2C-54F0FDE8D67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416589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17064E1-F902-36E4-E93D-9891F59EC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57A5A1-B0CD-4C2D-D984-70F69598B1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57801C-CAC9-BCDC-4321-5EF1C9497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ED597-BBA5-43E6-BF26-EEB2AE4DDE3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2597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FB29BD-F9EF-AA35-A963-829AEBA967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33DD0F-1668-130D-E72D-635298657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EDB83B-C1CD-7068-AC7E-9C9094CE95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0C2C9-2E9E-481A-9EA0-ACDB1D99CE6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1549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5088EA-163D-DE85-C177-98D297193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839AC9-B372-C30A-FB5B-BEA06E1043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82DC3F-F049-E55F-511A-2D6FD6B00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463E9-59F5-4060-B8CE-D5B2F0F933E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6576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ED0F42-6CEB-971C-0806-9E9A3DF6A9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2ADFCA-3184-5DC1-F6BF-2FD7A22B9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3B3BB91-EC0E-C3C4-3B52-13F03449CE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3F92CA-9D5D-43E5-A70C-09AFD6B3037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3163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58C194-908C-EB6C-9A6F-DA96F2346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58905E-9F6E-AD5D-1BE4-75F821DFBC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FF5F52-2FE9-DEF8-2023-E17201B387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6A8D7-0B10-44DE-96AE-92E84546104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7942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2E0757-C23C-1EAC-A544-6AF7642CE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A1317C-FFAF-9418-DF2E-80E5CCAB32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777D70-4BF0-C2B5-2446-F50D261D11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D8CEF6-0921-4AD7-B9C0-59653F7098D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2493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BD1721-839E-CFC6-67AB-3C23CCB83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91414-436D-3C80-4A39-95077646EA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CF1481-DF98-1BE4-3451-E2994F628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5AF5E-5794-451E-B288-902221EF7EB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5340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4B63C7-CC79-A913-91FF-2FDD74503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F45A5D-791C-DB5C-9338-A29E7C8DA8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D84315-C4ED-CC50-D0EF-3C6B31BA8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82B1E-4745-495C-B337-2D8601605FC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6143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24D380-7B9D-4B07-B7F2-853FD3098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C9BEA0-E071-6ABC-38D4-5C2B33A71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26779C-8E0F-03C7-44B7-83A4079710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FE61B9-57C9-55CB-6973-52BB7C26E2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396A68-7858-BF78-CB0B-3FB6621F83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7011446A-310F-4917-BEF3-43B8A7EC2743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D2088D1-15CB-7F96-79AA-2E102B91A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0C4D317-0A04-35CE-C21E-E6EED5ECF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49F0EE-943E-630F-4E21-96F8FC7EDF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BB27F6-E2A0-8A59-09DE-7BD8D25A72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7CA8B0-A792-ACFD-C0F4-1FBAC4E69B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C87F349D-0057-49B8-BFA8-F8D2DD71C13E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80294E7-F974-B937-7C89-5FC3B31A44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879475"/>
            <a:ext cx="9144000" cy="2620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szociális biztonsági rendszerek </a:t>
            </a:r>
            <a:b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koordinációja az EU-ban</a:t>
            </a:r>
            <a:endParaRPr lang="hu-HU" sz="45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53441504-7BB6-3987-982E-75069DA37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49725"/>
            <a:ext cx="9144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Előadó: Dr. Kártyás Gábor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kartyas.gabor@jak.ppke.hu</a:t>
            </a:r>
            <a:br>
              <a:rPr lang="hu-HU" altLang="hu-HU" sz="2800" b="0" i="1">
                <a:latin typeface="Verdana" panose="020B0604030504040204" pitchFamily="34" charset="0"/>
              </a:rPr>
            </a:br>
            <a:endParaRPr lang="hu-HU" altLang="hu-HU" sz="2800" b="0" i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9102C21-3B81-A886-6588-B2520B6746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91440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alkalmazandó jog meghatározása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1F67F5E-7C32-2972-B9C3-11B3AD439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Főszabály: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munkavégzés helye szerinti állam joga</a:t>
            </a:r>
          </a:p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Kivételek (pl.):</a:t>
            </a:r>
          </a:p>
          <a:p>
            <a:pPr marL="685800" lvl="2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Tevékenység két vagy több tagállamban (lakóhely, vagy </a:t>
            </a:r>
            <a:r>
              <a:rPr lang="hu-HU" sz="2400" b="0" dirty="0" err="1">
                <a:solidFill>
                  <a:schemeClr val="tx1"/>
                </a:solidFill>
                <a:latin typeface="Arial" charset="0"/>
              </a:rPr>
              <a:t>mtató</a:t>
            </a: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 székhelye szerinti tagállam)</a:t>
            </a:r>
          </a:p>
          <a:p>
            <a:pPr marL="685800" lvl="2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Kiküldetés</a:t>
            </a:r>
          </a:p>
          <a:p>
            <a:pPr marL="685800" lvl="2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685800" lvl="2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Arial" charset="0"/>
            </a:endParaRP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Arial" charset="0"/>
            </a:endParaRP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4">
            <a:extLst>
              <a:ext uri="{FF2B5EF4-FFF2-40B4-BE49-F238E27FC236}">
                <a16:creationId xmlns:a16="http://schemas.microsoft.com/office/drawing/2014/main" id="{14B34F45-126C-A00E-5983-E94A3BDE8A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2638" y="2493963"/>
            <a:ext cx="0" cy="2303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D3369B35-966C-FEA2-E878-D3131AFE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3500">
                <a:solidFill>
                  <a:srgbClr val="FF3300"/>
                </a:solidFill>
              </a:rPr>
              <a:t>A kiküldetés fogalma</a:t>
            </a:r>
          </a:p>
        </p:txBody>
      </p:sp>
      <p:sp>
        <p:nvSpPr>
          <p:cNvPr id="13316" name="Oval 5">
            <a:extLst>
              <a:ext uri="{FF2B5EF4-FFF2-40B4-BE49-F238E27FC236}">
                <a16:creationId xmlns:a16="http://schemas.microsoft.com/office/drawing/2014/main" id="{6DCABC54-C194-A025-2D9F-F4E2BFCBA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1701800"/>
            <a:ext cx="863600" cy="808038"/>
          </a:xfrm>
          <a:prstGeom prst="ellipse">
            <a:avLst/>
          </a:prstGeom>
          <a:solidFill>
            <a:srgbClr val="FF9900">
              <a:alpha val="39999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hu-HU" altLang="hu-HU" sz="3600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sp>
        <p:nvSpPr>
          <p:cNvPr id="13317" name="Oval 6">
            <a:extLst>
              <a:ext uri="{FF2B5EF4-FFF2-40B4-BE49-F238E27FC236}">
                <a16:creationId xmlns:a16="http://schemas.microsoft.com/office/drawing/2014/main" id="{1CA99B6E-5B10-BEC9-02E5-194044EAA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1701800"/>
            <a:ext cx="863600" cy="808038"/>
          </a:xfrm>
          <a:prstGeom prst="ellipse">
            <a:avLst/>
          </a:prstGeom>
          <a:solidFill>
            <a:srgbClr val="FF9900">
              <a:alpha val="39999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hu-HU" altLang="hu-HU" sz="3600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sp>
        <p:nvSpPr>
          <p:cNvPr id="13318" name="Oval 7">
            <a:extLst>
              <a:ext uri="{FF2B5EF4-FFF2-40B4-BE49-F238E27FC236}">
                <a16:creationId xmlns:a16="http://schemas.microsoft.com/office/drawing/2014/main" id="{FEA19199-DFF3-BC42-EAE6-295446013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797425"/>
            <a:ext cx="863600" cy="808038"/>
          </a:xfrm>
          <a:prstGeom prst="ellipse">
            <a:avLst/>
          </a:prstGeom>
          <a:solidFill>
            <a:srgbClr val="FF9900">
              <a:alpha val="39999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hu-HU" altLang="hu-HU" sz="3600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sp>
        <p:nvSpPr>
          <p:cNvPr id="13319" name="Line 8">
            <a:extLst>
              <a:ext uri="{FF2B5EF4-FFF2-40B4-BE49-F238E27FC236}">
                <a16:creationId xmlns:a16="http://schemas.microsoft.com/office/drawing/2014/main" id="{3D78262D-A987-595D-22DB-321ECC94E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850" y="2132013"/>
            <a:ext cx="28082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20" name="Text Box 10">
            <a:extLst>
              <a:ext uri="{FF2B5EF4-FFF2-40B4-BE49-F238E27FC236}">
                <a16:creationId xmlns:a16="http://schemas.microsoft.com/office/drawing/2014/main" id="{D68AD214-D648-336E-981C-AC88F2FC7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1700213"/>
            <a:ext cx="2378075" cy="360362"/>
          </a:xfrm>
          <a:prstGeom prst="rect">
            <a:avLst/>
          </a:prstGeom>
          <a:solidFill>
            <a:srgbClr val="FF9900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500">
                <a:solidFill>
                  <a:srgbClr val="000000"/>
                </a:solidFill>
                <a:latin typeface="Verdana" panose="020B0604030504040204" pitchFamily="34" charset="0"/>
              </a:rPr>
              <a:t>PJ JOGVISZONY</a:t>
            </a:r>
          </a:p>
        </p:txBody>
      </p:sp>
      <p:sp>
        <p:nvSpPr>
          <p:cNvPr id="13321" name="Text Box 12">
            <a:extLst>
              <a:ext uri="{FF2B5EF4-FFF2-40B4-BE49-F238E27FC236}">
                <a16:creationId xmlns:a16="http://schemas.microsoft.com/office/drawing/2014/main" id="{AF1B5110-B410-47B6-AAD4-ABF28C1EB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08050"/>
            <a:ext cx="20875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>
                <a:solidFill>
                  <a:srgbClr val="000000"/>
                </a:solidFill>
                <a:latin typeface="Verdana" panose="020B0604030504040204" pitchFamily="34" charset="0"/>
              </a:rPr>
              <a:t>Munkáltató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>
                <a:solidFill>
                  <a:srgbClr val="003399"/>
                </a:solidFill>
                <a:latin typeface="Verdana" panose="020B0604030504040204" pitchFamily="34" charset="0"/>
              </a:rPr>
              <a:t>„A” tagállam</a:t>
            </a:r>
          </a:p>
        </p:txBody>
      </p:sp>
      <p:sp>
        <p:nvSpPr>
          <p:cNvPr id="13322" name="Text Box 13">
            <a:extLst>
              <a:ext uri="{FF2B5EF4-FFF2-40B4-BE49-F238E27FC236}">
                <a16:creationId xmlns:a16="http://schemas.microsoft.com/office/drawing/2014/main" id="{CFFCA4B1-CBCD-B49B-FCBC-9828EBAEF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484313"/>
            <a:ext cx="2376487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>
                <a:solidFill>
                  <a:srgbClr val="000000"/>
                </a:solidFill>
                <a:latin typeface="Verdana" panose="020B0604030504040204" pitchFamily="34" charset="0"/>
              </a:rPr>
              <a:t>Szolgáltatás igénybevevője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>
                <a:solidFill>
                  <a:srgbClr val="003399"/>
                </a:solidFill>
                <a:latin typeface="Verdana" panose="020B0604030504040204" pitchFamily="34" charset="0"/>
              </a:rPr>
              <a:t>„B” tagállam</a:t>
            </a:r>
          </a:p>
        </p:txBody>
      </p:sp>
      <p:sp>
        <p:nvSpPr>
          <p:cNvPr id="13323" name="Text Box 14">
            <a:extLst>
              <a:ext uri="{FF2B5EF4-FFF2-40B4-BE49-F238E27FC236}">
                <a16:creationId xmlns:a16="http://schemas.microsoft.com/office/drawing/2014/main" id="{500BAB99-B205-2219-FE49-6F4D7D39D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732463"/>
            <a:ext cx="31686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500">
                <a:solidFill>
                  <a:srgbClr val="000000"/>
                </a:solidFill>
                <a:latin typeface="Verdana" panose="020B0604030504040204" pitchFamily="34" charset="0"/>
              </a:rPr>
              <a:t>Munkavállaló</a:t>
            </a: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E8CA780-9C64-B147-1C82-08BDB07DF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" y="3357563"/>
            <a:ext cx="2378075" cy="360362"/>
          </a:xfrm>
          <a:prstGeom prst="rect">
            <a:avLst/>
          </a:prstGeom>
          <a:solidFill>
            <a:srgbClr val="FF9900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500">
                <a:solidFill>
                  <a:srgbClr val="000000"/>
                </a:solidFill>
                <a:latin typeface="Verdana" panose="020B0604030504040204" pitchFamily="34" charset="0"/>
              </a:rPr>
              <a:t>MUNKAVISZONY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490F9ACD-FC5E-81E4-5B5F-C831E009A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1052513"/>
            <a:ext cx="8820150" cy="584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600" b="1">
                <a:solidFill>
                  <a:srgbClr val="FF3300"/>
                </a:solidFill>
                <a:latin typeface="Verdana" pitchFamily="34" charset="0"/>
              </a:defRPr>
            </a:lvl1pPr>
            <a:lvl2pPr marL="742950" indent="-285750" eaLnBrk="0" hangingPunct="0">
              <a:defRPr sz="3600" b="1">
                <a:solidFill>
                  <a:srgbClr val="FF3300"/>
                </a:solidFill>
                <a:latin typeface="Verdana" pitchFamily="34" charset="0"/>
              </a:defRPr>
            </a:lvl2pPr>
            <a:lvl3pPr marL="1143000" indent="-228600" eaLnBrk="0" hangingPunct="0">
              <a:defRPr sz="3600" b="1">
                <a:solidFill>
                  <a:srgbClr val="FF3300"/>
                </a:solidFill>
                <a:latin typeface="Verdana" pitchFamily="34" charset="0"/>
              </a:defRPr>
            </a:lvl3pPr>
            <a:lvl4pPr marL="1600200" indent="-228600" eaLnBrk="0" hangingPunct="0">
              <a:defRPr sz="3600" b="1">
                <a:solidFill>
                  <a:srgbClr val="FF3300"/>
                </a:solidFill>
                <a:latin typeface="Verdana" pitchFamily="34" charset="0"/>
              </a:defRPr>
            </a:lvl4pPr>
            <a:lvl5pPr marL="2057400" indent="-228600" eaLnBrk="0" hangingPunct="0">
              <a:defRPr sz="3600" b="1">
                <a:solidFill>
                  <a:srgbClr val="FF3300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A kiküldött munkavállaló </a:t>
            </a:r>
            <a:r>
              <a:rPr lang="hu-HU" sz="2800" dirty="0">
                <a:solidFill>
                  <a:schemeClr val="tx1"/>
                </a:solidFill>
                <a:latin typeface="+mj-lt"/>
              </a:rPr>
              <a:t>a munkáltató székhelye szerinti </a:t>
            </a:r>
            <a:r>
              <a:rPr lang="hu-HU" sz="2800" dirty="0" err="1">
                <a:solidFill>
                  <a:schemeClr val="tx1"/>
                </a:solidFill>
                <a:latin typeface="+mj-lt"/>
              </a:rPr>
              <a:t>szoc</a:t>
            </a:r>
            <a:r>
              <a:rPr lang="hu-HU" sz="2800" dirty="0">
                <a:solidFill>
                  <a:schemeClr val="tx1"/>
                </a:solidFill>
                <a:latin typeface="+mj-lt"/>
              </a:rPr>
              <a:t>. </a:t>
            </a:r>
            <a:r>
              <a:rPr lang="hu-HU" sz="2800" dirty="0" err="1">
                <a:solidFill>
                  <a:schemeClr val="tx1"/>
                </a:solidFill>
                <a:latin typeface="+mj-lt"/>
              </a:rPr>
              <a:t>bizt</a:t>
            </a:r>
            <a:r>
              <a:rPr lang="hu-HU" sz="2800" dirty="0">
                <a:solidFill>
                  <a:schemeClr val="tx1"/>
                </a:solidFill>
                <a:latin typeface="+mj-lt"/>
              </a:rPr>
              <a:t>. rendszer hatálya alatt marad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, ha:</a:t>
            </a:r>
          </a:p>
          <a:p>
            <a:pPr lvl="1" algn="l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ez a munkáltató tevékenységének szokásos helye,</a:t>
            </a:r>
          </a:p>
          <a:p>
            <a:pPr lvl="1" algn="l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a másik tagállamban is a munkáltató nevében végez munkát,</a:t>
            </a:r>
          </a:p>
          <a:p>
            <a:pPr lvl="1" algn="l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ha a másik tagállamban </a:t>
            </a:r>
            <a:r>
              <a:rPr lang="hu-HU" sz="2800" b="0" dirty="0" err="1">
                <a:solidFill>
                  <a:schemeClr val="tx1"/>
                </a:solidFill>
                <a:latin typeface="+mj-lt"/>
              </a:rPr>
              <a:t>max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. 24 hónapot dolgozik és</a:t>
            </a:r>
          </a:p>
          <a:p>
            <a:pPr lvl="1" algn="l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nem egy másik kiküldött munkavállalót vált le</a:t>
            </a:r>
            <a:r>
              <a:rPr lang="hu-HU" sz="2500" b="0" dirty="0">
                <a:solidFill>
                  <a:schemeClr val="tx1"/>
                </a:solidFill>
              </a:rPr>
              <a:t>.</a:t>
            </a:r>
          </a:p>
          <a:p>
            <a:pPr lvl="1" algn="l" eaLnBrk="1" hangingPunct="1">
              <a:spcBef>
                <a:spcPct val="50000"/>
              </a:spcBef>
              <a:buFontTx/>
              <a:buChar char="-"/>
              <a:defRPr/>
            </a:pPr>
            <a:endParaRPr lang="hu-HU" sz="2500" b="0" dirty="0">
              <a:solidFill>
                <a:schemeClr val="tx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C43155B-DC83-0387-BBAA-6464740143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91440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kiküldetés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D6B0B4D4-D9B9-21FD-19FD-281DD2EE03F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Köszönöm a figyelmet!</a:t>
            </a:r>
            <a:endParaRPr lang="hu-HU" sz="3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2518C393-27DB-C86E-6D3E-2D4490F9B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0963" y="44450"/>
            <a:ext cx="9144001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1" hangingPunct="1">
              <a:lnSpc>
                <a:spcPct val="150000"/>
              </a:lnSpc>
              <a:spcBef>
                <a:spcPts val="2400"/>
              </a:spcBef>
              <a:defRPr sz="45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hu-HU" sz="3500" dirty="0"/>
              <a:t>A probléma</a:t>
            </a:r>
          </a:p>
        </p:txBody>
      </p:sp>
      <p:pic>
        <p:nvPicPr>
          <p:cNvPr id="4099" name="Picture 8" descr="http://www.rtpi.org.uk/media/728538/01-large.jpg">
            <a:extLst>
              <a:ext uri="{FF2B5EF4-FFF2-40B4-BE49-F238E27FC236}">
                <a16:creationId xmlns:a16="http://schemas.microsoft.com/office/drawing/2014/main" id="{7F22D888-EB0E-E2A6-0FEB-6F2F23B25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7" b="7344"/>
          <a:stretch>
            <a:fillRect/>
          </a:stretch>
        </p:blipFill>
        <p:spPr bwMode="auto">
          <a:xfrm>
            <a:off x="342900" y="1193800"/>
            <a:ext cx="8405813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0" descr="http://www.flags.net/images/largeflags/FRAN0001.GIF">
            <a:extLst>
              <a:ext uri="{FF2B5EF4-FFF2-40B4-BE49-F238E27FC236}">
                <a16:creationId xmlns:a16="http://schemas.microsoft.com/office/drawing/2014/main" id="{D90AB0BD-16BB-7679-DD68-C65E5FC8B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2701925"/>
            <a:ext cx="792162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8" descr="http://va0901.1-wwp.com/time-zone/europe/european-union/germany/images/germany-flag.jpg">
            <a:extLst>
              <a:ext uri="{FF2B5EF4-FFF2-40B4-BE49-F238E27FC236}">
                <a16:creationId xmlns:a16="http://schemas.microsoft.com/office/drawing/2014/main" id="{C768E2BB-6B1D-ABF4-A32E-CCD50A30D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938" y="2035175"/>
            <a:ext cx="7493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01E3E899-D8E3-AB7E-E42B-26BB15B456D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33700" y="2259013"/>
            <a:ext cx="1646238" cy="708025"/>
          </a:xfrm>
          <a:prstGeom prst="straightConnector1">
            <a:avLst/>
          </a:prstGeom>
          <a:noFill/>
          <a:ln w="76200" cmpd="thickThin" algn="ctr">
            <a:solidFill>
              <a:srgbClr val="FFC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1" name="Picture 22" descr="http://upload.wikimedia.org/wikipedia/en/thumb/9/9a/Flag_of_Spain.svg/750px-Flag_of_Spain.svg.png">
            <a:extLst>
              <a:ext uri="{FF2B5EF4-FFF2-40B4-BE49-F238E27FC236}">
                <a16:creationId xmlns:a16="http://schemas.microsoft.com/office/drawing/2014/main" id="{94229961-D11C-F334-3817-E433BBB5F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4003675"/>
            <a:ext cx="7270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0" name="Egyenes összekötő nyíllal 49">
            <a:extLst>
              <a:ext uri="{FF2B5EF4-FFF2-40B4-BE49-F238E27FC236}">
                <a16:creationId xmlns:a16="http://schemas.microsoft.com/office/drawing/2014/main" id="{19047378-CFCA-327A-5559-8CD7A6D15B8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538413" y="3233738"/>
            <a:ext cx="38100" cy="769937"/>
          </a:xfrm>
          <a:prstGeom prst="straightConnector1">
            <a:avLst/>
          </a:prstGeom>
          <a:noFill/>
          <a:ln w="76200" cmpd="thickThin" algn="ctr">
            <a:solidFill>
              <a:srgbClr val="FFC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Egyenes összekötő nyíllal 56">
            <a:extLst>
              <a:ext uri="{FF2B5EF4-FFF2-40B4-BE49-F238E27FC236}">
                <a16:creationId xmlns:a16="http://schemas.microsoft.com/office/drawing/2014/main" id="{CDB71CF8-9A64-A9AE-DE53-9D9AA92B976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22563" y="2505075"/>
            <a:ext cx="2232025" cy="1741488"/>
          </a:xfrm>
          <a:prstGeom prst="straightConnector1">
            <a:avLst/>
          </a:prstGeom>
          <a:noFill/>
          <a:ln w="76200" cmpd="thickThin" algn="ctr">
            <a:solidFill>
              <a:srgbClr val="FFC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6CAC592-36EF-E394-9FEE-D00622A555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Társadalombiztosítás EU szinten?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A5C7829-C336-1D4A-F469-88B3CDFA6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Rendkívül eltérő nemzeti rendszerek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Kizárólagos tagállami hatáskör: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600" b="0"/>
              <a:t>Biztosítottak köre, szolgáltatások típusai, igénybevételi feltételek, finanszírozás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DE: munkaerő szabad áramlásához koordináció elengedhetetlen!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Több, mint kollíziós jog </a:t>
            </a:r>
            <a:r>
              <a:rPr lang="hu-HU" altLang="hu-HU" sz="2800" b="0"/>
              <a:t>(egyszerre több tagállam jogát is alkalmazni kell)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48D5741-248B-7E16-888C-8541BFE95E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Jogforrások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25ABD61-CC89-2B15-7A86-530ACCCAA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81075"/>
            <a:ext cx="8713788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EUMSZ 48. cikk </a:t>
            </a:r>
            <a:r>
              <a:rPr lang="hu-HU" altLang="hu-HU" sz="2800" b="0"/>
              <a:t>(rendes jogalkotási eljárás)</a:t>
            </a:r>
            <a:endParaRPr lang="hu-HU" altLang="hu-HU" sz="280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883/2004/EK rendelet </a:t>
            </a:r>
            <a:r>
              <a:rPr lang="hu-HU" altLang="hu-HU" sz="2800" b="0"/>
              <a:t>a szociális biztonsági rendszerek koordinálásáról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987/2009/EK rendelet </a:t>
            </a:r>
            <a:r>
              <a:rPr lang="hu-HU" altLang="hu-HU" sz="2800" b="0"/>
              <a:t>(végrehajtási szabályok)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Tagállamok egymás közötti egyezményei: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más tárgykörről szól, mint a Rendelet, vagy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jogosultra kedvezőbb, vagy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meghatározott történelmi körülményekből következnek, és hatályuk időben korlátozott, vagy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újabb egyezmény, ami a Rendelet szellemét és elveit követi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438A801-6F63-7528-51FB-A043B480E0D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koordináció tárgyi hatálya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6BC4769-F0B8-802C-1B81-00DE835A7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 algn="l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Társadalombiztosítási ellátások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(kötelezően fizetendő járulékhoz és meghatározott jogszerző időhöz kötött ellátások)</a:t>
            </a:r>
          </a:p>
          <a:p>
            <a:pPr marL="514350" indent="-514350" algn="l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Univerzális ellátások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hu-HU" sz="2800" b="0" dirty="0" err="1">
                <a:solidFill>
                  <a:schemeClr val="tx1"/>
                </a:solidFill>
                <a:latin typeface="Arial" charset="0"/>
              </a:rPr>
              <a:t>demogrant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, alanyi jogon járó ellátások)</a:t>
            </a:r>
          </a:p>
          <a:p>
            <a:pPr marL="514350" indent="-514350" algn="l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Különleges, nem járulék alapú ellátások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(1. pont alattiakat kiegészítik, helyettesítik; fogyatékosok ellátásai)</a:t>
            </a:r>
          </a:p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  <a:p>
            <a:pPr algn="l">
              <a:spcBef>
                <a:spcPct val="5000"/>
              </a:spcBef>
              <a:spcAft>
                <a:spcPct val="25000"/>
              </a:spcAft>
              <a:buFontTx/>
              <a:buNone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A Rendelet hatályán kívül: segélyek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(hatósági mérlegelésen alapulnak)</a:t>
            </a: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502AAF5-99C7-5C51-7E32-986D7187098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koordináció személyi hatálya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FF71DCE-B543-8336-D531-AFF31108C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Általában: </a:t>
            </a:r>
            <a:r>
              <a:rPr lang="hu-HU" altLang="hu-HU" sz="2800" b="0"/>
              <a:t>migráns munkavállalók, önfoglalkoztatók 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Egy tagállam állampolgárai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Egy tagállamban lakóhellyel rendelkező hontalan és menekült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Ezek családtagjai, túlélő hozzátartozói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0145B2E-2FA6-C999-9ED9-DCD11440258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egyes koordinált alrendszerek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13AE431-DCA7-C4F5-CA67-9393DBF5D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52513"/>
            <a:ext cx="8713788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betegségi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anyasági és egyenértékű apasági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rokkantsági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öregségi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túlélő hozzátartozói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munkahelyi balesetekkel és foglalkozási megbetegedésekkel kapcsolatos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haláleseti juttatások,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munkanélküli ellátások,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előnyugdíjak,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400" b="0"/>
              <a:t>családi ellátások.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DBD37EC-9DB7-75B2-16B0-AFB77DD3B2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koordináció alapelvei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8A0026C-E0CD-8EF4-4868-B39B4DE0B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Egyenlő bánásmód elve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migráns munkavállaló és az állampolgár között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más tagállambeli események, tényállások figyelembe vétele is kötelező</a:t>
            </a:r>
          </a:p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Összeszámítás elve </a:t>
            </a: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más tagállamban szerzett biztosítási/szolgálati/jogszerző időt is figyelembe kell venni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tagállami rendszerek „egymás folytatásai”</a:t>
            </a:r>
          </a:p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Részarányos teherviselés elve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tagállamok közötti, időarányos megosztás (tartós ellátásoknál)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Arial" charset="0"/>
            </a:endParaRPr>
          </a:p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73C2C78-238A-BCCF-7C05-315EDBB8EB4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koordináció alapelvei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4E7EE93-B535-96E1-B365-79E1E891D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Juttatások exportálhatóságának elve 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az igénylő és az ellátásra kötelezett intézmény lehet más tagállamban is (pénzbeli ellátásoknál)</a:t>
            </a:r>
          </a:p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Alkalmazandó jog meghatározása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Egyszerre mindig csak egy állam joga alatt állhat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Ez általában: munkavégzés helye (</a:t>
            </a:r>
            <a:r>
              <a:rPr lang="hu-HU" sz="2400" b="0" dirty="0" err="1">
                <a:solidFill>
                  <a:schemeClr val="tx1"/>
                </a:solidFill>
                <a:latin typeface="Arial" charset="0"/>
              </a:rPr>
              <a:t>lex</a:t>
            </a: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 loci </a:t>
            </a:r>
            <a:r>
              <a:rPr lang="hu-HU" sz="2400" b="0" dirty="0" err="1">
                <a:solidFill>
                  <a:schemeClr val="tx1"/>
                </a:solidFill>
                <a:latin typeface="Arial" charset="0"/>
              </a:rPr>
              <a:t>laboris</a:t>
            </a: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2286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Juttatások átfedésének tilalma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Azonos típusú ellátás csak egy tagállamtól igényelhető (pl. szülők egy közös gyermek után)</a:t>
            </a: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Arial" charset="0"/>
            </a:endParaRPr>
          </a:p>
          <a:p>
            <a:pPr marL="685800" lvl="1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  <a:p>
            <a:pPr marL="228600" indent="-342900" algn="l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6326</TotalTime>
  <Words>491</Words>
  <Application>Microsoft Office PowerPoint</Application>
  <PresentationFormat>Diavetítés a képernyőre (4:3 oldalarány)</PresentationFormat>
  <Paragraphs>94</Paragraphs>
  <Slides>13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Verdana</vt:lpstr>
      <vt:lpstr>Arial</vt:lpstr>
      <vt:lpstr>Alapértelmezett terv</vt:lpstr>
      <vt:lpstr>1_Alapértelmezett terv</vt:lpstr>
      <vt:lpstr>A szociális biztonsági rendszerek  koordinációja az EU-ban</vt:lpstr>
      <vt:lpstr>PowerPoint-bemutató</vt:lpstr>
      <vt:lpstr>Társadalombiztosítás EU szinten? </vt:lpstr>
      <vt:lpstr>Jogforrások</vt:lpstr>
      <vt:lpstr>A koordináció tárgyi hatálya</vt:lpstr>
      <vt:lpstr>A koordináció személyi hatálya</vt:lpstr>
      <vt:lpstr>Az egyes koordinált alrendszerek</vt:lpstr>
      <vt:lpstr>A koordináció alapelvei</vt:lpstr>
      <vt:lpstr>A koordináció alapelvei</vt:lpstr>
      <vt:lpstr>Az alkalmazandó jog meghatározása</vt:lpstr>
      <vt:lpstr>PowerPoint-bemutató</vt:lpstr>
      <vt:lpstr>A kiküldetés</vt:lpstr>
      <vt:lpstr>Köszönöm a figyelmet!</vt:lpstr>
    </vt:vector>
  </TitlesOfParts>
  <Company>Family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Kártyás Péter</dc:creator>
  <cp:lastModifiedBy>Gábor Kártyás</cp:lastModifiedBy>
  <cp:revision>520</cp:revision>
  <dcterms:created xsi:type="dcterms:W3CDTF">2005-01-28T10:49:15Z</dcterms:created>
  <dcterms:modified xsi:type="dcterms:W3CDTF">2024-08-03T05:22:09Z</dcterms:modified>
</cp:coreProperties>
</file>