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355" r:id="rId2"/>
    <p:sldId id="412" r:id="rId3"/>
    <p:sldId id="456" r:id="rId4"/>
    <p:sldId id="430" r:id="rId5"/>
    <p:sldId id="429" r:id="rId6"/>
    <p:sldId id="427" r:id="rId7"/>
    <p:sldId id="453" r:id="rId8"/>
    <p:sldId id="455" r:id="rId9"/>
    <p:sldId id="444" r:id="rId10"/>
    <p:sldId id="445" r:id="rId11"/>
    <p:sldId id="431" r:id="rId12"/>
    <p:sldId id="428" r:id="rId13"/>
    <p:sldId id="447" r:id="rId14"/>
    <p:sldId id="432" r:id="rId15"/>
    <p:sldId id="433" r:id="rId16"/>
    <p:sldId id="451" r:id="rId17"/>
    <p:sldId id="434" r:id="rId18"/>
    <p:sldId id="448" r:id="rId19"/>
    <p:sldId id="435" r:id="rId20"/>
    <p:sldId id="437" r:id="rId21"/>
    <p:sldId id="452" r:id="rId22"/>
    <p:sldId id="438" r:id="rId23"/>
    <p:sldId id="449" r:id="rId24"/>
    <p:sldId id="441" r:id="rId25"/>
    <p:sldId id="440" r:id="rId26"/>
    <p:sldId id="439" r:id="rId27"/>
    <p:sldId id="442" r:id="rId28"/>
    <p:sldId id="443" r:id="rId29"/>
    <p:sldId id="450" r:id="rId30"/>
    <p:sldId id="446" r:id="rId31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505E3EF-67EA-436B-97B2-0124C06EBD24}" styleName="Közepesen sötét stílus 4 – 3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0660B408-B3CF-4A94-85FC-2B1E0A45F4A2}" styleName="Sötét stílus 2 – 1./2. jelölőszín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Sötét stílus 2 – 5./6. jelölőszín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Sötét stílus 2 – 3./4. jelölőszín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7AC3CCA-C797-4891-BE02-D94E43425B78}" styleName="Közepesen sötét stílu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012ECD-51FC-41F1-AA8D-1B2483CD663E}" styleName="Világos stílus 2 – 1. jelölőszín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Világos stílus 2 – 2. jelölőszín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53" autoAdjust="0"/>
    <p:restoredTop sz="94660"/>
  </p:normalViewPr>
  <p:slideViewPr>
    <p:cSldViewPr>
      <p:cViewPr varScale="1">
        <p:scale>
          <a:sx n="90" d="100"/>
          <a:sy n="90" d="100"/>
        </p:scale>
        <p:origin x="1027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2FE6B3F8-BB86-65EF-F185-F0AC1E97A6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3CAE499A-F22F-13A5-B388-378821E4413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75162690-B038-40A6-C097-0B893D25DA92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9" name="Rectangle 5">
            <a:extLst>
              <a:ext uri="{FF2B5EF4-FFF2-40B4-BE49-F238E27FC236}">
                <a16:creationId xmlns:a16="http://schemas.microsoft.com/office/drawing/2014/main" id="{F05B8096-E51D-901E-BF96-BE882D4C667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/>
              <a:t>Mintaszöveg szerkesztése</a:t>
            </a:r>
          </a:p>
          <a:p>
            <a:pPr lvl="1"/>
            <a:r>
              <a:rPr lang="hu-HU" noProof="0"/>
              <a:t>Második szint</a:t>
            </a:r>
          </a:p>
          <a:p>
            <a:pPr lvl="2"/>
            <a:r>
              <a:rPr lang="hu-HU" noProof="0"/>
              <a:t>Harmadik szint</a:t>
            </a:r>
          </a:p>
          <a:p>
            <a:pPr lvl="3"/>
            <a:r>
              <a:rPr lang="hu-HU" noProof="0"/>
              <a:t>Negyedik szint</a:t>
            </a:r>
          </a:p>
          <a:p>
            <a:pPr lvl="4"/>
            <a:r>
              <a:rPr lang="hu-HU" noProof="0"/>
              <a:t>Ötödik szint</a:t>
            </a:r>
          </a:p>
        </p:txBody>
      </p:sp>
      <p:sp>
        <p:nvSpPr>
          <p:cNvPr id="67590" name="Rectangle 6">
            <a:extLst>
              <a:ext uri="{FF2B5EF4-FFF2-40B4-BE49-F238E27FC236}">
                <a16:creationId xmlns:a16="http://schemas.microsoft.com/office/drawing/2014/main" id="{E24D3F8E-67BB-C219-AC4B-F2F69024118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7591" name="Rectangle 7">
            <a:extLst>
              <a:ext uri="{FF2B5EF4-FFF2-40B4-BE49-F238E27FC236}">
                <a16:creationId xmlns:a16="http://schemas.microsoft.com/office/drawing/2014/main" id="{D6A2941B-28E8-950E-C5DC-2376CCF5B7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D0362F4-5965-4EBD-9779-EDB497D50E9D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7006118A-7F8B-6143-7876-0C250679D1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FC713B1-5C83-4956-870E-6ED7B5F408E3}" type="slidenum">
              <a:rPr lang="hu-HU" altLang="hu-HU"/>
              <a:pPr eaLnBrk="1" hangingPunct="1">
                <a:spcBef>
                  <a:spcPct val="0"/>
                </a:spcBef>
              </a:pPr>
              <a:t>1</a:t>
            </a:fld>
            <a:endParaRPr lang="hu-HU" altLang="hu-HU"/>
          </a:p>
        </p:txBody>
      </p:sp>
      <p:sp>
        <p:nvSpPr>
          <p:cNvPr id="33795" name="Diakép helye 1">
            <a:extLst>
              <a:ext uri="{FF2B5EF4-FFF2-40B4-BE49-F238E27FC236}">
                <a16:creationId xmlns:a16="http://schemas.microsoft.com/office/drawing/2014/main" id="{FB50BE69-2CB6-FA87-D5CF-23791E5D42A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6" name="Jegyzetek helye 2">
            <a:extLst>
              <a:ext uri="{FF2B5EF4-FFF2-40B4-BE49-F238E27FC236}">
                <a16:creationId xmlns:a16="http://schemas.microsoft.com/office/drawing/2014/main" id="{55916A78-7C24-B383-ED25-96B53A2FA2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33797" name="Dia számának helye 3">
            <a:extLst>
              <a:ext uri="{FF2B5EF4-FFF2-40B4-BE49-F238E27FC236}">
                <a16:creationId xmlns:a16="http://schemas.microsoft.com/office/drawing/2014/main" id="{CEE1A94B-02DC-F1F7-578A-33F9B1E38A89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Char char="•"/>
            </a:pPr>
            <a:fld id="{0FFFA187-7A4F-4BB5-B040-5A9FB07FAFDD}" type="slidenum">
              <a:rPr lang="hu-HU" altLang="hu-HU" b="1">
                <a:solidFill>
                  <a:srgbClr val="FF3300"/>
                </a:solidFill>
                <a:latin typeface="Verdana" panose="020B0604030504040204" pitchFamily="34" charset="0"/>
              </a:rPr>
              <a:pPr algn="r" eaLnBrk="1" hangingPunct="1">
                <a:spcBef>
                  <a:spcPct val="0"/>
                </a:spcBef>
                <a:buFontTx/>
                <a:buChar char="•"/>
              </a:pPr>
              <a:t>1</a:t>
            </a:fld>
            <a:endParaRPr lang="hu-HU" altLang="hu-HU" b="1">
              <a:solidFill>
                <a:srgbClr val="FF3300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iakép helye 1">
            <a:extLst>
              <a:ext uri="{FF2B5EF4-FFF2-40B4-BE49-F238E27FC236}">
                <a16:creationId xmlns:a16="http://schemas.microsoft.com/office/drawing/2014/main" id="{742EAE50-BACF-EC93-05ED-C6C0799ECFE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Jegyzetek helye 2">
            <a:extLst>
              <a:ext uri="{FF2B5EF4-FFF2-40B4-BE49-F238E27FC236}">
                <a16:creationId xmlns:a16="http://schemas.microsoft.com/office/drawing/2014/main" id="{C74C7A36-5DA6-0746-0E97-8504787E6E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34820" name="Dia számának helye 3">
            <a:extLst>
              <a:ext uri="{FF2B5EF4-FFF2-40B4-BE49-F238E27FC236}">
                <a16:creationId xmlns:a16="http://schemas.microsoft.com/office/drawing/2014/main" id="{2805A195-306D-D215-52AB-8D6B8ECEA92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6764FD0-9C31-4439-81A3-ACB28E57B610}" type="slidenum">
              <a:rPr lang="hu-HU" altLang="hu-HU"/>
              <a:pPr eaLnBrk="1" hangingPunct="1">
                <a:spcBef>
                  <a:spcPct val="0"/>
                </a:spcBef>
              </a:pPr>
              <a:t>20</a:t>
            </a:fld>
            <a:endParaRPr lang="hu-HU" alt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D4F066D-26AD-FCBF-D3B6-87ED142D56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4A93DDA-6300-C0E1-A985-096A74239F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7FA13C7-6628-51E9-F7BA-C26874D3C4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3E6238-58AD-498B-8223-3AA97BEA9E83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23871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E7622B3-98ED-8568-0415-020BDF993D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6F7A2D-4346-AE10-88AA-E4BE95DBAA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9DD3D3B-EC33-4267-94CF-3F92580B4F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51BD13-BC58-4A42-A2C6-3238485D955F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81370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8D377A0-B179-8C02-E9F4-158B792878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F77EF60-D795-B4DF-6B44-03D2A8A167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18FB83C-7A35-0FBF-C499-72BC672161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3AC5FB-2005-4FB0-B15F-A9D8A143D1B3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610117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32B0AF7-E7E0-D881-9730-F7B3560301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9517A5C-8784-1718-D499-46AB44ADEB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D62C2E8-948C-898C-2600-12BB649FB7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1F6D2F-A121-4F1B-8B9B-D174A5E39C48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522125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B837EC8-716A-D6FB-8EB3-3DBA101FDB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9AC40BD-2020-4F95-3754-4C6D5FFAE5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5B27C9-B59D-6E20-1E77-1FBFA9197A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D238D4-8222-4B60-8A40-9E6EFA9C5147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32366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556E33B-2723-1080-6862-C4C5F9110F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55874ED-4299-1CE1-7408-6F8538FA71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FE6D444-E75E-B97D-A97A-636535AB82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0FAEC6-AAA0-486B-8520-702CF18E9EA6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508174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2A4FA0D-55DF-D446-A00D-D6128610B0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B8B89D4-7A75-432C-0EF0-A333EBC7B9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9224C12-7882-9DBA-AB8B-0DEA619572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AD58EC-F89A-43A9-AF0E-4AB684308C02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672651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10285F9-798D-57AA-A916-4BF26ED2D8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FE14461-4AF3-BB18-F368-F3544C4AE2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F72B028-3829-0DD6-20A4-42ABD045A8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8A7C4B-D0BA-4251-8D73-83AD0D2E3CA8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863820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013A38B-E51F-DB09-C19E-E1658BC954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81E20DD-6D83-7E2D-1589-5EC3B0BD44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6B64082-E8BB-677B-533B-A0BB0A6DF7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1BF2B6-7F4C-422D-88F8-60C69CE1306E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920833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9A36CFA-1507-9D4E-7C72-CB39E925F7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F098963-71D3-0500-F60C-6D2E476218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E196FA8-57BB-C9AD-DC5B-93CDFB75CE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AA849D-D828-40B7-9B8B-EC9EF5F3072C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457927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60D38A-3290-11D1-FC80-AB06FBEE18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E154E3-3DEA-91C1-B448-EC6862DE18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66EFD7-132F-E2F9-B155-D1ECDC5514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594028-E1B5-4A31-96A9-359E2C2BC9F4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534973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6452A47-6B4B-CCEC-E6F6-A84F713EC9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276E15A-F0A0-485A-5E05-B54A166DB8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FFE6A75-BE04-E52F-1AA8-A813DFAFA16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C7FA4CF-B8A2-0013-4042-9F2D5D31FEB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8D3A73B-B84C-82FF-A7A8-8CA8AA9E6DC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574CC98-5598-439C-8407-5AAB9F81C040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>
            <a:extLst>
              <a:ext uri="{FF2B5EF4-FFF2-40B4-BE49-F238E27FC236}">
                <a16:creationId xmlns:a16="http://schemas.microsoft.com/office/drawing/2014/main" id="{A59D646C-B55A-C3D6-BCA5-8D54202EE98C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31750" y="1989138"/>
            <a:ext cx="9144000" cy="2044700"/>
          </a:xfrm>
        </p:spPr>
        <p:txBody>
          <a:bodyPr/>
          <a:lstStyle/>
          <a:p>
            <a:pPr eaLnBrk="1" hangingPunct="1">
              <a:defRPr/>
            </a:pPr>
            <a:r>
              <a:rPr lang="hu-HU" sz="4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A családtámogatási ellátások</a:t>
            </a:r>
            <a:br>
              <a:rPr lang="hu-HU" sz="4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</a:br>
            <a:br>
              <a:rPr lang="hu-HU" sz="4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</a:br>
            <a:endParaRPr lang="hu-HU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2051" name="Rectangle 5">
            <a:extLst>
              <a:ext uri="{FF2B5EF4-FFF2-40B4-BE49-F238E27FC236}">
                <a16:creationId xmlns:a16="http://schemas.microsoft.com/office/drawing/2014/main" id="{4EAF3640-A2F9-C4EF-2D0A-2ACE19E9D5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57563"/>
            <a:ext cx="9144000" cy="187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hu-HU" altLang="hu-HU" sz="2800" i="1">
                <a:latin typeface="Verdana" panose="020B0604030504040204" pitchFamily="34" charset="0"/>
              </a:rPr>
              <a:t>Előadó: </a:t>
            </a:r>
          </a:p>
          <a:p>
            <a:pPr algn="ctr"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hu-HU" altLang="hu-HU" sz="2800" i="1">
                <a:latin typeface="Verdana" panose="020B0604030504040204" pitchFamily="34" charset="0"/>
              </a:rPr>
              <a:t>Dr. Kártyás Gábor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3">
            <a:extLst>
              <a:ext uri="{FF2B5EF4-FFF2-40B4-BE49-F238E27FC236}">
                <a16:creationId xmlns:a16="http://schemas.microsoft.com/office/drawing/2014/main" id="{2AFBAABE-513A-A049-B319-EFBE7C546F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63513"/>
            <a:ext cx="9144000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3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Visszakövetelés</a:t>
            </a:r>
            <a:endParaRPr lang="hu-HU" sz="3000" b="1" dirty="0">
              <a:solidFill>
                <a:srgbClr val="FF0000"/>
              </a:solidFill>
            </a:endParaRPr>
          </a:p>
        </p:txBody>
      </p:sp>
      <p:sp>
        <p:nvSpPr>
          <p:cNvPr id="11267" name="Text Box 15">
            <a:extLst>
              <a:ext uri="{FF2B5EF4-FFF2-40B4-BE49-F238E27FC236}">
                <a16:creationId xmlns:a16="http://schemas.microsoft.com/office/drawing/2014/main" id="{7043CE30-B851-A718-A678-D1DB97F84C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3" y="1052513"/>
            <a:ext cx="8929687" cy="347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FontTx/>
              <a:buChar char="-"/>
            </a:pPr>
            <a:r>
              <a:rPr lang="hu-HU" altLang="hu-HU" sz="3000" b="1"/>
              <a:t>30 napon belül </a:t>
            </a:r>
            <a:r>
              <a:rPr lang="hu-HU" altLang="hu-HU" sz="3000"/>
              <a:t>lehet határozattal kötelezni a visszafizetésre azt, aki jogosulatlanul vette igénybe az ellátást</a:t>
            </a:r>
          </a:p>
          <a:p>
            <a:pPr eaLnBrk="1" hangingPunct="1">
              <a:spcBef>
                <a:spcPts val="600"/>
              </a:spcBef>
              <a:buFontTx/>
              <a:buChar char="-"/>
            </a:pPr>
            <a:r>
              <a:rPr lang="hu-HU" altLang="hu-HU" sz="3000" b="1"/>
              <a:t>30 napon túl </a:t>
            </a:r>
            <a:r>
              <a:rPr lang="hu-HU" altLang="hu-HU" sz="3000"/>
              <a:t>csak </a:t>
            </a:r>
            <a:r>
              <a:rPr lang="hu-HU" altLang="hu-HU" sz="3000" b="1"/>
              <a:t>felróhatóság</a:t>
            </a:r>
            <a:r>
              <a:rPr lang="hu-HU" altLang="hu-HU" sz="3000"/>
              <a:t> esetén lehet visszakövetelni</a:t>
            </a:r>
          </a:p>
          <a:p>
            <a:pPr eaLnBrk="1" hangingPunct="1">
              <a:spcBef>
                <a:spcPts val="600"/>
              </a:spcBef>
              <a:buFontTx/>
              <a:buChar char="-"/>
            </a:pPr>
            <a:r>
              <a:rPr lang="hu-HU" altLang="hu-HU" sz="3000" b="1"/>
              <a:t>5 év eltelte után </a:t>
            </a:r>
            <a:r>
              <a:rPr lang="hu-HU" altLang="hu-HU" sz="3000"/>
              <a:t>(az ellátás megszűnésétől) nem követelhető vissza</a:t>
            </a:r>
            <a:endParaRPr lang="hu-HU" altLang="hu-H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3">
            <a:extLst>
              <a:ext uri="{FF2B5EF4-FFF2-40B4-BE49-F238E27FC236}">
                <a16:creationId xmlns:a16="http://schemas.microsoft.com/office/drawing/2014/main" id="{91BCE2E4-2AB5-37C5-A270-363A471F88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636838"/>
            <a:ext cx="9144000" cy="93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5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1. A családi pótlék</a:t>
            </a:r>
            <a:endParaRPr lang="hu-HU" sz="55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3">
            <a:extLst>
              <a:ext uri="{FF2B5EF4-FFF2-40B4-BE49-F238E27FC236}">
                <a16:creationId xmlns:a16="http://schemas.microsoft.com/office/drawing/2014/main" id="{1E67E518-2AB9-2CF0-156D-D4B327568D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5888"/>
            <a:ext cx="9144000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3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Jellemzői</a:t>
            </a:r>
            <a:endParaRPr lang="hu-HU" sz="3000" b="1" dirty="0">
              <a:solidFill>
                <a:srgbClr val="FF0000"/>
              </a:solidFill>
            </a:endParaRPr>
          </a:p>
        </p:txBody>
      </p:sp>
      <p:sp>
        <p:nvSpPr>
          <p:cNvPr id="13315" name="Text Box 15">
            <a:extLst>
              <a:ext uri="{FF2B5EF4-FFF2-40B4-BE49-F238E27FC236}">
                <a16:creationId xmlns:a16="http://schemas.microsoft.com/office/drawing/2014/main" id="{237ED967-8ACB-59C2-9B58-53E5E09EFE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3" y="1082675"/>
            <a:ext cx="8715375" cy="275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42900" indent="-3429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ts val="600"/>
              </a:spcBef>
              <a:buFontTx/>
              <a:buChar char="-"/>
            </a:pPr>
            <a:r>
              <a:rPr lang="hu-HU" altLang="hu-HU" sz="3000" dirty="0"/>
              <a:t>Havi rendszerességű, pénzbeli ellátás</a:t>
            </a:r>
          </a:p>
          <a:p>
            <a:pPr lvl="1" eaLnBrk="1" hangingPunct="1">
              <a:spcBef>
                <a:spcPts val="600"/>
              </a:spcBef>
              <a:buFontTx/>
              <a:buChar char="-"/>
            </a:pPr>
            <a:r>
              <a:rPr lang="hu-HU" altLang="hu-HU" sz="3000" dirty="0"/>
              <a:t>Kivételesen lehet természetben kiadni (gyámhatóság dönthet így gyermekvédelmi szempontból)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hu-HU" altLang="hu-H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3">
            <a:extLst>
              <a:ext uri="{FF2B5EF4-FFF2-40B4-BE49-F238E27FC236}">
                <a16:creationId xmlns:a16="http://schemas.microsoft.com/office/drawing/2014/main" id="{5468FD03-23CA-505B-B808-BDBE77D3F8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5888"/>
            <a:ext cx="9144000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3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Jogosultak köre</a:t>
            </a:r>
            <a:endParaRPr lang="hu-HU" sz="3000" b="1" dirty="0">
              <a:solidFill>
                <a:srgbClr val="FF0000"/>
              </a:solidFill>
            </a:endParaRPr>
          </a:p>
        </p:txBody>
      </p:sp>
      <p:sp>
        <p:nvSpPr>
          <p:cNvPr id="14339" name="Text Box 15">
            <a:extLst>
              <a:ext uri="{FF2B5EF4-FFF2-40B4-BE49-F238E27FC236}">
                <a16:creationId xmlns:a16="http://schemas.microsoft.com/office/drawing/2014/main" id="{56BE86D0-2D82-2048-B718-95F9F14B20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3" y="995363"/>
            <a:ext cx="8715375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14350" indent="-5143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6858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ts val="600"/>
              </a:spcBef>
              <a:buFontTx/>
              <a:buAutoNum type="arabicParenR"/>
            </a:pPr>
            <a:r>
              <a:rPr lang="hu-HU" altLang="hu-HU" sz="3000" b="1"/>
              <a:t>Szülő </a:t>
            </a:r>
            <a:endParaRPr lang="hu-HU" altLang="hu-HU" sz="3000"/>
          </a:p>
          <a:p>
            <a:pPr lvl="2" eaLnBrk="1" hangingPunct="1">
              <a:spcBef>
                <a:spcPts val="600"/>
              </a:spcBef>
              <a:buFontTx/>
              <a:buChar char="-"/>
            </a:pPr>
            <a:r>
              <a:rPr lang="hu-HU" altLang="hu-HU" sz="2600"/>
              <a:t>a gyermeket </a:t>
            </a:r>
            <a:r>
              <a:rPr lang="hu-HU" altLang="hu-HU" sz="2600" b="1"/>
              <a:t>saját háztartásban neveli </a:t>
            </a:r>
            <a:r>
              <a:rPr lang="hu-HU" altLang="hu-HU" sz="2600"/>
              <a:t>(életvitelszerűen együtt él a szülővel és gondozásából rendszeres jelleggel legfeljebb csak napközbeni időszakra kerül ki)</a:t>
            </a:r>
          </a:p>
          <a:p>
            <a:pPr lvl="2" eaLnBrk="1" hangingPunct="1">
              <a:spcBef>
                <a:spcPts val="600"/>
              </a:spcBef>
              <a:buFontTx/>
              <a:buChar char="-"/>
            </a:pPr>
            <a:r>
              <a:rPr lang="hu-HU" altLang="hu-HU" sz="2600"/>
              <a:t>egy gyermek után csak az egyik szülő kap (ha nem tudnak dönteni, gyámhatóság dönt helyettük)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3">
            <a:extLst>
              <a:ext uri="{FF2B5EF4-FFF2-40B4-BE49-F238E27FC236}">
                <a16:creationId xmlns:a16="http://schemas.microsoft.com/office/drawing/2014/main" id="{AA080A1E-7F41-ABD8-F939-BCDD4EA6B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5888"/>
            <a:ext cx="9144000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3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Jogosultak köre</a:t>
            </a:r>
            <a:endParaRPr lang="hu-HU" sz="3000" b="1" dirty="0">
              <a:solidFill>
                <a:srgbClr val="FF0000"/>
              </a:solidFill>
            </a:endParaRPr>
          </a:p>
        </p:txBody>
      </p:sp>
      <p:sp>
        <p:nvSpPr>
          <p:cNvPr id="7171" name="Text Box 15">
            <a:extLst>
              <a:ext uri="{FF2B5EF4-FFF2-40B4-BE49-F238E27FC236}">
                <a16:creationId xmlns:a16="http://schemas.microsoft.com/office/drawing/2014/main" id="{23927614-B746-8D99-8E06-344D2F0E6C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238" y="1020763"/>
            <a:ext cx="8715375" cy="507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1" indent="0" eaLnBrk="1" hangingPunct="1">
              <a:spcBef>
                <a:spcPts val="600"/>
              </a:spcBef>
              <a:defRPr/>
            </a:pPr>
            <a:r>
              <a:rPr lang="hu-HU" sz="3000" b="1" dirty="0"/>
              <a:t>2) Intézményi jogosultak </a:t>
            </a:r>
            <a:endParaRPr lang="hu-HU" sz="3000" dirty="0"/>
          </a:p>
          <a:p>
            <a:pPr marL="685800" lvl="2" eaLnBrk="1" hangingPunct="1">
              <a:spcBef>
                <a:spcPts val="600"/>
              </a:spcBef>
              <a:buFontTx/>
              <a:buChar char="-"/>
              <a:defRPr/>
            </a:pPr>
            <a:r>
              <a:rPr lang="hu-HU" sz="2600" dirty="0"/>
              <a:t>gyermekotthon vezetője, szociális vagy </a:t>
            </a:r>
            <a:r>
              <a:rPr lang="hu-HU" sz="2600" dirty="0" err="1"/>
              <a:t>bv</a:t>
            </a:r>
            <a:r>
              <a:rPr lang="hu-HU" sz="2600" dirty="0"/>
              <a:t> intézmény vezetője</a:t>
            </a:r>
          </a:p>
          <a:p>
            <a:pPr marL="685800" lvl="2" eaLnBrk="1" hangingPunct="1">
              <a:spcBef>
                <a:spcPts val="600"/>
              </a:spcBef>
              <a:buFontTx/>
              <a:buChar char="-"/>
              <a:defRPr/>
            </a:pPr>
            <a:r>
              <a:rPr lang="hu-HU" sz="2600" dirty="0"/>
              <a:t>köteles a gyermek érdekében felhasználni</a:t>
            </a:r>
          </a:p>
          <a:p>
            <a:pPr marL="457200" lvl="2" indent="0" eaLnBrk="1" hangingPunct="1">
              <a:spcBef>
                <a:spcPts val="600"/>
              </a:spcBef>
              <a:defRPr/>
            </a:pPr>
            <a:endParaRPr lang="hu-HU" sz="2600" dirty="0"/>
          </a:p>
          <a:p>
            <a:pPr marL="0" lvl="1" indent="0" eaLnBrk="1" hangingPunct="1">
              <a:spcBef>
                <a:spcPts val="600"/>
              </a:spcBef>
              <a:defRPr/>
            </a:pPr>
            <a:r>
              <a:rPr lang="hu-HU" sz="3000" b="1" dirty="0"/>
              <a:t>3) Saját jogú jogosult</a:t>
            </a:r>
          </a:p>
          <a:p>
            <a:pPr marL="685800" lvl="2" eaLnBrk="1" hangingPunct="1">
              <a:spcBef>
                <a:spcPts val="600"/>
              </a:spcBef>
              <a:buFontTx/>
              <a:buChar char="-"/>
              <a:defRPr/>
            </a:pPr>
            <a:r>
              <a:rPr lang="hu-HU" sz="2600" dirty="0"/>
              <a:t>Pl. betöltötte a 18 éves kort, de továbbra is tartósan beteg vagy súlyosan fogyatékos, vagy</a:t>
            </a:r>
          </a:p>
          <a:p>
            <a:pPr marL="685800" lvl="2" eaLnBrk="1" hangingPunct="1">
              <a:spcBef>
                <a:spcPts val="600"/>
              </a:spcBef>
              <a:buFontTx/>
              <a:buChar char="-"/>
              <a:defRPr/>
            </a:pPr>
            <a:r>
              <a:rPr lang="hu-HU" sz="2600" dirty="0"/>
              <a:t>közoktatási intézményben a tankötelezettsége megszűnését követően is tanul és mindkét szülője elhunyt</a:t>
            </a:r>
            <a:endParaRPr lang="hu-HU" altLang="hu-HU" sz="3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3">
            <a:extLst>
              <a:ext uri="{FF2B5EF4-FFF2-40B4-BE49-F238E27FC236}">
                <a16:creationId xmlns:a16="http://schemas.microsoft.com/office/drawing/2014/main" id="{FD9810C5-E5B2-A05A-28E3-C73C6B4889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5888"/>
            <a:ext cx="9144000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3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Két jogcím, az ellátás időtartama</a:t>
            </a:r>
            <a:endParaRPr lang="hu-HU" sz="3000" b="1" dirty="0">
              <a:solidFill>
                <a:srgbClr val="FF0000"/>
              </a:solidFill>
            </a:endParaRPr>
          </a:p>
        </p:txBody>
      </p:sp>
      <p:sp>
        <p:nvSpPr>
          <p:cNvPr id="13315" name="Text Box 15">
            <a:extLst>
              <a:ext uri="{FF2B5EF4-FFF2-40B4-BE49-F238E27FC236}">
                <a16:creationId xmlns:a16="http://schemas.microsoft.com/office/drawing/2014/main" id="{E575E01F-289A-A593-50FA-1AEE09E168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989013"/>
            <a:ext cx="8715375" cy="527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354013" indent="-2619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754063" indent="-2619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11263" indent="-2619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hangingPunct="1">
              <a:spcBef>
                <a:spcPts val="600"/>
              </a:spcBef>
              <a:buFontTx/>
              <a:buChar char="-"/>
              <a:defRPr/>
            </a:pPr>
            <a:r>
              <a:rPr lang="hu-HU" sz="3000" b="1" dirty="0"/>
              <a:t>Nevelési ellátás </a:t>
            </a:r>
            <a:r>
              <a:rPr lang="hu-HU" sz="3000" dirty="0"/>
              <a:t>– tanköteles kor előtt</a:t>
            </a:r>
          </a:p>
          <a:p>
            <a:pPr lvl="1" eaLnBrk="1" hangingPunct="1">
              <a:spcBef>
                <a:spcPts val="600"/>
              </a:spcBef>
              <a:buFontTx/>
              <a:buChar char="-"/>
              <a:defRPr/>
            </a:pPr>
            <a:r>
              <a:rPr lang="hu-HU" sz="3000" b="1" dirty="0"/>
              <a:t>Iskoláztatási támogatás </a:t>
            </a:r>
            <a:r>
              <a:rPr lang="hu-HU" sz="3000" dirty="0"/>
              <a:t>– tanköteles korú gyermek</a:t>
            </a:r>
          </a:p>
          <a:p>
            <a:pPr lvl="1" eaLnBrk="1" hangingPunct="1">
              <a:spcBef>
                <a:spcPts val="600"/>
              </a:spcBef>
              <a:buFontTx/>
              <a:buChar char="-"/>
              <a:defRPr/>
            </a:pPr>
            <a:r>
              <a:rPr lang="hu-HU" sz="3000" dirty="0"/>
              <a:t>Tankötelezettség: </a:t>
            </a:r>
            <a:r>
              <a:rPr lang="hu-HU" sz="2400" dirty="0"/>
              <a:t>(</a:t>
            </a:r>
            <a:r>
              <a:rPr lang="hu-HU" sz="2400" dirty="0" err="1"/>
              <a:t>Nkt</a:t>
            </a:r>
            <a:r>
              <a:rPr lang="hu-HU" sz="2400" dirty="0"/>
              <a:t>. 45. §)</a:t>
            </a:r>
          </a:p>
          <a:p>
            <a:pPr lvl="2" eaLnBrk="1" hangingPunct="1">
              <a:spcBef>
                <a:spcPts val="600"/>
              </a:spcBef>
              <a:buFontTx/>
              <a:buChar char="-"/>
              <a:defRPr/>
            </a:pPr>
            <a:r>
              <a:rPr lang="hu-HU" sz="2400" dirty="0"/>
              <a:t>a tanév első napjától, abban az évben, amelynek augusztus 31. napjáig a gyermek a 6. életévét betölti,</a:t>
            </a:r>
          </a:p>
          <a:p>
            <a:pPr lvl="2" eaLnBrk="1" hangingPunct="1">
              <a:spcBef>
                <a:spcPts val="600"/>
              </a:spcBef>
              <a:buFontTx/>
              <a:buChar char="-"/>
              <a:defRPr/>
            </a:pPr>
            <a:r>
              <a:rPr lang="hu-HU" sz="2400" dirty="0"/>
              <a:t>annak a tanévnek a végéig, amelyben a 16. életévét betölti.</a:t>
            </a:r>
          </a:p>
          <a:p>
            <a:pPr marL="92075" lvl="1" indent="0" eaLnBrk="1" hangingPunct="1">
              <a:spcBef>
                <a:spcPts val="600"/>
              </a:spcBef>
              <a:defRPr/>
            </a:pPr>
            <a:endParaRPr lang="hu-HU" sz="3000" dirty="0"/>
          </a:p>
          <a:p>
            <a:pPr lvl="1" eaLnBrk="1" hangingPunct="1">
              <a:spcBef>
                <a:spcPts val="600"/>
              </a:spcBef>
              <a:buFontTx/>
              <a:buChar char="-"/>
              <a:defRPr/>
            </a:pPr>
            <a:r>
              <a:rPr lang="hu-HU" sz="3000" dirty="0"/>
              <a:t>DE: jogosultak köre, ellátás mértéke azonos</a:t>
            </a:r>
          </a:p>
          <a:p>
            <a:pPr lvl="3" eaLnBrk="1" hangingPunct="1">
              <a:spcBef>
                <a:spcPts val="600"/>
              </a:spcBef>
              <a:buFontTx/>
              <a:buChar char="-"/>
              <a:defRPr/>
            </a:pPr>
            <a:endParaRPr lang="hu-HU" sz="2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3">
            <a:extLst>
              <a:ext uri="{FF2B5EF4-FFF2-40B4-BE49-F238E27FC236}">
                <a16:creationId xmlns:a16="http://schemas.microsoft.com/office/drawing/2014/main" id="{0492CEC5-B202-9A51-F334-1E738166F9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5888"/>
            <a:ext cx="9144000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3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Kizáró feltétel</a:t>
            </a:r>
            <a:endParaRPr lang="hu-HU" sz="3000" b="1" dirty="0">
              <a:solidFill>
                <a:srgbClr val="FF0000"/>
              </a:solidFill>
            </a:endParaRPr>
          </a:p>
        </p:txBody>
      </p:sp>
      <p:sp>
        <p:nvSpPr>
          <p:cNvPr id="17411" name="Text Box 15">
            <a:extLst>
              <a:ext uri="{FF2B5EF4-FFF2-40B4-BE49-F238E27FC236}">
                <a16:creationId xmlns:a16="http://schemas.microsoft.com/office/drawing/2014/main" id="{7E0CFF62-4E8F-B2D6-8E2E-B4A18E2C21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3" y="857250"/>
            <a:ext cx="8715375" cy="574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54013" indent="-261938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11263" indent="-261938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ts val="600"/>
              </a:spcBef>
              <a:buFontTx/>
              <a:buChar char="-"/>
            </a:pPr>
            <a:r>
              <a:rPr lang="hu-HU" altLang="hu-HU" b="1"/>
              <a:t>Óvodai nevelésben részvétel vagy tankötelezettség elmulasztása: </a:t>
            </a:r>
            <a:r>
              <a:rPr lang="hu-HU" altLang="hu-HU"/>
              <a:t>ha a gyermek igazolatlanul mulaszt, ez az ellátás szüneteltetését eredményezheti. </a:t>
            </a:r>
          </a:p>
          <a:p>
            <a:pPr lvl="3" eaLnBrk="1" hangingPunct="1">
              <a:spcBef>
                <a:spcPts val="600"/>
              </a:spcBef>
              <a:buFontTx/>
              <a:buChar char="-"/>
            </a:pPr>
            <a:r>
              <a:rPr lang="hu-HU" altLang="hu-HU" sz="2600"/>
              <a:t>10 igazolatlan óra / 5 igazoltatlan óvodai nevelési nap után a gyámhatóság jelzi ennek lehetőségét a szülők felé, </a:t>
            </a:r>
          </a:p>
          <a:p>
            <a:pPr lvl="3" eaLnBrk="1" hangingPunct="1">
              <a:spcBef>
                <a:spcPts val="600"/>
              </a:spcBef>
              <a:buFontTx/>
              <a:buChar char="-"/>
            </a:pPr>
            <a:r>
              <a:rPr lang="hu-HU" altLang="hu-HU" sz="2600"/>
              <a:t>50 óra / 20 óvodai nevelési nap felett a gyámhatóság jelzi a kormányhivatal felé, hogy szüneteltessék az ellátást</a:t>
            </a:r>
          </a:p>
          <a:p>
            <a:pPr lvl="1" eaLnBrk="1" hangingPunct="1">
              <a:spcBef>
                <a:spcPts val="600"/>
              </a:spcBef>
              <a:buFontTx/>
              <a:buChar char="-"/>
            </a:pPr>
            <a:r>
              <a:rPr lang="hu-HU" altLang="hu-HU" b="1"/>
              <a:t>Gyermek jogerős elítélése szándékos bűncselekmény miatt, szabadságvesztés nélkül: szüneteltetés 12 hónapra</a:t>
            </a:r>
            <a:endParaRPr lang="hu-HU" altLang="hu-HU" sz="26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3">
            <a:extLst>
              <a:ext uri="{FF2B5EF4-FFF2-40B4-BE49-F238E27FC236}">
                <a16:creationId xmlns:a16="http://schemas.microsoft.com/office/drawing/2014/main" id="{2CE3CE1F-61F5-D803-5242-10E52CF081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5888"/>
            <a:ext cx="9144000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3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Ellátás mértéke</a:t>
            </a:r>
            <a:endParaRPr lang="hu-HU" sz="3000" b="1" dirty="0">
              <a:solidFill>
                <a:srgbClr val="FF0000"/>
              </a:solidFill>
            </a:endParaRPr>
          </a:p>
        </p:txBody>
      </p:sp>
      <p:sp>
        <p:nvSpPr>
          <p:cNvPr id="7171" name="Text Box 15">
            <a:extLst>
              <a:ext uri="{FF2B5EF4-FFF2-40B4-BE49-F238E27FC236}">
                <a16:creationId xmlns:a16="http://schemas.microsoft.com/office/drawing/2014/main" id="{068C7562-CDD7-0968-0734-C0E819F11E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3" y="989013"/>
            <a:ext cx="8715375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54013" lvl="1" indent="-261938" eaLnBrk="1" hangingPunct="1">
              <a:spcBef>
                <a:spcPts val="600"/>
              </a:spcBef>
              <a:buFontTx/>
              <a:buChar char="-"/>
              <a:defRPr/>
            </a:pPr>
            <a:r>
              <a:rPr lang="hu-HU" sz="3000" b="1" dirty="0"/>
              <a:t>Fix összeg</a:t>
            </a:r>
            <a:r>
              <a:rPr lang="hu-HU" sz="3000" dirty="0"/>
              <a:t>, alanyi jogon</a:t>
            </a:r>
          </a:p>
          <a:p>
            <a:pPr marL="354013" lvl="1" indent="-261938" eaLnBrk="1" hangingPunct="1">
              <a:spcBef>
                <a:spcPts val="600"/>
              </a:spcBef>
              <a:buFontTx/>
              <a:buChar char="-"/>
              <a:defRPr/>
            </a:pPr>
            <a:r>
              <a:rPr lang="hu-HU" sz="3000" dirty="0"/>
              <a:t>Egy gyermek esetén 12.200 Ft/hó</a:t>
            </a:r>
          </a:p>
          <a:p>
            <a:pPr marL="354013" lvl="1" indent="-261938" eaLnBrk="1" hangingPunct="1">
              <a:spcBef>
                <a:spcPts val="600"/>
              </a:spcBef>
              <a:buFontTx/>
              <a:buChar char="-"/>
              <a:defRPr/>
            </a:pPr>
            <a:r>
              <a:rPr lang="hu-HU" sz="3000" b="1" dirty="0"/>
              <a:t>Magasabb összegben jár:</a:t>
            </a:r>
          </a:p>
          <a:p>
            <a:pPr marL="754063" lvl="2" indent="-261938" eaLnBrk="1" hangingPunct="1">
              <a:spcBef>
                <a:spcPts val="600"/>
              </a:spcBef>
              <a:buFontTx/>
              <a:buChar char="-"/>
              <a:defRPr/>
            </a:pPr>
            <a:r>
              <a:rPr lang="hu-HU" sz="3000" dirty="0"/>
              <a:t>Gyermekek száma alapján </a:t>
            </a:r>
          </a:p>
          <a:p>
            <a:pPr marL="754063" lvl="2" indent="-261938" eaLnBrk="1" hangingPunct="1">
              <a:spcBef>
                <a:spcPts val="600"/>
              </a:spcBef>
              <a:buFontTx/>
              <a:buChar char="-"/>
              <a:defRPr/>
            </a:pPr>
            <a:r>
              <a:rPr lang="hu-HU" sz="3000" dirty="0"/>
              <a:t>Gyermek fogyatékos vagy tartósan beteg</a:t>
            </a:r>
          </a:p>
          <a:p>
            <a:pPr marL="754063" lvl="2" indent="-261938" eaLnBrk="1" hangingPunct="1">
              <a:spcBef>
                <a:spcPts val="600"/>
              </a:spcBef>
              <a:buFontTx/>
              <a:buChar char="-"/>
              <a:defRPr/>
            </a:pPr>
            <a:r>
              <a:rPr lang="hu-HU" sz="3000" dirty="0"/>
              <a:t>Egyedülálló szülő</a:t>
            </a:r>
          </a:p>
          <a:p>
            <a:pPr marL="492125" lvl="2" indent="0" eaLnBrk="1" hangingPunct="1">
              <a:spcBef>
                <a:spcPts val="600"/>
              </a:spcBef>
              <a:defRPr/>
            </a:pPr>
            <a:r>
              <a:rPr lang="hu-HU" sz="3000" dirty="0"/>
              <a:t>(</a:t>
            </a:r>
            <a:r>
              <a:rPr lang="hu-HU" sz="3000" dirty="0" err="1"/>
              <a:t>max</a:t>
            </a:r>
            <a:r>
              <a:rPr lang="hu-HU" sz="3000" dirty="0"/>
              <a:t>. 25.900 Ft/hó)</a:t>
            </a:r>
          </a:p>
          <a:p>
            <a:pPr marL="354013" lvl="1" indent="-261938" eaLnBrk="1" hangingPunct="1">
              <a:spcBef>
                <a:spcPts val="600"/>
              </a:spcBef>
              <a:buFontTx/>
              <a:buChar char="-"/>
              <a:defRPr/>
            </a:pPr>
            <a:endParaRPr lang="hu-HU" sz="3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3">
            <a:extLst>
              <a:ext uri="{FF2B5EF4-FFF2-40B4-BE49-F238E27FC236}">
                <a16:creationId xmlns:a16="http://schemas.microsoft.com/office/drawing/2014/main" id="{2053BE98-5040-97C2-49F9-DBA602E2CD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04813"/>
            <a:ext cx="9144000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3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Ellátás havi mértéke (pl.)</a:t>
            </a:r>
            <a:endParaRPr lang="hu-HU" sz="3000" b="1" dirty="0">
              <a:solidFill>
                <a:srgbClr val="FF0000"/>
              </a:solidFill>
            </a:endParaRPr>
          </a:p>
        </p:txBody>
      </p:sp>
      <p:graphicFrame>
        <p:nvGraphicFramePr>
          <p:cNvPr id="2" name="Táblázat 1">
            <a:extLst>
              <a:ext uri="{FF2B5EF4-FFF2-40B4-BE49-F238E27FC236}">
                <a16:creationId xmlns:a16="http://schemas.microsoft.com/office/drawing/2014/main" id="{1D7EFEA3-D009-1878-7F12-25892557A1E3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1268413"/>
          <a:ext cx="8713788" cy="4824415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5511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25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6928">
                <a:tc>
                  <a:txBody>
                    <a:bodyPr/>
                    <a:lstStyle/>
                    <a:p>
                      <a:r>
                        <a:rPr lang="hu-HU" sz="2200" b="0" dirty="0">
                          <a:solidFill>
                            <a:schemeClr val="tx1"/>
                          </a:solidFill>
                        </a:rPr>
                        <a:t>egygyermekes család</a:t>
                      </a:r>
                    </a:p>
                  </a:txBody>
                  <a:tcPr marL="91449" marR="91449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2200" b="0" i="0" dirty="0">
                          <a:solidFill>
                            <a:schemeClr val="tx1"/>
                          </a:solidFill>
                        </a:rPr>
                        <a:t>12 200 </a:t>
                      </a:r>
                    </a:p>
                  </a:txBody>
                  <a:tcPr marL="91449" marR="91449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2997">
                <a:tc>
                  <a:txBody>
                    <a:bodyPr/>
                    <a:lstStyle/>
                    <a:p>
                      <a:r>
                        <a:rPr lang="hu-HU" sz="2200" b="0" dirty="0"/>
                        <a:t>egy gyermeket nevelő egyedülálló </a:t>
                      </a:r>
                      <a:endParaRPr lang="hu-HU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2200" b="0" i="0" dirty="0">
                          <a:solidFill>
                            <a:schemeClr val="tx1"/>
                          </a:solidFill>
                        </a:rPr>
                        <a:t>13 700 </a:t>
                      </a:r>
                    </a:p>
                  </a:txBody>
                  <a:tcPr marL="91449" marR="91449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4624">
                <a:tc>
                  <a:txBody>
                    <a:bodyPr/>
                    <a:lstStyle/>
                    <a:p>
                      <a:r>
                        <a:rPr lang="hu-HU" sz="2200" b="0" dirty="0"/>
                        <a:t>kétgyermekes család </a:t>
                      </a:r>
                      <a:endParaRPr lang="hu-HU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200" b="0" i="0" dirty="0">
                          <a:solidFill>
                            <a:schemeClr val="tx1"/>
                          </a:solidFill>
                        </a:rPr>
                        <a:t>13 300, gyermekenként</a:t>
                      </a:r>
                    </a:p>
                  </a:txBody>
                  <a:tcPr marL="91449" marR="91449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2997">
                <a:tc>
                  <a:txBody>
                    <a:bodyPr/>
                    <a:lstStyle/>
                    <a:p>
                      <a:r>
                        <a:rPr lang="hu-HU" sz="2200" b="0" dirty="0"/>
                        <a:t>két gyermeket nevelő egyedülálló </a:t>
                      </a:r>
                      <a:endParaRPr lang="hu-HU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2200" b="0" i="0" dirty="0">
                          <a:solidFill>
                            <a:schemeClr val="tx1"/>
                          </a:solidFill>
                        </a:rPr>
                        <a:t>14 800, gyermekenként </a:t>
                      </a:r>
                    </a:p>
                  </a:txBody>
                  <a:tcPr marL="91449" marR="91449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2997">
                <a:tc>
                  <a:txBody>
                    <a:bodyPr/>
                    <a:lstStyle/>
                    <a:p>
                      <a:r>
                        <a:rPr lang="hu-HU" sz="2200" b="0" dirty="0"/>
                        <a:t>három- vagy többgyermekes család </a:t>
                      </a:r>
                      <a:endParaRPr lang="hu-HU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2200" b="0" i="0" dirty="0">
                          <a:solidFill>
                            <a:schemeClr val="tx1"/>
                          </a:solidFill>
                        </a:rPr>
                        <a:t>16 000, gyermekenként </a:t>
                      </a:r>
                    </a:p>
                  </a:txBody>
                  <a:tcPr marL="91449" marR="91449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4624">
                <a:tc>
                  <a:txBody>
                    <a:bodyPr/>
                    <a:lstStyle/>
                    <a:p>
                      <a:r>
                        <a:rPr lang="hu-HU" sz="2200" b="0" dirty="0"/>
                        <a:t>három vagy több gyermeket nevelő egyedülálló </a:t>
                      </a:r>
                      <a:endParaRPr lang="hu-HU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2200" b="0" i="0" dirty="0">
                          <a:solidFill>
                            <a:schemeClr val="tx1"/>
                          </a:solidFill>
                        </a:rPr>
                        <a:t>17 000, gyermekenként </a:t>
                      </a:r>
                    </a:p>
                  </a:txBody>
                  <a:tcPr marL="91449" marR="91449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4624">
                <a:tc>
                  <a:txBody>
                    <a:bodyPr/>
                    <a:lstStyle/>
                    <a:p>
                      <a:r>
                        <a:rPr lang="hu-HU" sz="2200" b="0" dirty="0"/>
                        <a:t>tartósan beteg, vagy súlyosan fogyatékos gyermeket nevelő család</a:t>
                      </a:r>
                      <a:endParaRPr lang="hu-HU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2200" b="0" i="0" dirty="0">
                          <a:solidFill>
                            <a:schemeClr val="tx1"/>
                          </a:solidFill>
                        </a:rPr>
                        <a:t>23 300 </a:t>
                      </a:r>
                    </a:p>
                  </a:txBody>
                  <a:tcPr marL="91449" marR="91449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4624">
                <a:tc>
                  <a:txBody>
                    <a:bodyPr/>
                    <a:lstStyle/>
                    <a:p>
                      <a:r>
                        <a:rPr lang="hu-HU" sz="2200" b="0" dirty="0"/>
                        <a:t>tartósan beteg, vagy súlyosan fogyatékos gyermeket nevelő egyedülálló </a:t>
                      </a:r>
                      <a:endParaRPr lang="hu-HU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2200" b="0" i="0" dirty="0">
                          <a:solidFill>
                            <a:schemeClr val="tx1"/>
                          </a:solidFill>
                        </a:rPr>
                        <a:t>25 900</a:t>
                      </a:r>
                    </a:p>
                  </a:txBody>
                  <a:tcPr marL="91449" marR="91449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3">
            <a:extLst>
              <a:ext uri="{FF2B5EF4-FFF2-40B4-BE49-F238E27FC236}">
                <a16:creationId xmlns:a16="http://schemas.microsoft.com/office/drawing/2014/main" id="{5CC3EC5E-4B2D-E967-D35E-92C418BCAE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276475"/>
            <a:ext cx="9144000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5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2. A gyermekgondozást segítő ellátás</a:t>
            </a:r>
            <a:endParaRPr lang="hu-HU" sz="55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3">
            <a:extLst>
              <a:ext uri="{FF2B5EF4-FFF2-40B4-BE49-F238E27FC236}">
                <a16:creationId xmlns:a16="http://schemas.microsoft.com/office/drawing/2014/main" id="{7B67EA19-97F9-5670-3137-94B0BE7796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5888"/>
            <a:ext cx="9144000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3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 családtámogatásról általában</a:t>
            </a:r>
            <a:endParaRPr lang="hu-HU" sz="3000" b="1" dirty="0">
              <a:solidFill>
                <a:srgbClr val="FF0000"/>
              </a:solidFill>
            </a:endParaRPr>
          </a:p>
        </p:txBody>
      </p:sp>
      <p:sp>
        <p:nvSpPr>
          <p:cNvPr id="3075" name="Text Box 15">
            <a:extLst>
              <a:ext uri="{FF2B5EF4-FFF2-40B4-BE49-F238E27FC236}">
                <a16:creationId xmlns:a16="http://schemas.microsoft.com/office/drawing/2014/main" id="{7031D8F6-4E3F-4784-D242-782FCE072F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141413"/>
            <a:ext cx="8715375" cy="401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hu-HU" altLang="hu-HU" sz="3000" b="1" dirty="0"/>
              <a:t>Megkülönböztetett jelentőség</a:t>
            </a:r>
            <a:r>
              <a:rPr lang="hu-HU" altLang="hu-HU" sz="3000" dirty="0"/>
              <a:t>, külön törvény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hu-HU" altLang="hu-HU" sz="3000" dirty="0"/>
              <a:t>Jövő generáció nevelése, a közösséghez tartozó gyermekek védelme, születések számának növelése </a:t>
            </a:r>
            <a:r>
              <a:rPr lang="hu-HU" altLang="hu-HU" sz="3000" b="1" dirty="0"/>
              <a:t>társadalmi érdek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hu-HU" altLang="hu-HU" sz="3000" b="1" dirty="0"/>
              <a:t>A család támogatása </a:t>
            </a:r>
            <a:r>
              <a:rPr lang="hu-HU" altLang="hu-HU" sz="3000" dirty="0"/>
              <a:t>nem jelentheti a beavatkozást a magánszférába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hu-HU" altLang="hu-HU" sz="3000" b="1" dirty="0"/>
              <a:t>Önsegély elvének elsőbbsége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3">
            <a:extLst>
              <a:ext uri="{FF2B5EF4-FFF2-40B4-BE49-F238E27FC236}">
                <a16:creationId xmlns:a16="http://schemas.microsoft.com/office/drawing/2014/main" id="{F49FBE75-7F44-A206-0793-DEFF6C8D67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5888"/>
            <a:ext cx="9144000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3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Jogosultak köre</a:t>
            </a:r>
            <a:endParaRPr lang="hu-HU" sz="3000" b="1" dirty="0">
              <a:solidFill>
                <a:srgbClr val="FF0000"/>
              </a:solidFill>
            </a:endParaRPr>
          </a:p>
        </p:txBody>
      </p:sp>
      <p:sp>
        <p:nvSpPr>
          <p:cNvPr id="21507" name="Text Box 15">
            <a:extLst>
              <a:ext uri="{FF2B5EF4-FFF2-40B4-BE49-F238E27FC236}">
                <a16:creationId xmlns:a16="http://schemas.microsoft.com/office/drawing/2014/main" id="{CB923034-E5A5-7963-F625-802DA5DA47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238" y="795338"/>
            <a:ext cx="8715375" cy="501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857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6858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ts val="600"/>
              </a:spcBef>
              <a:buFontTx/>
              <a:buChar char="-"/>
            </a:pPr>
            <a:r>
              <a:rPr lang="hu-HU" altLang="hu-HU" sz="3000" b="1"/>
              <a:t>Szülő: </a:t>
            </a:r>
          </a:p>
          <a:p>
            <a:pPr lvl="2" eaLnBrk="1" hangingPunct="1">
              <a:spcBef>
                <a:spcPts val="600"/>
              </a:spcBef>
              <a:buFontTx/>
              <a:buChar char="-"/>
            </a:pPr>
            <a:r>
              <a:rPr lang="hu-HU" altLang="hu-HU" sz="2500"/>
              <a:t>saját háztartásban nevelt gyermek után </a:t>
            </a:r>
          </a:p>
          <a:p>
            <a:pPr lvl="1" eaLnBrk="1" hangingPunct="1">
              <a:spcBef>
                <a:spcPts val="600"/>
              </a:spcBef>
              <a:buFontTx/>
              <a:buChar char="-"/>
            </a:pPr>
            <a:r>
              <a:rPr lang="hu-HU" altLang="hu-HU" sz="3000" b="1"/>
              <a:t>Nagyszülő is kaphatja, </a:t>
            </a:r>
            <a:r>
              <a:rPr lang="hu-HU" altLang="hu-HU" sz="3000"/>
              <a:t>ha:</a:t>
            </a:r>
          </a:p>
          <a:p>
            <a:pPr lvl="2" eaLnBrk="1" hangingPunct="1">
              <a:spcBef>
                <a:spcPts val="600"/>
              </a:spcBef>
              <a:buFontTx/>
              <a:buChar char="-"/>
            </a:pPr>
            <a:r>
              <a:rPr lang="hu-HU" altLang="hu-HU" sz="2500"/>
              <a:t>a gyermek betöltötte az 1. életévét, és</a:t>
            </a:r>
          </a:p>
          <a:p>
            <a:pPr lvl="2" eaLnBrk="1" hangingPunct="1">
              <a:spcBef>
                <a:spcPts val="600"/>
              </a:spcBef>
              <a:buFontTx/>
              <a:buChar char="-"/>
            </a:pPr>
            <a:r>
              <a:rPr lang="hu-HU" altLang="hu-HU" sz="2500"/>
              <a:t>a gyermek gondozása, nevelése a szülő háztartásában történik, és</a:t>
            </a:r>
          </a:p>
          <a:p>
            <a:pPr lvl="2" eaLnBrk="1" hangingPunct="1">
              <a:spcBef>
                <a:spcPts val="600"/>
              </a:spcBef>
              <a:buFontTx/>
              <a:buChar char="-"/>
            </a:pPr>
            <a:r>
              <a:rPr lang="hu-HU" altLang="hu-HU" sz="2500"/>
              <a:t>a szülők írásban lemondanak a jogukról, és</a:t>
            </a:r>
          </a:p>
          <a:p>
            <a:pPr lvl="2" eaLnBrk="1" hangingPunct="1">
              <a:spcBef>
                <a:spcPts val="600"/>
              </a:spcBef>
              <a:buFontTx/>
              <a:buChar char="-"/>
            </a:pPr>
            <a:r>
              <a:rPr lang="hu-HU" altLang="hu-HU" sz="2500"/>
              <a:t>a szülő háztartásában nincs másik olyan (iker)gyermek, akire tekintettel gyest folyósítanak, és</a:t>
            </a:r>
          </a:p>
          <a:p>
            <a:pPr lvl="2" eaLnBrk="1" hangingPunct="1">
              <a:spcBef>
                <a:spcPts val="600"/>
              </a:spcBef>
              <a:buFontTx/>
              <a:buChar char="-"/>
            </a:pPr>
            <a:r>
              <a:rPr lang="hu-HU" altLang="hu-HU" sz="2500"/>
              <a:t>szülő/nagyszülő is megfelel a jogosultsági feltételeknek.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3">
            <a:extLst>
              <a:ext uri="{FF2B5EF4-FFF2-40B4-BE49-F238E27FC236}">
                <a16:creationId xmlns:a16="http://schemas.microsoft.com/office/drawing/2014/main" id="{B413F811-3F96-D475-CF0D-CB1F3D72E2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8913"/>
            <a:ext cx="9144000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3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Kizáró feltétel, az ellátás időtartama</a:t>
            </a:r>
            <a:endParaRPr lang="hu-HU" sz="3000" b="1" dirty="0">
              <a:solidFill>
                <a:srgbClr val="FF0000"/>
              </a:solidFill>
            </a:endParaRPr>
          </a:p>
        </p:txBody>
      </p:sp>
      <p:sp>
        <p:nvSpPr>
          <p:cNvPr id="22531" name="Text Box 15">
            <a:extLst>
              <a:ext uri="{FF2B5EF4-FFF2-40B4-BE49-F238E27FC236}">
                <a16:creationId xmlns:a16="http://schemas.microsoft.com/office/drawing/2014/main" id="{BF560799-7F51-90F2-E139-D5B266AE69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3" y="925513"/>
            <a:ext cx="8715375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857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6858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ts val="600"/>
              </a:spcBef>
              <a:buFontTx/>
              <a:buChar char="-"/>
            </a:pPr>
            <a:r>
              <a:rPr lang="hu-HU" altLang="hu-HU" sz="3000" b="1" dirty="0"/>
              <a:t>Kizáró feltétel: </a:t>
            </a:r>
          </a:p>
          <a:p>
            <a:pPr lvl="2" eaLnBrk="1" hangingPunct="1">
              <a:spcBef>
                <a:spcPts val="600"/>
              </a:spcBef>
              <a:buFontTx/>
              <a:buChar char="-"/>
            </a:pPr>
            <a:r>
              <a:rPr lang="hu-HU" altLang="hu-HU" sz="2500" dirty="0"/>
              <a:t>Szülő: keresőtevékenység, a gyermek féléves koráig (kivéve: gyám)</a:t>
            </a:r>
          </a:p>
          <a:p>
            <a:pPr lvl="2" eaLnBrk="1" hangingPunct="1">
              <a:spcBef>
                <a:spcPts val="600"/>
              </a:spcBef>
              <a:buFontTx/>
              <a:buChar char="-"/>
            </a:pPr>
            <a:r>
              <a:rPr lang="hu-HU" altLang="hu-HU" sz="2500" dirty="0"/>
              <a:t>Nagyszülő: keresőtevékenységet a gyermek 3 éves kora után, </a:t>
            </a:r>
            <a:r>
              <a:rPr lang="hu-HU" altLang="hu-HU" sz="2500" dirty="0" err="1"/>
              <a:t>max</a:t>
            </a:r>
            <a:r>
              <a:rPr lang="hu-HU" altLang="hu-HU" sz="2500" dirty="0"/>
              <a:t>. heti 30 órában folytathat, vagy időkorlátozás nélkül, ha kizárólag otthon dolgozik.</a:t>
            </a:r>
          </a:p>
          <a:p>
            <a:pPr lvl="1" eaLnBrk="1" hangingPunct="1">
              <a:spcBef>
                <a:spcPts val="600"/>
              </a:spcBef>
              <a:buFontTx/>
              <a:buChar char="-"/>
            </a:pPr>
            <a:r>
              <a:rPr lang="hu-HU" altLang="hu-HU" sz="3000" b="1" dirty="0"/>
              <a:t>Az ellátás időtartama:</a:t>
            </a:r>
          </a:p>
          <a:p>
            <a:pPr lvl="2" eaLnBrk="1" hangingPunct="1">
              <a:spcBef>
                <a:spcPts val="600"/>
              </a:spcBef>
              <a:buFontTx/>
              <a:buChar char="-"/>
            </a:pPr>
            <a:r>
              <a:rPr lang="hu-HU" altLang="hu-HU" sz="2500" dirty="0"/>
              <a:t>3. életév betöltéséig</a:t>
            </a:r>
          </a:p>
          <a:p>
            <a:pPr lvl="2" eaLnBrk="1" hangingPunct="1">
              <a:spcBef>
                <a:spcPts val="600"/>
              </a:spcBef>
              <a:buFontTx/>
              <a:buChar char="-"/>
            </a:pPr>
            <a:r>
              <a:rPr lang="hu-HU" altLang="hu-HU" sz="2500" dirty="0"/>
              <a:t>ikrek esetében tanköteles korig </a:t>
            </a:r>
          </a:p>
          <a:p>
            <a:pPr lvl="2" eaLnBrk="1" hangingPunct="1">
              <a:spcBef>
                <a:spcPts val="600"/>
              </a:spcBef>
              <a:buFontTx/>
              <a:buChar char="-"/>
            </a:pPr>
            <a:r>
              <a:rPr lang="hu-HU" altLang="hu-HU" sz="2500" dirty="0"/>
              <a:t>tartósan beteg/súlyosan fogyatékos gyermek esetében 10 éves korig</a:t>
            </a:r>
          </a:p>
          <a:p>
            <a:pPr lvl="2" eaLnBrk="1" hangingPunct="1">
              <a:spcBef>
                <a:spcPts val="600"/>
              </a:spcBef>
              <a:buFontTx/>
              <a:buChar char="-"/>
            </a:pPr>
            <a:r>
              <a:rPr lang="hu-HU" altLang="hu-HU" sz="2500" dirty="0"/>
              <a:t>örökbefogadó szülő: 3./10. életév utáni örökbefogadásnál hat hónap</a:t>
            </a:r>
          </a:p>
          <a:p>
            <a:pPr lvl="2" eaLnBrk="1" hangingPunct="1">
              <a:spcBef>
                <a:spcPts val="600"/>
              </a:spcBef>
              <a:buFontTx/>
              <a:buChar char="-"/>
            </a:pPr>
            <a:endParaRPr lang="hu-HU" altLang="hu-HU" sz="25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3">
            <a:extLst>
              <a:ext uri="{FF2B5EF4-FFF2-40B4-BE49-F238E27FC236}">
                <a16:creationId xmlns:a16="http://schemas.microsoft.com/office/drawing/2014/main" id="{C40A0E86-9CC2-8AB3-54B6-06D4E682E4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5888"/>
            <a:ext cx="9144000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3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Ellátás mértéke</a:t>
            </a:r>
            <a:endParaRPr lang="hu-HU" sz="3000" b="1" dirty="0">
              <a:solidFill>
                <a:srgbClr val="FF0000"/>
              </a:solidFill>
            </a:endParaRPr>
          </a:p>
        </p:txBody>
      </p:sp>
      <p:sp>
        <p:nvSpPr>
          <p:cNvPr id="23555" name="Text Box 15">
            <a:extLst>
              <a:ext uri="{FF2B5EF4-FFF2-40B4-BE49-F238E27FC236}">
                <a16:creationId xmlns:a16="http://schemas.microsoft.com/office/drawing/2014/main" id="{E3C2FFEB-ABFA-7882-77B3-39EF4692C0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3" y="1039813"/>
            <a:ext cx="9072562" cy="270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54013" indent="-261938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ts val="1200"/>
              </a:spcBef>
              <a:buFontTx/>
              <a:buChar char="-"/>
            </a:pPr>
            <a:r>
              <a:rPr lang="hu-HU" altLang="hu-HU" sz="3000"/>
              <a:t>Mindenkori</a:t>
            </a:r>
            <a:r>
              <a:rPr lang="hu-HU" altLang="hu-HU" sz="3000" b="1"/>
              <a:t> öregségi minimál nyugdíj </a:t>
            </a:r>
            <a:r>
              <a:rPr lang="hu-HU" altLang="hu-HU" sz="3000"/>
              <a:t>(28.500 Ft)</a:t>
            </a:r>
          </a:p>
          <a:p>
            <a:pPr lvl="1" eaLnBrk="1" hangingPunct="1">
              <a:spcBef>
                <a:spcPts val="1200"/>
              </a:spcBef>
              <a:buFontTx/>
              <a:buChar char="-"/>
            </a:pPr>
            <a:r>
              <a:rPr lang="hu-HU" altLang="hu-HU" sz="3000"/>
              <a:t>Egyidejűleg legfeljebb két gyermekre tekintettel járhat (ikrek 1 várandóságból = 1 gyermek)</a:t>
            </a:r>
          </a:p>
          <a:p>
            <a:pPr lvl="1" eaLnBrk="1" hangingPunct="1">
              <a:spcBef>
                <a:spcPts val="1200"/>
              </a:spcBef>
              <a:buFontTx/>
              <a:buChar char="-"/>
            </a:pPr>
            <a:r>
              <a:rPr lang="hu-HU" altLang="hu-HU" sz="3000"/>
              <a:t>Ikrek esetén ikrek számának megfelelő mértékben növekszik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áblázat 2">
            <a:extLst>
              <a:ext uri="{FF2B5EF4-FFF2-40B4-BE49-F238E27FC236}">
                <a16:creationId xmlns:a16="http://schemas.microsoft.com/office/drawing/2014/main" id="{524F9492-4E12-C8FE-0DCF-8B42EF10A7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989069"/>
              </p:ext>
            </p:extLst>
          </p:nvPr>
        </p:nvGraphicFramePr>
        <p:xfrm>
          <a:off x="395288" y="587375"/>
          <a:ext cx="8424863" cy="45704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4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4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4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41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4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8055">
                <a:tc rowSpan="2">
                  <a:txBody>
                    <a:bodyPr/>
                    <a:lstStyle/>
                    <a:p>
                      <a:pPr algn="ctr"/>
                      <a:r>
                        <a:rPr lang="hu-HU" sz="1800" b="1" dirty="0">
                          <a:solidFill>
                            <a:schemeClr val="tx1"/>
                          </a:solidFill>
                        </a:rPr>
                        <a:t>Év</a:t>
                      </a:r>
                    </a:p>
                  </a:txBody>
                  <a:tcPr marL="91439" marR="91439"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hu-HU" sz="1800" b="1" dirty="0">
                          <a:solidFill>
                            <a:schemeClr val="tx1"/>
                          </a:solidFill>
                        </a:rPr>
                        <a:t>Családi pótlék</a:t>
                      </a:r>
                      <a:endParaRPr lang="hu-HU" sz="18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>
                          <a:solidFill>
                            <a:schemeClr val="tx1"/>
                          </a:solidFill>
                        </a:rPr>
                        <a:t>Gyest</a:t>
                      </a:r>
                    </a:p>
                  </a:txBody>
                  <a:tcPr marL="91439" marR="91439"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>
                          <a:solidFill>
                            <a:schemeClr val="tx1"/>
                          </a:solidFill>
                        </a:rPr>
                        <a:t>Gyedet</a:t>
                      </a:r>
                    </a:p>
                  </a:txBody>
                  <a:tcPr marL="91439" marR="91439"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hu-HU" sz="1800" b="1" dirty="0">
                          <a:solidFill>
                            <a:schemeClr val="tx1"/>
                          </a:solidFill>
                        </a:rPr>
                        <a:t>Bölcsődei </a:t>
                      </a:r>
                      <a:r>
                        <a:rPr lang="hu-HU" sz="1800" b="1" baseline="0" dirty="0">
                          <a:solidFill>
                            <a:schemeClr val="tx1"/>
                          </a:solidFill>
                        </a:rPr>
                        <a:t>gyermekek száma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6586">
                <a:tc vMerge="1">
                  <a:txBody>
                    <a:bodyPr/>
                    <a:lstStyle/>
                    <a:p>
                      <a:endParaRPr lang="hu-H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b="1" baseline="0" dirty="0">
                          <a:solidFill>
                            <a:schemeClr val="tx1"/>
                          </a:solidFill>
                        </a:rPr>
                        <a:t>részesülő gyermekek havi átlaga</a:t>
                      </a:r>
                    </a:p>
                  </a:txBody>
                  <a:tcPr marL="91439" marR="91439"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b="1" dirty="0">
                          <a:solidFill>
                            <a:schemeClr val="tx1"/>
                          </a:solidFill>
                        </a:rPr>
                        <a:t>átlagos</a:t>
                      </a:r>
                      <a:r>
                        <a:rPr lang="hu-HU" sz="1800" b="1" baseline="0" dirty="0">
                          <a:solidFill>
                            <a:schemeClr val="tx1"/>
                          </a:solidFill>
                        </a:rPr>
                        <a:t> havi összege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hu-HU" sz="1800" b="1" baseline="0" dirty="0">
                          <a:solidFill>
                            <a:schemeClr val="tx1"/>
                          </a:solidFill>
                        </a:rPr>
                        <a:t>igénybe vevők száma</a:t>
                      </a:r>
                    </a:p>
                    <a:p>
                      <a:pPr algn="ctr"/>
                      <a:r>
                        <a:rPr lang="hu-HU" sz="1800" b="1" baseline="0" dirty="0">
                          <a:solidFill>
                            <a:schemeClr val="tx1"/>
                          </a:solidFill>
                        </a:rPr>
                        <a:t>(havi átlag)</a:t>
                      </a:r>
                      <a:endParaRPr lang="hu-HU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hu-H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6443"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>
                          <a:solidFill>
                            <a:schemeClr val="tx1"/>
                          </a:solidFill>
                        </a:rPr>
                        <a:t>2018</a:t>
                      </a:r>
                    </a:p>
                  </a:txBody>
                  <a:tcPr marL="91439" marR="91439"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0" dirty="0">
                          <a:solidFill>
                            <a:schemeClr val="tx1"/>
                          </a:solidFill>
                        </a:rPr>
                        <a:t>1.759.000</a:t>
                      </a:r>
                    </a:p>
                  </a:txBody>
                  <a:tcPr marL="91439" marR="91439"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0" dirty="0">
                          <a:solidFill>
                            <a:schemeClr val="tx1"/>
                          </a:solidFill>
                        </a:rPr>
                        <a:t>23.681</a:t>
                      </a:r>
                    </a:p>
                  </a:txBody>
                  <a:tcPr marL="91439" marR="91439"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0" dirty="0">
                          <a:solidFill>
                            <a:schemeClr val="tx1"/>
                          </a:solidFill>
                        </a:rPr>
                        <a:t>159.226</a:t>
                      </a:r>
                    </a:p>
                  </a:txBody>
                  <a:tcPr marL="91439" marR="91439"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0" dirty="0">
                          <a:solidFill>
                            <a:schemeClr val="tx1"/>
                          </a:solidFill>
                        </a:rPr>
                        <a:t>102.512</a:t>
                      </a:r>
                    </a:p>
                  </a:txBody>
                  <a:tcPr marL="91439" marR="91439"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0" dirty="0">
                          <a:solidFill>
                            <a:schemeClr val="tx1"/>
                          </a:solidFill>
                        </a:rPr>
                        <a:t>44.577</a:t>
                      </a:r>
                    </a:p>
                  </a:txBody>
                  <a:tcPr marL="91439" marR="91439"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6443"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/>
                        <a:t>2019</a:t>
                      </a:r>
                    </a:p>
                  </a:txBody>
                  <a:tcPr marL="91439" marR="91439"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1.750.200</a:t>
                      </a:r>
                    </a:p>
                  </a:txBody>
                  <a:tcPr marL="91439" marR="91439"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23.636</a:t>
                      </a:r>
                    </a:p>
                  </a:txBody>
                  <a:tcPr marL="91439" marR="91439"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155.954</a:t>
                      </a:r>
                    </a:p>
                  </a:txBody>
                  <a:tcPr marL="91439" marR="91439"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104.440</a:t>
                      </a:r>
                    </a:p>
                  </a:txBody>
                  <a:tcPr marL="91439" marR="91439"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45.889</a:t>
                      </a:r>
                    </a:p>
                  </a:txBody>
                  <a:tcPr marL="91439" marR="91439"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6443"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/>
                        <a:t>2020</a:t>
                      </a:r>
                    </a:p>
                  </a:txBody>
                  <a:tcPr marL="91439" marR="91439"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1.746.403</a:t>
                      </a:r>
                    </a:p>
                  </a:txBody>
                  <a:tcPr marL="91439" marR="91439"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23.676</a:t>
                      </a:r>
                    </a:p>
                  </a:txBody>
                  <a:tcPr marL="91439" marR="91439"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150.669</a:t>
                      </a:r>
                    </a:p>
                  </a:txBody>
                  <a:tcPr marL="91439" marR="91439"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110.144</a:t>
                      </a:r>
                    </a:p>
                  </a:txBody>
                  <a:tcPr marL="91439" marR="91439"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45.433</a:t>
                      </a:r>
                    </a:p>
                  </a:txBody>
                  <a:tcPr marL="91439" marR="91439"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6443"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/>
                        <a:t>2023</a:t>
                      </a:r>
                    </a:p>
                  </a:txBody>
                  <a:tcPr marL="91439" marR="91439"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1.735.891 	</a:t>
                      </a:r>
                    </a:p>
                  </a:txBody>
                  <a:tcPr marL="91439" marR="91439"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23.759</a:t>
                      </a:r>
                    </a:p>
                  </a:txBody>
                  <a:tcPr marL="91439" marR="91439"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148.412</a:t>
                      </a:r>
                    </a:p>
                  </a:txBody>
                  <a:tcPr marL="91439" marR="91439"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114.278	</a:t>
                      </a:r>
                    </a:p>
                  </a:txBody>
                  <a:tcPr marL="91439" marR="91439"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55.748</a:t>
                      </a:r>
                    </a:p>
                  </a:txBody>
                  <a:tcPr marL="91439" marR="91439"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4626" name="Text Box 15">
            <a:extLst>
              <a:ext uri="{FF2B5EF4-FFF2-40B4-BE49-F238E27FC236}">
                <a16:creationId xmlns:a16="http://schemas.microsoft.com/office/drawing/2014/main" id="{871DEEBF-F3A9-3C3A-98E9-A7B1A542BF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5516563"/>
            <a:ext cx="83534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207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r" eaLnBrk="1" hangingPunct="1">
              <a:spcBef>
                <a:spcPct val="0"/>
              </a:spcBef>
              <a:buFontTx/>
              <a:buNone/>
            </a:pPr>
            <a:r>
              <a:rPr lang="hu-HU" altLang="hu-HU" sz="2000" i="1" dirty="0"/>
              <a:t>https://www.ksh.hu/stadat_files/szo/hu/szo0006.html</a:t>
            </a:r>
          </a:p>
          <a:p>
            <a:pPr lvl="1" algn="r" eaLnBrk="1" hangingPunct="1">
              <a:spcBef>
                <a:spcPct val="0"/>
              </a:spcBef>
              <a:buFontTx/>
              <a:buNone/>
            </a:pPr>
            <a:r>
              <a:rPr lang="hu-HU" altLang="hu-HU" sz="2000" i="1" dirty="0"/>
              <a:t>https://www.ksh.hu/stadat_files/szo/hu/szo0007.html</a:t>
            </a:r>
          </a:p>
          <a:p>
            <a:pPr lvl="1" algn="r" eaLnBrk="1" hangingPunct="1">
              <a:spcBef>
                <a:spcPct val="0"/>
              </a:spcBef>
              <a:buFontTx/>
              <a:buNone/>
            </a:pPr>
            <a:r>
              <a:rPr lang="hu-HU" altLang="hu-HU" sz="2000" i="1" dirty="0"/>
              <a:t>https://www.ksh.hu/stadat_files/szo/hu/szo0040.html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3">
            <a:extLst>
              <a:ext uri="{FF2B5EF4-FFF2-40B4-BE49-F238E27FC236}">
                <a16:creationId xmlns:a16="http://schemas.microsoft.com/office/drawing/2014/main" id="{FD5A51AB-CE22-F76A-C75F-7C9FB6A109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205038"/>
            <a:ext cx="9144000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5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3. A gyermeknevelési támogatás</a:t>
            </a:r>
            <a:endParaRPr lang="hu-HU" sz="55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3">
            <a:extLst>
              <a:ext uri="{FF2B5EF4-FFF2-40B4-BE49-F238E27FC236}">
                <a16:creationId xmlns:a16="http://schemas.microsoft.com/office/drawing/2014/main" id="{73C636B7-E863-02E8-7151-E7D9E84B0D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5888"/>
            <a:ext cx="9144000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3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Jellemzői</a:t>
            </a:r>
            <a:endParaRPr lang="hu-HU" sz="3000" b="1" dirty="0">
              <a:solidFill>
                <a:srgbClr val="FF0000"/>
              </a:solidFill>
            </a:endParaRPr>
          </a:p>
        </p:txBody>
      </p:sp>
      <p:sp>
        <p:nvSpPr>
          <p:cNvPr id="7171" name="Text Box 15">
            <a:extLst>
              <a:ext uri="{FF2B5EF4-FFF2-40B4-BE49-F238E27FC236}">
                <a16:creationId xmlns:a16="http://schemas.microsoft.com/office/drawing/2014/main" id="{50000F3F-838A-C75B-0A09-D74E2B4B2F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900" y="952500"/>
            <a:ext cx="8928100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600"/>
              </a:spcBef>
              <a:buFontTx/>
              <a:buChar char="-"/>
              <a:defRPr/>
            </a:pPr>
            <a:r>
              <a:rPr lang="hu-HU" altLang="hu-HU" sz="3000" dirty="0"/>
              <a:t>„Gyes hosszabb jogosultsági idővel”</a:t>
            </a:r>
          </a:p>
          <a:p>
            <a:pPr eaLnBrk="1" hangingPunct="1">
              <a:spcBef>
                <a:spcPts val="600"/>
              </a:spcBef>
              <a:buFontTx/>
              <a:buChar char="-"/>
              <a:defRPr/>
            </a:pPr>
            <a:r>
              <a:rPr lang="hu-HU" sz="3000" b="1" dirty="0"/>
              <a:t>Feltétele: </a:t>
            </a:r>
          </a:p>
          <a:p>
            <a:pPr lvl="1" eaLnBrk="1" hangingPunct="1">
              <a:spcBef>
                <a:spcPts val="600"/>
              </a:spcBef>
              <a:buFontTx/>
              <a:buChar char="-"/>
              <a:defRPr/>
            </a:pPr>
            <a:r>
              <a:rPr lang="hu-HU" sz="2600" dirty="0"/>
              <a:t>a szülő saját háztartásban </a:t>
            </a:r>
          </a:p>
          <a:p>
            <a:pPr lvl="1" eaLnBrk="1" hangingPunct="1">
              <a:spcBef>
                <a:spcPts val="600"/>
              </a:spcBef>
              <a:buFontTx/>
              <a:buChar char="-"/>
              <a:defRPr/>
            </a:pPr>
            <a:r>
              <a:rPr lang="hu-HU" sz="2600" b="1" dirty="0"/>
              <a:t>legalább 3 kiskorú gyermeket nevel</a:t>
            </a:r>
            <a:r>
              <a:rPr lang="hu-HU" sz="2600" dirty="0"/>
              <a:t>, </a:t>
            </a:r>
          </a:p>
          <a:p>
            <a:pPr lvl="1" eaLnBrk="1" hangingPunct="1">
              <a:spcBef>
                <a:spcPts val="600"/>
              </a:spcBef>
              <a:buFontTx/>
              <a:buChar char="-"/>
              <a:defRPr/>
            </a:pPr>
            <a:r>
              <a:rPr lang="hu-HU" sz="2600" dirty="0"/>
              <a:t>a legfiatalabb gyermek 3. életévének betöltésétől a legfiatalabb gyermek 8. életévének betöltéséig</a:t>
            </a:r>
          </a:p>
          <a:p>
            <a:pPr marL="342900" lvl="1" indent="-342900" eaLnBrk="1" hangingPunct="1">
              <a:spcBef>
                <a:spcPts val="600"/>
              </a:spcBef>
              <a:buFontTx/>
              <a:buChar char="-"/>
              <a:defRPr/>
            </a:pPr>
            <a:r>
              <a:rPr lang="hu-HU" sz="3000" b="1" dirty="0"/>
              <a:t>Mértéke: </a:t>
            </a:r>
            <a:r>
              <a:rPr lang="hu-HU" sz="3000" dirty="0" err="1"/>
              <a:t>minimálnyugdíj</a:t>
            </a:r>
            <a:r>
              <a:rPr lang="hu-HU" sz="3000" dirty="0"/>
              <a:t> (ikreknél sem növekszik)</a:t>
            </a:r>
          </a:p>
          <a:p>
            <a:pPr marL="342900" lvl="1" indent="-342900" eaLnBrk="1" hangingPunct="1">
              <a:spcBef>
                <a:spcPts val="600"/>
              </a:spcBef>
              <a:buFontTx/>
              <a:buChar char="-"/>
              <a:defRPr/>
            </a:pPr>
            <a:r>
              <a:rPr lang="hu-HU" sz="3000" b="1" dirty="0"/>
              <a:t>Keresőtevékenység</a:t>
            </a:r>
            <a:r>
              <a:rPr lang="hu-HU" sz="3000" dirty="0"/>
              <a:t>: </a:t>
            </a:r>
            <a:r>
              <a:rPr lang="hu-HU" sz="3000" dirty="0" err="1"/>
              <a:t>max</a:t>
            </a:r>
            <a:r>
              <a:rPr lang="hu-HU" sz="3000" dirty="0"/>
              <a:t>. heti 30 óra, vagy időkorlátozás nélkül, ha kizárólag otthon dolgozik</a:t>
            </a:r>
            <a:endParaRPr lang="hu-HU" altLang="hu-HU" sz="2600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3">
            <a:extLst>
              <a:ext uri="{FF2B5EF4-FFF2-40B4-BE49-F238E27FC236}">
                <a16:creationId xmlns:a16="http://schemas.microsoft.com/office/drawing/2014/main" id="{2F5A3121-EA87-38FF-0556-5242E123B4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636838"/>
            <a:ext cx="9144000" cy="93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5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4. Anyasági támogatás</a:t>
            </a:r>
            <a:endParaRPr lang="hu-HU" sz="55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3">
            <a:extLst>
              <a:ext uri="{FF2B5EF4-FFF2-40B4-BE49-F238E27FC236}">
                <a16:creationId xmlns:a16="http://schemas.microsoft.com/office/drawing/2014/main" id="{328CBCDD-8450-09ED-C6B1-ED40C4021F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5888"/>
            <a:ext cx="9144000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3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Jellemzői</a:t>
            </a:r>
            <a:endParaRPr lang="hu-HU" sz="3000" b="1" dirty="0">
              <a:solidFill>
                <a:srgbClr val="FF0000"/>
              </a:solidFill>
            </a:endParaRPr>
          </a:p>
        </p:txBody>
      </p:sp>
      <p:sp>
        <p:nvSpPr>
          <p:cNvPr id="28675" name="Text Box 15">
            <a:extLst>
              <a:ext uri="{FF2B5EF4-FFF2-40B4-BE49-F238E27FC236}">
                <a16:creationId xmlns:a16="http://schemas.microsoft.com/office/drawing/2014/main" id="{5CAF0304-5189-74F3-ECAF-D2EAEF3312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3" y="868363"/>
            <a:ext cx="8715375" cy="580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742950" indent="-3429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FontTx/>
              <a:buChar char="-"/>
            </a:pPr>
            <a:r>
              <a:rPr lang="hu-HU" altLang="hu-HU" sz="3000" dirty="0"/>
              <a:t>Egyszeri támogatás, egy összegben</a:t>
            </a:r>
          </a:p>
          <a:p>
            <a:pPr eaLnBrk="1" hangingPunct="1">
              <a:spcBef>
                <a:spcPts val="600"/>
              </a:spcBef>
              <a:buFontTx/>
              <a:buChar char="-"/>
            </a:pPr>
            <a:r>
              <a:rPr lang="hu-HU" altLang="hu-HU" sz="3000" b="1" dirty="0"/>
              <a:t>Jogosultak köre:</a:t>
            </a:r>
          </a:p>
          <a:p>
            <a:pPr lvl="2" eaLnBrk="1" hangingPunct="1">
              <a:spcBef>
                <a:spcPts val="600"/>
              </a:spcBef>
              <a:buFontTx/>
              <a:buChar char="-"/>
            </a:pPr>
            <a:r>
              <a:rPr lang="hu-HU" altLang="hu-HU" sz="2600" b="1" dirty="0"/>
              <a:t>anya</a:t>
            </a:r>
            <a:r>
              <a:rPr lang="hu-HU" altLang="hu-HU" sz="2600" dirty="0"/>
              <a:t>, ha terhessége alatt legalább négyszer részt vett várandósgondozáson (koraszülött esetén elég egyszer); akkor is jár, ha a gyermek halva születik</a:t>
            </a:r>
          </a:p>
          <a:p>
            <a:pPr lvl="2" eaLnBrk="1" hangingPunct="1">
              <a:spcBef>
                <a:spcPts val="600"/>
              </a:spcBef>
              <a:buFontTx/>
              <a:buChar char="-"/>
            </a:pPr>
            <a:r>
              <a:rPr lang="hu-HU" altLang="hu-HU" sz="2600" b="1" dirty="0"/>
              <a:t>örökbefogadó</a:t>
            </a:r>
            <a:r>
              <a:rPr lang="hu-HU" altLang="hu-HU" sz="2600" dirty="0"/>
              <a:t>, ha az örökbefogadást véglegessé vált határozatban engedélyezték, és a gyermeket legfeljebb 1 éve nevelte folyamatosan saját háztartásában</a:t>
            </a:r>
          </a:p>
          <a:p>
            <a:pPr lvl="2" eaLnBrk="1" hangingPunct="1">
              <a:spcBef>
                <a:spcPts val="600"/>
              </a:spcBef>
              <a:buFontTx/>
              <a:buChar char="-"/>
            </a:pPr>
            <a:r>
              <a:rPr lang="hu-HU" altLang="hu-HU" sz="2600" b="1" dirty="0"/>
              <a:t>gyám, </a:t>
            </a:r>
            <a:r>
              <a:rPr lang="hu-HU" altLang="hu-HU" sz="2600" dirty="0"/>
              <a:t>a szülést követő 6 hónapon belül kerül a gondozásába</a:t>
            </a:r>
          </a:p>
          <a:p>
            <a:pPr lvl="1" eaLnBrk="1" hangingPunct="1">
              <a:spcBef>
                <a:spcPts val="600"/>
              </a:spcBef>
              <a:buFontTx/>
              <a:buChar char="-"/>
            </a:pPr>
            <a:r>
              <a:rPr lang="hu-HU" altLang="hu-HU" sz="2600" b="1" dirty="0"/>
              <a:t>apa</a:t>
            </a:r>
            <a:r>
              <a:rPr lang="hu-HU" altLang="hu-HU" sz="2600" dirty="0"/>
              <a:t>, ha az anya még a támogatás felvétele előtt meghal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3">
            <a:extLst>
              <a:ext uri="{FF2B5EF4-FFF2-40B4-BE49-F238E27FC236}">
                <a16:creationId xmlns:a16="http://schemas.microsoft.com/office/drawing/2014/main" id="{7233B737-26C8-A685-E810-551D8DDD7B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5888"/>
            <a:ext cx="9144000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3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Mértéke</a:t>
            </a:r>
            <a:endParaRPr lang="hu-HU" sz="3000" b="1" dirty="0">
              <a:solidFill>
                <a:srgbClr val="FF0000"/>
              </a:solidFill>
            </a:endParaRPr>
          </a:p>
        </p:txBody>
      </p:sp>
      <p:sp>
        <p:nvSpPr>
          <p:cNvPr id="29699" name="Text Box 15">
            <a:extLst>
              <a:ext uri="{FF2B5EF4-FFF2-40B4-BE49-F238E27FC236}">
                <a16:creationId xmlns:a16="http://schemas.microsoft.com/office/drawing/2014/main" id="{F23141B7-A825-36E7-F3B2-E87CFAC12D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3" y="981075"/>
            <a:ext cx="8821737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FontTx/>
              <a:buChar char="-"/>
            </a:pPr>
            <a:r>
              <a:rPr lang="hu-HU" altLang="hu-HU" sz="3000"/>
              <a:t>Mindenkori öregségi minimál nyugdíj </a:t>
            </a:r>
            <a:r>
              <a:rPr lang="hu-HU" altLang="hu-HU" sz="3000" b="1"/>
              <a:t>225%</a:t>
            </a:r>
            <a:r>
              <a:rPr lang="hu-HU" altLang="hu-HU" sz="3000"/>
              <a:t>-a, ikrek esetén a </a:t>
            </a:r>
            <a:r>
              <a:rPr lang="hu-HU" altLang="hu-HU" sz="3000" b="1"/>
              <a:t>300%</a:t>
            </a:r>
            <a:r>
              <a:rPr lang="hu-HU" altLang="hu-HU" sz="3000"/>
              <a:t>-a.</a:t>
            </a:r>
          </a:p>
          <a:p>
            <a:pPr lvl="1" eaLnBrk="1" hangingPunct="1">
              <a:spcBef>
                <a:spcPts val="600"/>
              </a:spcBef>
              <a:buFontTx/>
              <a:buNone/>
            </a:pPr>
            <a:r>
              <a:rPr lang="hu-HU" altLang="hu-HU" sz="2600"/>
              <a:t>	(64.125 Ft, 85.500 Ft)</a:t>
            </a:r>
          </a:p>
          <a:p>
            <a:pPr eaLnBrk="1" hangingPunct="1">
              <a:spcBef>
                <a:spcPts val="600"/>
              </a:spcBef>
              <a:buFontTx/>
              <a:buChar char="-"/>
            </a:pPr>
            <a:r>
              <a:rPr lang="hu-HU" altLang="hu-HU" sz="3000"/>
              <a:t>A szülést követő </a:t>
            </a:r>
            <a:r>
              <a:rPr lang="hu-HU" altLang="hu-HU" sz="3000" b="1"/>
              <a:t>6 hónapon belül</a:t>
            </a:r>
            <a:r>
              <a:rPr lang="hu-HU" altLang="hu-HU" sz="3000"/>
              <a:t> lehet igényelni</a:t>
            </a:r>
            <a:r>
              <a:rPr lang="hu-HU" altLang="hu-HU"/>
              <a:t>.</a:t>
            </a:r>
            <a:endParaRPr lang="hu-HU" altLang="hu-HU" sz="26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áblázat 2">
            <a:extLst>
              <a:ext uri="{FF2B5EF4-FFF2-40B4-BE49-F238E27FC236}">
                <a16:creationId xmlns:a16="http://schemas.microsoft.com/office/drawing/2014/main" id="{0991CC9D-A411-91FD-1DD4-46438E8664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671501"/>
              </p:ext>
            </p:extLst>
          </p:nvPr>
        </p:nvGraphicFramePr>
        <p:xfrm>
          <a:off x="1116013" y="836613"/>
          <a:ext cx="6707187" cy="456247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24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9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178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6269">
                <a:tc rowSpan="2">
                  <a:txBody>
                    <a:bodyPr/>
                    <a:lstStyle/>
                    <a:p>
                      <a:pPr algn="ctr"/>
                      <a:r>
                        <a:rPr lang="hu-HU" sz="1800" b="1" dirty="0">
                          <a:solidFill>
                            <a:schemeClr val="tx1"/>
                          </a:solidFill>
                        </a:rPr>
                        <a:t>Év</a:t>
                      </a:r>
                    </a:p>
                  </a:txBody>
                  <a:tcPr marL="91463" marR="91463" marT="45745" marB="457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b="1" baseline="0" dirty="0">
                          <a:solidFill>
                            <a:schemeClr val="tx1"/>
                          </a:solidFill>
                        </a:rPr>
                        <a:t>Igénybe vevők száma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63" marR="91463" marT="45745" marB="457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61" marR="91461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297">
                <a:tc vMerge="1">
                  <a:txBody>
                    <a:bodyPr/>
                    <a:lstStyle/>
                    <a:p>
                      <a:pPr algn="ctr"/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b="1" dirty="0">
                          <a:solidFill>
                            <a:schemeClr val="tx1"/>
                          </a:solidFill>
                        </a:rPr>
                        <a:t>Gyermeknevelési</a:t>
                      </a:r>
                      <a:r>
                        <a:rPr lang="hu-HU" sz="1800" b="1" baseline="0" dirty="0">
                          <a:solidFill>
                            <a:schemeClr val="tx1"/>
                          </a:solidFill>
                        </a:rPr>
                        <a:t> támogatás (havi)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63" marR="91463" marT="45745" marB="457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>
                          <a:solidFill>
                            <a:schemeClr val="tx1"/>
                          </a:solidFill>
                        </a:rPr>
                        <a:t>Anyagsági</a:t>
                      </a:r>
                      <a:r>
                        <a:rPr lang="hu-HU" sz="1800" b="1" baseline="0" dirty="0">
                          <a:solidFill>
                            <a:schemeClr val="tx1"/>
                          </a:solidFill>
                        </a:rPr>
                        <a:t> támogatás (éves)</a:t>
                      </a:r>
                      <a:endParaRPr lang="hu-HU" sz="1800" dirty="0"/>
                    </a:p>
                  </a:txBody>
                  <a:tcPr marL="91463" marR="91463" marT="45745" marB="457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6477"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/>
                        <a:t>2018</a:t>
                      </a:r>
                    </a:p>
                  </a:txBody>
                  <a:tcPr marL="91463" marR="91463" marT="45745" marB="457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32.607</a:t>
                      </a:r>
                    </a:p>
                  </a:txBody>
                  <a:tcPr marL="91463" marR="91463" marT="45745" marB="457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88.972</a:t>
                      </a:r>
                    </a:p>
                  </a:txBody>
                  <a:tcPr marL="91463" marR="91463" marT="45745" marB="457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6477"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/>
                        <a:t>2019</a:t>
                      </a:r>
                    </a:p>
                  </a:txBody>
                  <a:tcPr marL="91463" marR="91463" marT="45745" marB="457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32.698</a:t>
                      </a:r>
                    </a:p>
                  </a:txBody>
                  <a:tcPr marL="91463" marR="91463" marT="45745" marB="457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90.218</a:t>
                      </a:r>
                    </a:p>
                  </a:txBody>
                  <a:tcPr marL="91463" marR="91463" marT="45745" marB="457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6477"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/>
                        <a:t>2020</a:t>
                      </a:r>
                    </a:p>
                  </a:txBody>
                  <a:tcPr marL="91463" marR="91463" marT="45745" marB="457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32.445</a:t>
                      </a:r>
                    </a:p>
                  </a:txBody>
                  <a:tcPr marL="91463" marR="91463" marT="45745" marB="457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102.440</a:t>
                      </a:r>
                    </a:p>
                  </a:txBody>
                  <a:tcPr marL="91463" marR="91463" marT="45745" marB="457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6477"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/>
                        <a:t>2023</a:t>
                      </a:r>
                    </a:p>
                  </a:txBody>
                  <a:tcPr marL="91463" marR="91463" marT="45745" marB="457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28.801</a:t>
                      </a:r>
                      <a:endParaRPr lang="hu-HU" sz="1800" dirty="0"/>
                    </a:p>
                  </a:txBody>
                  <a:tcPr marL="91463" marR="91463" marT="45745" marB="457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90.116</a:t>
                      </a:r>
                    </a:p>
                  </a:txBody>
                  <a:tcPr marL="91463" marR="91463" marT="45745" marB="457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0750" name="Text Box 15">
            <a:extLst>
              <a:ext uri="{FF2B5EF4-FFF2-40B4-BE49-F238E27FC236}">
                <a16:creationId xmlns:a16="http://schemas.microsoft.com/office/drawing/2014/main" id="{096F9668-C046-C96A-419E-8916141AA7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5527675"/>
            <a:ext cx="7489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207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r" eaLnBrk="1" hangingPunct="1">
              <a:spcBef>
                <a:spcPts val="1200"/>
              </a:spcBef>
              <a:buFontTx/>
              <a:buNone/>
            </a:pPr>
            <a:r>
              <a:rPr lang="hu-HU" altLang="hu-HU" sz="2000" i="1"/>
              <a:t>https://www.ksh.hu/stadat_files/szo/hu/szo0006.html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áblázat 3">
            <a:extLst>
              <a:ext uri="{FF2B5EF4-FFF2-40B4-BE49-F238E27FC236}">
                <a16:creationId xmlns:a16="http://schemas.microsoft.com/office/drawing/2014/main" id="{98A3528F-043D-3525-6509-F2A5425A5F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681327"/>
              </p:ext>
            </p:extLst>
          </p:nvPr>
        </p:nvGraphicFramePr>
        <p:xfrm>
          <a:off x="250825" y="1628775"/>
          <a:ext cx="8569323" cy="275431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874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2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58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68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58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68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68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320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 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1" marR="68571" marT="0" marB="0">
                    <a:solidFill>
                      <a:schemeClr val="bg1">
                        <a:lumMod val="6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b="1" dirty="0">
                          <a:effectLst/>
                        </a:rPr>
                        <a:t>1980</a:t>
                      </a:r>
                      <a:endParaRPr lang="hu-H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1" marR="68571" marT="0" marB="0">
                    <a:solidFill>
                      <a:schemeClr val="bg1">
                        <a:lumMod val="6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b="1" dirty="0">
                          <a:effectLst/>
                        </a:rPr>
                        <a:t>1990</a:t>
                      </a:r>
                      <a:endParaRPr lang="hu-H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1" marR="68571" marT="0" marB="0">
                    <a:solidFill>
                      <a:schemeClr val="bg1">
                        <a:lumMod val="6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b="1" dirty="0">
                          <a:effectLst/>
                        </a:rPr>
                        <a:t>2001</a:t>
                      </a:r>
                      <a:endParaRPr lang="hu-H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1" marR="68571" marT="0" marB="0">
                    <a:solidFill>
                      <a:schemeClr val="bg1">
                        <a:lumMod val="6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b="1" dirty="0">
                          <a:effectLst/>
                        </a:rPr>
                        <a:t>2010</a:t>
                      </a:r>
                      <a:endParaRPr lang="hu-H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1" marR="68571" marT="0" marB="0">
                    <a:solidFill>
                      <a:schemeClr val="bg1">
                        <a:lumMod val="6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b="1" dirty="0">
                          <a:effectLst/>
                        </a:rPr>
                        <a:t>2020</a:t>
                      </a:r>
                      <a:endParaRPr lang="hu-H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1" marR="68571" marT="0" marB="0">
                    <a:solidFill>
                      <a:schemeClr val="bg1">
                        <a:lumMod val="6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</a:t>
                      </a:r>
                    </a:p>
                  </a:txBody>
                  <a:tcPr marL="68571" marR="68571" marT="0" marB="0">
                    <a:solidFill>
                      <a:schemeClr val="bg1">
                        <a:lumMod val="65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408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b="1" dirty="0">
                          <a:effectLst/>
                        </a:rPr>
                        <a:t>Házasság-kötés</a:t>
                      </a:r>
                      <a:endParaRPr lang="hu-H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1" marR="6857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80.331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1" marR="6857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66.405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1" marR="6857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43.583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1" marR="6857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35.520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1" marR="6857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/>
                        <a:t>67.095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1" marR="6857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50.139</a:t>
                      </a:r>
                    </a:p>
                  </a:txBody>
                  <a:tcPr marL="68571" marR="68571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408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b="1" dirty="0">
                          <a:effectLst/>
                        </a:rPr>
                        <a:t>Válás </a:t>
                      </a:r>
                      <a:endParaRPr lang="hu-H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1" marR="6857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</a:rPr>
                        <a:t>27.797</a:t>
                      </a:r>
                      <a:endParaRPr lang="hu-H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1" marR="6857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24.888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1" marR="6857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24.391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1" marR="6857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23 873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1" marR="6857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/>
                        <a:t>14.979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1" marR="6857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16.791</a:t>
                      </a:r>
                    </a:p>
                  </a:txBody>
                  <a:tcPr marL="68571" marR="68571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408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b="1" dirty="0" err="1">
                          <a:effectLst/>
                        </a:rPr>
                        <a:t>Élveszületés</a:t>
                      </a:r>
                      <a:endParaRPr lang="hu-H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1" marR="6857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148.673</a:t>
                      </a:r>
                      <a:endParaRPr lang="hu-H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1" marR="6857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125.679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1" marR="6857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97.047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1" marR="6857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90.335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1" marR="6857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92.338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1" marR="6857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85.225</a:t>
                      </a:r>
                    </a:p>
                  </a:txBody>
                  <a:tcPr marL="68571" marR="68571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 Box 3">
            <a:extLst>
              <a:ext uri="{FF2B5EF4-FFF2-40B4-BE49-F238E27FC236}">
                <a16:creationId xmlns:a16="http://schemas.microsoft.com/office/drawing/2014/main" id="{D0A737F0-1D7B-3E4F-DCD6-E4F63833A6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77813"/>
            <a:ext cx="9144000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3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Népmozgalom Magyarországon (KSH)</a:t>
            </a:r>
            <a:endParaRPr lang="hu-HU" sz="3000" b="1" dirty="0">
              <a:solidFill>
                <a:srgbClr val="FF0000"/>
              </a:solidFill>
            </a:endParaRPr>
          </a:p>
        </p:txBody>
      </p:sp>
      <p:sp>
        <p:nvSpPr>
          <p:cNvPr id="4141" name="Téglalap 1">
            <a:extLst>
              <a:ext uri="{FF2B5EF4-FFF2-40B4-BE49-F238E27FC236}">
                <a16:creationId xmlns:a16="http://schemas.microsoft.com/office/drawing/2014/main" id="{929C244E-91D3-6282-5F29-3B5DFFF2E4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4725988"/>
            <a:ext cx="60483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hu-HU" altLang="hu-HU" sz="1800" i="1" dirty="0"/>
              <a:t>https://www.ksh.hu/stadat_files/nep/hu/nep0001.html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3">
            <a:extLst>
              <a:ext uri="{FF2B5EF4-FFF2-40B4-BE49-F238E27FC236}">
                <a16:creationId xmlns:a16="http://schemas.microsoft.com/office/drawing/2014/main" id="{E691A268-74DC-98EB-BAAC-205B0EFC51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44675"/>
            <a:ext cx="9144000" cy="183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5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Köszönöm a figyelmet!</a:t>
            </a:r>
          </a:p>
          <a:p>
            <a:pPr algn="ctr">
              <a:defRPr/>
            </a:pPr>
            <a:endParaRPr lang="hu-HU" sz="3200" dirty="0">
              <a:latin typeface="Arial" charset="0"/>
            </a:endParaRPr>
          </a:p>
          <a:p>
            <a:pPr algn="ctr">
              <a:defRPr/>
            </a:pPr>
            <a:r>
              <a:rPr lang="hu-HU" sz="2600" i="1" dirty="0" err="1">
                <a:latin typeface="Arial" charset="0"/>
              </a:rPr>
              <a:t>kartyas.gabor</a:t>
            </a:r>
            <a:r>
              <a:rPr lang="hu-HU" sz="2600" i="1" dirty="0">
                <a:latin typeface="Arial" charset="0"/>
              </a:rPr>
              <a:t>@</a:t>
            </a:r>
            <a:r>
              <a:rPr lang="hu-HU" sz="2600" i="1" dirty="0" err="1">
                <a:latin typeface="Arial" charset="0"/>
              </a:rPr>
              <a:t>jak.ppke.hu</a:t>
            </a:r>
            <a:endParaRPr lang="hu-HU" sz="2600" i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3">
            <a:extLst>
              <a:ext uri="{FF2B5EF4-FFF2-40B4-BE49-F238E27FC236}">
                <a16:creationId xmlns:a16="http://schemas.microsoft.com/office/drawing/2014/main" id="{7E17A101-C0D9-1BF4-C150-5ED24F5E8B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4450"/>
            <a:ext cx="9144000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3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Jogforrások</a:t>
            </a:r>
            <a:endParaRPr lang="hu-HU" sz="3000" b="1" dirty="0">
              <a:solidFill>
                <a:srgbClr val="FF0000"/>
              </a:solidFill>
            </a:endParaRPr>
          </a:p>
        </p:txBody>
      </p:sp>
      <p:sp>
        <p:nvSpPr>
          <p:cNvPr id="5123" name="Text Box 15">
            <a:extLst>
              <a:ext uri="{FF2B5EF4-FFF2-40B4-BE49-F238E27FC236}">
                <a16:creationId xmlns:a16="http://schemas.microsoft.com/office/drawing/2014/main" id="{9D18C050-1536-0AB2-9C66-61FD01D5F4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" y="836613"/>
            <a:ext cx="9001125" cy="569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hu-HU" altLang="hu-HU" b="1"/>
              <a:t>Alaptörvény, L) cikk: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hu-HU" altLang="hu-HU"/>
              <a:t>(1) Magyarország védi a házasság intézményét mint egy férfi és egy nő között, önkéntes elhatározás alapján létrejött életközösséget, valamint a családot mint a nemzet fennmaradásának alapját. A családi kapcsolat alapja a házasság, illetve a szülő-gyermek viszony. Az anya nő, az apa férfi.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hu-HU" altLang="hu-HU"/>
              <a:t>(2) Magyarország támogatja a gyermekvállalást.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hu-HU" altLang="hu-HU"/>
              <a:t>(3) A családok védelmét sarkalatos törvény szabályozza.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hu-HU" altLang="hu-HU" b="1"/>
              <a:t>2011. évi CCXI. törvény a családok védelméről</a:t>
            </a:r>
            <a:endParaRPr lang="hu-HU" altLang="hu-HU" sz="2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3">
            <a:extLst>
              <a:ext uri="{FF2B5EF4-FFF2-40B4-BE49-F238E27FC236}">
                <a16:creationId xmlns:a16="http://schemas.microsoft.com/office/drawing/2014/main" id="{8DEE05F5-E053-6E77-B54A-FB257CA0C7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5888"/>
            <a:ext cx="9144000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3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Jogforrások</a:t>
            </a:r>
            <a:endParaRPr lang="hu-HU" sz="3000" b="1" dirty="0">
              <a:solidFill>
                <a:srgbClr val="FF0000"/>
              </a:solidFill>
            </a:endParaRPr>
          </a:p>
        </p:txBody>
      </p:sp>
      <p:sp>
        <p:nvSpPr>
          <p:cNvPr id="3075" name="Text Box 15">
            <a:extLst>
              <a:ext uri="{FF2B5EF4-FFF2-40B4-BE49-F238E27FC236}">
                <a16:creationId xmlns:a16="http://schemas.microsoft.com/office/drawing/2014/main" id="{1D1AE36C-2B2F-D529-BEB3-F7A66BBCB2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098550"/>
            <a:ext cx="8715375" cy="401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-"/>
              <a:defRPr/>
            </a:pPr>
            <a:r>
              <a:rPr lang="hu-HU" sz="3000" b="1" dirty="0"/>
              <a:t>1998. évi LXXXIV. törvény a családok támogatásáról (</a:t>
            </a:r>
            <a:r>
              <a:rPr lang="hu-HU" sz="3000" b="1" dirty="0" err="1"/>
              <a:t>Cst</a:t>
            </a:r>
            <a:r>
              <a:rPr lang="hu-HU" sz="3000" b="1" dirty="0"/>
              <a:t>.)</a:t>
            </a:r>
          </a:p>
          <a:p>
            <a:pPr marL="457200" lvl="1" indent="0" eaLnBrk="1" hangingPunct="1">
              <a:spcBef>
                <a:spcPct val="50000"/>
              </a:spcBef>
              <a:defRPr/>
            </a:pPr>
            <a:r>
              <a:rPr lang="hu-HU" sz="3000" dirty="0"/>
              <a:t>+Vhr. [223/1998. (XII. 30.) Korm. rendelet]</a:t>
            </a:r>
          </a:p>
          <a:p>
            <a:pPr eaLnBrk="1" hangingPunct="1">
              <a:spcBef>
                <a:spcPct val="50000"/>
              </a:spcBef>
              <a:buFontTx/>
              <a:buChar char="-"/>
              <a:defRPr/>
            </a:pPr>
            <a:r>
              <a:rPr lang="hu-HU" sz="3000" dirty="0"/>
              <a:t>DE: nem minden családtámogatási funkciójú intézményt tartalmaz</a:t>
            </a:r>
          </a:p>
          <a:p>
            <a:pPr lvl="1" eaLnBrk="1" hangingPunct="1">
              <a:spcBef>
                <a:spcPct val="50000"/>
              </a:spcBef>
              <a:buFontTx/>
              <a:buChar char="-"/>
              <a:defRPr/>
            </a:pPr>
            <a:r>
              <a:rPr lang="hu-HU" sz="3000" dirty="0"/>
              <a:t>Pl. gyed, családi adókedvezmény, gyermekvédelmi ellátások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3">
            <a:extLst>
              <a:ext uri="{FF2B5EF4-FFF2-40B4-BE49-F238E27FC236}">
                <a16:creationId xmlns:a16="http://schemas.microsoft.com/office/drawing/2014/main" id="{DB9BDD80-2DDA-E8C9-6649-5BFF456396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63513"/>
            <a:ext cx="9144000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3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 </a:t>
            </a:r>
            <a:r>
              <a:rPr lang="hu-HU" sz="35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Cst</a:t>
            </a:r>
            <a:r>
              <a:rPr lang="hu-HU" sz="3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. szerinti ellátások</a:t>
            </a:r>
            <a:endParaRPr lang="hu-HU" sz="3000" b="1" dirty="0">
              <a:solidFill>
                <a:srgbClr val="FF0000"/>
              </a:solidFill>
            </a:endParaRPr>
          </a:p>
        </p:txBody>
      </p:sp>
      <p:sp>
        <p:nvSpPr>
          <p:cNvPr id="7171" name="Text Box 15">
            <a:extLst>
              <a:ext uri="{FF2B5EF4-FFF2-40B4-BE49-F238E27FC236}">
                <a16:creationId xmlns:a16="http://schemas.microsoft.com/office/drawing/2014/main" id="{809A602C-8003-D6E2-57D9-0130D27554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3" y="1281113"/>
            <a:ext cx="8715375" cy="501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42900" indent="-3429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FontTx/>
              <a:buChar char="-"/>
            </a:pPr>
            <a:r>
              <a:rPr lang="hu-HU" altLang="hu-HU" sz="3000"/>
              <a:t>Családi pótlék</a:t>
            </a:r>
          </a:p>
          <a:p>
            <a:pPr eaLnBrk="1" hangingPunct="1">
              <a:spcBef>
                <a:spcPts val="600"/>
              </a:spcBef>
              <a:buFontTx/>
              <a:buChar char="-"/>
            </a:pPr>
            <a:r>
              <a:rPr lang="hu-HU" altLang="hu-HU" sz="3000"/>
              <a:t>Gyermekgondozást segítő ellátás (gyes)</a:t>
            </a:r>
          </a:p>
          <a:p>
            <a:pPr eaLnBrk="1" hangingPunct="1">
              <a:spcBef>
                <a:spcPts val="600"/>
              </a:spcBef>
              <a:buFontTx/>
              <a:buChar char="-"/>
            </a:pPr>
            <a:r>
              <a:rPr lang="hu-HU" altLang="hu-HU" sz="3000"/>
              <a:t>Gyermeknevelési támogatás (gyet)</a:t>
            </a:r>
          </a:p>
          <a:p>
            <a:pPr eaLnBrk="1" hangingPunct="1">
              <a:spcBef>
                <a:spcPts val="600"/>
              </a:spcBef>
              <a:buFontTx/>
              <a:buChar char="-"/>
            </a:pPr>
            <a:r>
              <a:rPr lang="hu-HU" altLang="hu-HU" sz="3000"/>
              <a:t>Anyasági támogatás</a:t>
            </a:r>
          </a:p>
          <a:p>
            <a:pPr eaLnBrk="1" hangingPunct="1">
              <a:spcBef>
                <a:spcPts val="600"/>
              </a:spcBef>
              <a:buFontTx/>
              <a:buChar char="-"/>
            </a:pPr>
            <a:endParaRPr lang="hu-HU" altLang="hu-HU" sz="3000"/>
          </a:p>
          <a:p>
            <a:pPr lvl="1" eaLnBrk="1" hangingPunct="1">
              <a:spcBef>
                <a:spcPts val="600"/>
              </a:spcBef>
              <a:buFontTx/>
              <a:buChar char="-"/>
            </a:pPr>
            <a:r>
              <a:rPr lang="hu-HU" altLang="hu-HU" sz="3000" b="1"/>
              <a:t>Járhatnak párhuzamosan</a:t>
            </a:r>
            <a:r>
              <a:rPr lang="hu-HU" altLang="hu-HU" sz="3000"/>
              <a:t> is! (pl. gyes és családi pótlék)</a:t>
            </a:r>
          </a:p>
          <a:p>
            <a:pPr eaLnBrk="1" hangingPunct="1">
              <a:spcBef>
                <a:spcPts val="600"/>
              </a:spcBef>
              <a:buFontTx/>
              <a:buChar char="-"/>
            </a:pPr>
            <a:endParaRPr lang="hu-HU" altLang="hu-HU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hu-HU" altLang="hu-H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3">
            <a:extLst>
              <a:ext uri="{FF2B5EF4-FFF2-40B4-BE49-F238E27FC236}">
                <a16:creationId xmlns:a16="http://schemas.microsoft.com/office/drawing/2014/main" id="{CB331FF4-6F5D-F3ED-BB26-362258646B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11138"/>
            <a:ext cx="9144000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1200"/>
              </a:spcAft>
              <a:defRPr/>
            </a:pPr>
            <a:r>
              <a:rPr lang="hu-HU" sz="35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Demogrant</a:t>
            </a:r>
            <a:r>
              <a:rPr lang="hu-HU" sz="3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típusú ellátások</a:t>
            </a:r>
            <a:endParaRPr lang="hu-HU" sz="3000" b="1" dirty="0">
              <a:solidFill>
                <a:srgbClr val="FF0000"/>
              </a:solidFill>
            </a:endParaRPr>
          </a:p>
        </p:txBody>
      </p:sp>
      <p:sp>
        <p:nvSpPr>
          <p:cNvPr id="8195" name="Text Box 15">
            <a:extLst>
              <a:ext uri="{FF2B5EF4-FFF2-40B4-BE49-F238E27FC236}">
                <a16:creationId xmlns:a16="http://schemas.microsoft.com/office/drawing/2014/main" id="{58D56D9B-AFFA-1823-1993-1989B1895A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3" y="1125538"/>
            <a:ext cx="8715375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r>
              <a:rPr lang="hu-HU" altLang="hu-HU" sz="3000" b="1" dirty="0"/>
              <a:t>Egy bizonyos csoportot alanyi jogon illet meg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r>
              <a:rPr lang="hu-HU" altLang="hu-HU" sz="3000" b="1" dirty="0"/>
              <a:t>Nem kell rászorultság, sem biztosítási jogviszony, csak a szülői státusz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r>
              <a:rPr lang="hu-HU" altLang="hu-HU" sz="3000" b="1" dirty="0"/>
              <a:t>„Második védvonal”: </a:t>
            </a:r>
            <a:r>
              <a:rPr lang="hu-HU" altLang="hu-HU" sz="3000" dirty="0"/>
              <a:t>gyes/</a:t>
            </a:r>
            <a:r>
              <a:rPr lang="hu-HU" altLang="hu-HU" sz="3000" dirty="0" err="1"/>
              <a:t>gyet</a:t>
            </a:r>
            <a:r>
              <a:rPr lang="hu-HU" altLang="hu-HU" sz="3000" dirty="0"/>
              <a:t> akkor jár, ha az ellátott pénzbeli TB ellátásra nem jogosult (</a:t>
            </a:r>
            <a:r>
              <a:rPr lang="hu-HU" altLang="hu-HU" sz="3000" dirty="0" err="1"/>
              <a:t>csed</a:t>
            </a:r>
            <a:r>
              <a:rPr lang="hu-HU" altLang="hu-HU" sz="3000" dirty="0"/>
              <a:t>, gyed)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r>
              <a:rPr lang="hu-HU" altLang="hu-HU" sz="3000" dirty="0"/>
              <a:t>Főszabály szerint pénzbeli ellátás, havonta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3">
            <a:extLst>
              <a:ext uri="{FF2B5EF4-FFF2-40B4-BE49-F238E27FC236}">
                <a16:creationId xmlns:a16="http://schemas.microsoft.com/office/drawing/2014/main" id="{155FB88F-69B0-FEA9-AC3C-AC612FDEB2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5888"/>
            <a:ext cx="9144000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1200"/>
              </a:spcAft>
              <a:defRPr/>
            </a:pPr>
            <a:r>
              <a:rPr lang="hu-HU" sz="3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Ki a szülő?</a:t>
            </a:r>
            <a:endParaRPr lang="hu-HU" sz="3000" b="1" dirty="0">
              <a:solidFill>
                <a:srgbClr val="FF0000"/>
              </a:solidFill>
            </a:endParaRPr>
          </a:p>
        </p:txBody>
      </p:sp>
      <p:sp>
        <p:nvSpPr>
          <p:cNvPr id="18435" name="Text Box 15">
            <a:extLst>
              <a:ext uri="{FF2B5EF4-FFF2-40B4-BE49-F238E27FC236}">
                <a16:creationId xmlns:a16="http://schemas.microsoft.com/office/drawing/2014/main" id="{B0E234C6-DF11-FC51-F21D-3921910BE6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3" y="836613"/>
            <a:ext cx="8715375" cy="597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hu-HU" altLang="hu-HU" sz="2400" b="1" dirty="0"/>
              <a:t>A gyermekkel életvitelszerűen együtt él és gondozásából a gyermek rendszeres jelleggel legfeljebb csak napközbeni időszakra kerül ki.</a:t>
            </a: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hu-HU" altLang="hu-HU" sz="2400" b="1" dirty="0"/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hu-HU" altLang="hu-HU" sz="2200" dirty="0"/>
              <a:t>a vér szerinti vagy örökbe fogadó szülő; 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hu-HU" altLang="hu-HU" sz="2200" dirty="0"/>
              <a:t>a szülővel együtt élő házastárs; 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hu-HU" altLang="hu-HU" sz="2200" dirty="0"/>
              <a:t>az a személy, aki a saját háztartásában nevelt gyermeket örökbe kívánja fogadni és az erre irányuló eljárás már folyamatban van; 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hu-HU" altLang="hu-HU" sz="2200" dirty="0"/>
              <a:t>a szülővel együtt élő élettárs, ha az ellátással érintett gyermekkel életvitelszerűen együtt él és a szülővel élettársként legalább egy éve szerepel az Élettársi Nyilatkozatok Nyilvántartásában, vagy a szülővel fennálló élettársi kapcsolatát az ellátás megállapítására irányuló kérelmet legalább egy évvel megelőzően kiállított közokirattal igazolja; 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hu-HU" altLang="hu-HU" sz="2200" dirty="0"/>
              <a:t>a nevelőszülő; 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hu-HU" altLang="hu-HU" sz="2200" dirty="0"/>
              <a:t>a gyám; 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hu-HU" altLang="hu-HU" sz="2200" dirty="0"/>
              <a:t>akihez a gyermeket ideiglenes hatállyal elhelyezték.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3">
            <a:extLst>
              <a:ext uri="{FF2B5EF4-FFF2-40B4-BE49-F238E27FC236}">
                <a16:creationId xmlns:a16="http://schemas.microsoft.com/office/drawing/2014/main" id="{A8248831-E1D8-C7BF-1CEF-EE1FC0AB30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6632"/>
            <a:ext cx="9144000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3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Közös eljárási szabályok</a:t>
            </a:r>
            <a:endParaRPr lang="hu-HU" sz="3000" b="1" dirty="0">
              <a:solidFill>
                <a:srgbClr val="FF0000"/>
              </a:solidFill>
            </a:endParaRPr>
          </a:p>
        </p:txBody>
      </p:sp>
      <p:sp>
        <p:nvSpPr>
          <p:cNvPr id="6147" name="Text Box 15">
            <a:extLst>
              <a:ext uri="{FF2B5EF4-FFF2-40B4-BE49-F238E27FC236}">
                <a16:creationId xmlns:a16="http://schemas.microsoft.com/office/drawing/2014/main" id="{1A7D45E0-C001-8C5B-4CB0-CFE2DAA5BE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873288"/>
            <a:ext cx="8929687" cy="59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600"/>
              </a:spcBef>
              <a:buFontTx/>
              <a:buChar char="-"/>
              <a:defRPr/>
            </a:pPr>
            <a:r>
              <a:rPr lang="hu-HU" altLang="hu-HU" sz="3000" dirty="0"/>
              <a:t>Kormányhivatalok és MÁK hatáskörében </a:t>
            </a:r>
          </a:p>
          <a:p>
            <a:pPr eaLnBrk="1" hangingPunct="1">
              <a:spcBef>
                <a:spcPts val="600"/>
              </a:spcBef>
              <a:buFontTx/>
              <a:buChar char="-"/>
              <a:defRPr/>
            </a:pPr>
            <a:r>
              <a:rPr lang="hu-HU" sz="3000" b="1" dirty="0"/>
              <a:t>Írásbeli kérelemre, kivéve:</a:t>
            </a:r>
          </a:p>
          <a:p>
            <a:pPr marL="1314450" lvl="2" indent="-457200" eaLnBrk="1" hangingPunct="1">
              <a:spcBef>
                <a:spcPts val="600"/>
              </a:spcBef>
              <a:buFontTx/>
              <a:buChar char="-"/>
              <a:defRPr/>
            </a:pPr>
            <a:r>
              <a:rPr lang="hu-HU" sz="2800" dirty="0"/>
              <a:t>Magyarországon élő, magyar állampolgár, intézetben született újszülött esetén az anyasági támogatás és a családi pótlék hivatalból</a:t>
            </a:r>
          </a:p>
          <a:p>
            <a:pPr marL="1314450" lvl="2" indent="-457200" eaLnBrk="1" hangingPunct="1">
              <a:spcBef>
                <a:spcPts val="600"/>
              </a:spcBef>
              <a:buFontTx/>
              <a:buChar char="-"/>
              <a:defRPr/>
            </a:pPr>
            <a:r>
              <a:rPr lang="hu-HU" sz="2800" dirty="0"/>
              <a:t>Gyed után gyes hivatalból</a:t>
            </a:r>
          </a:p>
          <a:p>
            <a:pPr eaLnBrk="1" hangingPunct="1">
              <a:spcBef>
                <a:spcPts val="600"/>
              </a:spcBef>
              <a:buFontTx/>
              <a:buChar char="-"/>
              <a:defRPr/>
            </a:pPr>
            <a:r>
              <a:rPr lang="hu-HU" sz="3000" b="1" dirty="0"/>
              <a:t>Visszamenőleg</a:t>
            </a:r>
            <a:r>
              <a:rPr lang="hu-HU" sz="3000" dirty="0"/>
              <a:t> legfeljebb 2 hónapra lehet megállapítani (kivéve: anyasági támogatás: 6 hó)</a:t>
            </a:r>
          </a:p>
          <a:p>
            <a:pPr marL="342900" lvl="1" indent="-342900" eaLnBrk="1" hangingPunct="1">
              <a:spcBef>
                <a:spcPts val="600"/>
              </a:spcBef>
              <a:buFontTx/>
              <a:buChar char="-"/>
              <a:defRPr/>
            </a:pPr>
            <a:r>
              <a:rPr lang="hu-HU" sz="3000" dirty="0"/>
              <a:t>Az összes eljárás </a:t>
            </a:r>
            <a:r>
              <a:rPr lang="hu-HU" sz="3000" b="1" dirty="0"/>
              <a:t>illeték- és költségmentes</a:t>
            </a:r>
          </a:p>
          <a:p>
            <a:pPr marL="342900" lvl="1" indent="-342900" eaLnBrk="1" hangingPunct="1">
              <a:spcBef>
                <a:spcPts val="600"/>
              </a:spcBef>
              <a:buFontTx/>
              <a:buChar char="-"/>
              <a:defRPr/>
            </a:pPr>
            <a:r>
              <a:rPr lang="hu-HU" sz="3000" dirty="0"/>
              <a:t>Szűk körben </a:t>
            </a:r>
            <a:r>
              <a:rPr lang="hu-HU" sz="3000" b="1" dirty="0"/>
              <a:t>méltányossági jogkör</a:t>
            </a:r>
            <a:r>
              <a:rPr lang="hu-HU" sz="3000" dirty="0"/>
              <a:t> is (gyes, visszakövetelés)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1581</TotalTime>
  <Words>1426</Words>
  <Application>Microsoft Office PowerPoint</Application>
  <PresentationFormat>Diavetítés a képernyőre (4:3 oldalarány)</PresentationFormat>
  <Paragraphs>240</Paragraphs>
  <Slides>30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30</vt:i4>
      </vt:variant>
    </vt:vector>
  </HeadingPairs>
  <TitlesOfParts>
    <vt:vector size="35" baseType="lpstr">
      <vt:lpstr>Arial</vt:lpstr>
      <vt:lpstr>Verdana</vt:lpstr>
      <vt:lpstr>Calibri</vt:lpstr>
      <vt:lpstr>Times New Roman</vt:lpstr>
      <vt:lpstr>Alapértelmezett terv</vt:lpstr>
      <vt:lpstr>A családtámogatási ellátások  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>Family Business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Mindent a rendes felmondásról    FELMONDÁS A MUNKAVÁLLALÓ SZEMÉLYÉBEN REJLŐ OKBÓL</dc:title>
  <dc:creator>Kártyás Péter</dc:creator>
  <cp:lastModifiedBy>Gábor Kártyás</cp:lastModifiedBy>
  <cp:revision>180</cp:revision>
  <dcterms:created xsi:type="dcterms:W3CDTF">2010-03-29T07:54:53Z</dcterms:created>
  <dcterms:modified xsi:type="dcterms:W3CDTF">2024-08-03T05:55:33Z</dcterms:modified>
</cp:coreProperties>
</file>