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355" r:id="rId2"/>
    <p:sldId id="412" r:id="rId3"/>
    <p:sldId id="448" r:id="rId4"/>
    <p:sldId id="449" r:id="rId5"/>
    <p:sldId id="450" r:id="rId6"/>
    <p:sldId id="473" r:id="rId7"/>
    <p:sldId id="477" r:id="rId8"/>
    <p:sldId id="452" r:id="rId9"/>
    <p:sldId id="472" r:id="rId10"/>
    <p:sldId id="430" r:id="rId11"/>
    <p:sldId id="453" r:id="rId12"/>
    <p:sldId id="454" r:id="rId13"/>
    <p:sldId id="455" r:id="rId14"/>
    <p:sldId id="456" r:id="rId15"/>
    <p:sldId id="427" r:id="rId16"/>
    <p:sldId id="431" r:id="rId17"/>
    <p:sldId id="428" r:id="rId18"/>
    <p:sldId id="457" r:id="rId19"/>
    <p:sldId id="447" r:id="rId20"/>
    <p:sldId id="458" r:id="rId21"/>
    <p:sldId id="460" r:id="rId22"/>
    <p:sldId id="474" r:id="rId23"/>
    <p:sldId id="476" r:id="rId24"/>
    <p:sldId id="470" r:id="rId25"/>
    <p:sldId id="475" r:id="rId26"/>
    <p:sldId id="467" r:id="rId27"/>
    <p:sldId id="462" r:id="rId28"/>
    <p:sldId id="463" r:id="rId29"/>
    <p:sldId id="464" r:id="rId30"/>
    <p:sldId id="465" r:id="rId31"/>
    <p:sldId id="466" r:id="rId32"/>
    <p:sldId id="446" r:id="rId33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Sötét stílus 1 – 3. jelölőszín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Nincs stílus, csak rác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153" autoAdjust="0"/>
    <p:restoredTop sz="94660"/>
  </p:normalViewPr>
  <p:slideViewPr>
    <p:cSldViewPr>
      <p:cViewPr varScale="1">
        <p:scale>
          <a:sx n="87" d="100"/>
          <a:sy n="87" d="100"/>
        </p:scale>
        <p:origin x="1046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88639672-A892-7A0F-2D46-43342BF247A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B85BB09E-3040-6913-23C9-47F3341650A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4820" name="Rectangle 4">
            <a:extLst>
              <a:ext uri="{FF2B5EF4-FFF2-40B4-BE49-F238E27FC236}">
                <a16:creationId xmlns:a16="http://schemas.microsoft.com/office/drawing/2014/main" id="{B2F150F0-3802-6349-05D4-1ECFE33B180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9" name="Rectangle 5">
            <a:extLst>
              <a:ext uri="{FF2B5EF4-FFF2-40B4-BE49-F238E27FC236}">
                <a16:creationId xmlns:a16="http://schemas.microsoft.com/office/drawing/2014/main" id="{0F72AF1E-896C-0EAF-271E-76CE27B912A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noProof="0"/>
              <a:t>Mintaszöveg szerkesztése</a:t>
            </a:r>
          </a:p>
          <a:p>
            <a:pPr lvl="1"/>
            <a:r>
              <a:rPr lang="hu-HU" noProof="0"/>
              <a:t>Második szint</a:t>
            </a:r>
          </a:p>
          <a:p>
            <a:pPr lvl="2"/>
            <a:r>
              <a:rPr lang="hu-HU" noProof="0"/>
              <a:t>Harmadik szint</a:t>
            </a:r>
          </a:p>
          <a:p>
            <a:pPr lvl="3"/>
            <a:r>
              <a:rPr lang="hu-HU" noProof="0"/>
              <a:t>Negyedik szint</a:t>
            </a:r>
          </a:p>
          <a:p>
            <a:pPr lvl="4"/>
            <a:r>
              <a:rPr lang="hu-HU" noProof="0"/>
              <a:t>Ötödik szint</a:t>
            </a:r>
          </a:p>
        </p:txBody>
      </p:sp>
      <p:sp>
        <p:nvSpPr>
          <p:cNvPr id="67590" name="Rectangle 6">
            <a:extLst>
              <a:ext uri="{FF2B5EF4-FFF2-40B4-BE49-F238E27FC236}">
                <a16:creationId xmlns:a16="http://schemas.microsoft.com/office/drawing/2014/main" id="{4C4D1C5E-BB69-83E4-9649-202B596A9AF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7591" name="Rectangle 7">
            <a:extLst>
              <a:ext uri="{FF2B5EF4-FFF2-40B4-BE49-F238E27FC236}">
                <a16:creationId xmlns:a16="http://schemas.microsoft.com/office/drawing/2014/main" id="{F2C88ED0-5083-AC8B-D60D-1BBFCE2E68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1ABED94-C2BB-435B-8748-4C9BE144E1D5}" type="slidenum">
              <a:rPr lang="hu-HU" altLang="hu-HU"/>
              <a:pPr/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D5B1E656-1A0F-9508-43C0-ACF8A80CE9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ADA5782-9C6F-435C-A26F-623290954468}" type="slidenum">
              <a:rPr lang="hu-HU" altLang="hu-HU"/>
              <a:pPr eaLnBrk="1" hangingPunct="1">
                <a:spcBef>
                  <a:spcPct val="0"/>
                </a:spcBef>
              </a:pPr>
              <a:t>1</a:t>
            </a:fld>
            <a:endParaRPr lang="hu-HU" altLang="hu-HU"/>
          </a:p>
        </p:txBody>
      </p:sp>
      <p:sp>
        <p:nvSpPr>
          <p:cNvPr id="35843" name="Diakép helye 1">
            <a:extLst>
              <a:ext uri="{FF2B5EF4-FFF2-40B4-BE49-F238E27FC236}">
                <a16:creationId xmlns:a16="http://schemas.microsoft.com/office/drawing/2014/main" id="{E1347267-4169-7585-25EC-935E46F8DF2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4" name="Jegyzetek helye 2">
            <a:extLst>
              <a:ext uri="{FF2B5EF4-FFF2-40B4-BE49-F238E27FC236}">
                <a16:creationId xmlns:a16="http://schemas.microsoft.com/office/drawing/2014/main" id="{9FD917D3-8ED8-FCAE-5CA0-C5D945ECFE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35845" name="Dia számának helye 3">
            <a:extLst>
              <a:ext uri="{FF2B5EF4-FFF2-40B4-BE49-F238E27FC236}">
                <a16:creationId xmlns:a16="http://schemas.microsoft.com/office/drawing/2014/main" id="{CE048404-E354-CA54-6E33-8C1ECD2CA039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Char char="•"/>
            </a:pPr>
            <a:fld id="{D93027A2-A791-48F6-9B7F-FBE05C7D73D2}" type="slidenum">
              <a:rPr lang="hu-HU" altLang="hu-HU" b="1">
                <a:solidFill>
                  <a:srgbClr val="FF3300"/>
                </a:solidFill>
                <a:latin typeface="Verdana" panose="020B0604030504040204" pitchFamily="34" charset="0"/>
              </a:rPr>
              <a:pPr algn="r" eaLnBrk="1" hangingPunct="1">
                <a:spcBef>
                  <a:spcPct val="0"/>
                </a:spcBef>
                <a:buFontTx/>
                <a:buChar char="•"/>
              </a:pPr>
              <a:t>1</a:t>
            </a:fld>
            <a:endParaRPr lang="hu-HU" altLang="hu-HU" b="1">
              <a:solidFill>
                <a:srgbClr val="FF3300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Diakép helye 1">
            <a:extLst>
              <a:ext uri="{FF2B5EF4-FFF2-40B4-BE49-F238E27FC236}">
                <a16:creationId xmlns:a16="http://schemas.microsoft.com/office/drawing/2014/main" id="{84C89326-D3C8-CE55-8CB0-4BA3927C34F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Jegyzetek helye 2">
            <a:extLst>
              <a:ext uri="{FF2B5EF4-FFF2-40B4-BE49-F238E27FC236}">
                <a16:creationId xmlns:a16="http://schemas.microsoft.com/office/drawing/2014/main" id="{3D7FF473-38A5-C31E-602A-0541B258D6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36868" name="Dia számának helye 3">
            <a:extLst>
              <a:ext uri="{FF2B5EF4-FFF2-40B4-BE49-F238E27FC236}">
                <a16:creationId xmlns:a16="http://schemas.microsoft.com/office/drawing/2014/main" id="{25E24B42-D8F4-5174-FC5A-A60145FC2D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50115C5-37DE-45D3-BB59-7447BB15F2B6}" type="slidenum">
              <a:rPr lang="hu-HU" altLang="hu-HU"/>
              <a:pPr eaLnBrk="1" hangingPunct="1">
                <a:spcBef>
                  <a:spcPct val="0"/>
                </a:spcBef>
              </a:pPr>
              <a:t>4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Diakép helye 1">
            <a:extLst>
              <a:ext uri="{FF2B5EF4-FFF2-40B4-BE49-F238E27FC236}">
                <a16:creationId xmlns:a16="http://schemas.microsoft.com/office/drawing/2014/main" id="{DC21AC28-753F-38FA-3DFC-0CD3AF73374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Jegyzetek helye 2">
            <a:extLst>
              <a:ext uri="{FF2B5EF4-FFF2-40B4-BE49-F238E27FC236}">
                <a16:creationId xmlns:a16="http://schemas.microsoft.com/office/drawing/2014/main" id="{FB903A57-D2E7-3157-77A5-9E752C2140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37892" name="Dia számának helye 3">
            <a:extLst>
              <a:ext uri="{FF2B5EF4-FFF2-40B4-BE49-F238E27FC236}">
                <a16:creationId xmlns:a16="http://schemas.microsoft.com/office/drawing/2014/main" id="{F6F0C055-8EFA-104A-5395-1AD39AB107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EEFAB32-1DB6-4E58-8FA5-5AC06EF879F1}" type="slidenum">
              <a:rPr lang="hu-HU" altLang="hu-HU"/>
              <a:pPr eaLnBrk="1" hangingPunct="1">
                <a:spcBef>
                  <a:spcPct val="0"/>
                </a:spcBef>
              </a:pPr>
              <a:t>21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Diakép helye 1">
            <a:extLst>
              <a:ext uri="{FF2B5EF4-FFF2-40B4-BE49-F238E27FC236}">
                <a16:creationId xmlns:a16="http://schemas.microsoft.com/office/drawing/2014/main" id="{34C98C40-3650-2049-CB53-DAEEA6DB45B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Jegyzetek helye 2">
            <a:extLst>
              <a:ext uri="{FF2B5EF4-FFF2-40B4-BE49-F238E27FC236}">
                <a16:creationId xmlns:a16="http://schemas.microsoft.com/office/drawing/2014/main" id="{D19F6462-8031-1D58-C1FF-365E964835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38916" name="Dia számának helye 3">
            <a:extLst>
              <a:ext uri="{FF2B5EF4-FFF2-40B4-BE49-F238E27FC236}">
                <a16:creationId xmlns:a16="http://schemas.microsoft.com/office/drawing/2014/main" id="{E549C8FC-5FA0-6A77-77FD-C9ADABB84C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EAAD305-F06E-42E0-A8C3-1B50F83ED6E2}" type="slidenum">
              <a:rPr lang="hu-HU" altLang="hu-HU"/>
              <a:pPr eaLnBrk="1" hangingPunct="1">
                <a:spcBef>
                  <a:spcPct val="0"/>
                </a:spcBef>
              </a:pPr>
              <a:t>22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Diakép helye 1">
            <a:extLst>
              <a:ext uri="{FF2B5EF4-FFF2-40B4-BE49-F238E27FC236}">
                <a16:creationId xmlns:a16="http://schemas.microsoft.com/office/drawing/2014/main" id="{0EBA0B53-EDBF-AE3A-49EB-645BA5312F2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Jegyzetek helye 2">
            <a:extLst>
              <a:ext uri="{FF2B5EF4-FFF2-40B4-BE49-F238E27FC236}">
                <a16:creationId xmlns:a16="http://schemas.microsoft.com/office/drawing/2014/main" id="{13CD9353-C415-0850-A613-EBB77FE7EE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39940" name="Dia számának helye 3">
            <a:extLst>
              <a:ext uri="{FF2B5EF4-FFF2-40B4-BE49-F238E27FC236}">
                <a16:creationId xmlns:a16="http://schemas.microsoft.com/office/drawing/2014/main" id="{A0FA61A7-DACB-A0D1-FBC8-64304E37FD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56C89CC-2630-40AB-A430-523F6197E96D}" type="slidenum">
              <a:rPr lang="hu-HU" altLang="hu-HU"/>
              <a:pPr eaLnBrk="1" hangingPunct="1">
                <a:spcBef>
                  <a:spcPct val="0"/>
                </a:spcBef>
              </a:pPr>
              <a:t>23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Diakép helye 1">
            <a:extLst>
              <a:ext uri="{FF2B5EF4-FFF2-40B4-BE49-F238E27FC236}">
                <a16:creationId xmlns:a16="http://schemas.microsoft.com/office/drawing/2014/main" id="{3B00B195-AF7A-6F42-364D-52A05F8D6D7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Jegyzetek helye 2">
            <a:extLst>
              <a:ext uri="{FF2B5EF4-FFF2-40B4-BE49-F238E27FC236}">
                <a16:creationId xmlns:a16="http://schemas.microsoft.com/office/drawing/2014/main" id="{C4C6C20D-CCD7-704D-D3B4-5AB7D7B3A6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40964" name="Dia számának helye 3">
            <a:extLst>
              <a:ext uri="{FF2B5EF4-FFF2-40B4-BE49-F238E27FC236}">
                <a16:creationId xmlns:a16="http://schemas.microsoft.com/office/drawing/2014/main" id="{6AEFD1C3-F122-F416-B8CD-A6E5452BB2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E14B915-BF97-49C4-B5C4-7AAF93F79CE0}" type="slidenum">
              <a:rPr lang="hu-HU" altLang="hu-HU"/>
              <a:pPr eaLnBrk="1" hangingPunct="1">
                <a:spcBef>
                  <a:spcPct val="0"/>
                </a:spcBef>
              </a:pPr>
              <a:t>24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Diakép helye 1">
            <a:extLst>
              <a:ext uri="{FF2B5EF4-FFF2-40B4-BE49-F238E27FC236}">
                <a16:creationId xmlns:a16="http://schemas.microsoft.com/office/drawing/2014/main" id="{EFB65E13-AECF-8C1E-8803-692875E7192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Jegyzetek helye 2">
            <a:extLst>
              <a:ext uri="{FF2B5EF4-FFF2-40B4-BE49-F238E27FC236}">
                <a16:creationId xmlns:a16="http://schemas.microsoft.com/office/drawing/2014/main" id="{C71E0D2E-5DA8-CFDA-7D7E-9A3D1A6AD5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41988" name="Dia számának helye 3">
            <a:extLst>
              <a:ext uri="{FF2B5EF4-FFF2-40B4-BE49-F238E27FC236}">
                <a16:creationId xmlns:a16="http://schemas.microsoft.com/office/drawing/2014/main" id="{D429DD2A-EC81-8BC8-611D-348F9D68C5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5E02FC3-2196-45A6-ADAA-5AFB89A26519}" type="slidenum">
              <a:rPr lang="hu-HU" altLang="hu-HU"/>
              <a:pPr eaLnBrk="1" hangingPunct="1">
                <a:spcBef>
                  <a:spcPct val="0"/>
                </a:spcBef>
              </a:pPr>
              <a:t>25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Diakép helye 1">
            <a:extLst>
              <a:ext uri="{FF2B5EF4-FFF2-40B4-BE49-F238E27FC236}">
                <a16:creationId xmlns:a16="http://schemas.microsoft.com/office/drawing/2014/main" id="{530FB99C-9088-5F35-1B68-D40E6A11FEE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Jegyzetek helye 2">
            <a:extLst>
              <a:ext uri="{FF2B5EF4-FFF2-40B4-BE49-F238E27FC236}">
                <a16:creationId xmlns:a16="http://schemas.microsoft.com/office/drawing/2014/main" id="{D77454EF-D5CC-F2F0-6BD0-453FF2F00B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43012" name="Dia számának helye 3">
            <a:extLst>
              <a:ext uri="{FF2B5EF4-FFF2-40B4-BE49-F238E27FC236}">
                <a16:creationId xmlns:a16="http://schemas.microsoft.com/office/drawing/2014/main" id="{F6CF974D-AB5E-38B3-4A54-D61C737124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3C5BEB0-5759-417F-804B-B62583F87CDB}" type="slidenum">
              <a:rPr lang="hu-HU" altLang="hu-HU"/>
              <a:pPr eaLnBrk="1" hangingPunct="1">
                <a:spcBef>
                  <a:spcPct val="0"/>
                </a:spcBef>
              </a:pPr>
              <a:t>26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Diakép helye 1">
            <a:extLst>
              <a:ext uri="{FF2B5EF4-FFF2-40B4-BE49-F238E27FC236}">
                <a16:creationId xmlns:a16="http://schemas.microsoft.com/office/drawing/2014/main" id="{A8EC11A5-11A3-4FCC-5F7C-FDEDFC8453D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Jegyzetek helye 2">
            <a:extLst>
              <a:ext uri="{FF2B5EF4-FFF2-40B4-BE49-F238E27FC236}">
                <a16:creationId xmlns:a16="http://schemas.microsoft.com/office/drawing/2014/main" id="{3FB8E9B1-98EE-0799-123B-7243E52A24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44036" name="Dia számának helye 3">
            <a:extLst>
              <a:ext uri="{FF2B5EF4-FFF2-40B4-BE49-F238E27FC236}">
                <a16:creationId xmlns:a16="http://schemas.microsoft.com/office/drawing/2014/main" id="{9924C348-2BA8-8A7C-8591-06BF0F980F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0313EB2-60EE-4EC2-AB64-6C6E8A6342E3}" type="slidenum">
              <a:rPr lang="hu-HU" altLang="hu-HU"/>
              <a:pPr eaLnBrk="1" hangingPunct="1">
                <a:spcBef>
                  <a:spcPct val="0"/>
                </a:spcBef>
              </a:pPr>
              <a:t>31</a:t>
            </a:fld>
            <a:endParaRPr lang="hu-HU" alt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55E678F-0B59-CBB3-F66E-A00203F477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B7A95FC-856B-E9D1-709F-868EF408A5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6734AA1-6B9C-2FD7-0871-10EA861B4C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E2DBB0-5CB8-4013-A4D9-679BE65A5C57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710230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273454F-98D9-C492-65F9-F16D412E2F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FA1F9E3-D41D-D8EE-CF22-DD4ABA9AFB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5C8570A-3624-43D7-FD75-5269BFBBF6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D7B1FC-01D3-4E86-85F4-214F47E9310F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420461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589D8D8-5F01-71B0-4B08-8B0CE457BB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09BBDBA-591E-3531-593A-D7BE1A98A5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6AFA34B-E6BA-A511-7E6D-B476DB2807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C1CB84-A64F-4BD9-8694-11D045EB62D4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585953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1624175-11A7-BFD0-6F08-93AB1DCA01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7E09337-C40D-A9C2-83AB-743F84BFC6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3FE0B00-7C09-28B5-80C3-A9C90ED57C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743CD7-8965-4367-AA68-BA0FF07AEAA0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499715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363899E-8381-E0B9-4176-89DF6AE6E8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A18225C-E089-9212-21D4-5D3B8C3D2C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83DD772-95C6-E8A1-B80C-476F79F537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FC7263-B19F-4ABE-892E-68CB4D5DDD1C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478641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C47FC11-6611-D916-27B5-A9527B7C87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A8E0BE4-92B2-C137-C209-7E480CE2CD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BC9C40-2C1E-45A5-27A4-C462EC717D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2AF972-8A5C-4993-9216-E4C19EBBC21E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748991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53F2D9F-F5CD-911A-9197-65BC48980A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B7E0227-9DC2-0289-EE16-D673D430E6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A636CE8-8BF3-671F-564C-48F935A84F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CBD55E-C128-4E99-AC75-C83905865B84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176325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F741B6D-7B84-8D29-1A18-F3A87B727C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A2C3FFD-8754-4DFC-152E-25595EB0D8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D3EB862-8B67-DEDB-F32A-A7AAA13B63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C06BAA-3881-4C0E-B155-B395B2B3BAAD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193602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20F37BF-BAC6-3CF3-3787-6EE044E369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A04F00C-7F35-AC1B-A9DD-BD94B2449D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7FCC2D9-DAE9-E61C-B592-44F68CB3FC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312E9B-9318-4853-AC0D-433004930766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517413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9E7BA2B-2084-A273-B2BC-5FBF9602AE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5A21C56-8EBA-EE0A-A668-74047CB1A6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30C110-5ED7-25C4-33C5-FBD7EF3790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C99E4A-0CBA-4B24-8DFD-08DA91795E55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774423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15F85D-103F-1552-3C1E-484374691B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E81B232-5C86-86E3-B9B0-0529DBCC15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BF0FBFD-DEAD-3623-D3EE-3D855C6287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1A5BA9-FE3C-4FDF-A78B-855CAAF33DB3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455718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8FF8895-C48C-6EDD-431F-7D0C3A9922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Mintacím szerkesztése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B9AAEFD-59C5-FCE1-847E-5BFB2B6DE2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Mintaszöveg szerkesztése</a:t>
            </a:r>
          </a:p>
          <a:p>
            <a:pPr lvl="1"/>
            <a:r>
              <a:rPr lang="hu-HU" altLang="hu-HU"/>
              <a:t>Második szint</a:t>
            </a:r>
          </a:p>
          <a:p>
            <a:pPr lvl="2"/>
            <a:r>
              <a:rPr lang="hu-HU" altLang="hu-HU"/>
              <a:t>Harmadik szint</a:t>
            </a:r>
          </a:p>
          <a:p>
            <a:pPr lvl="3"/>
            <a:r>
              <a:rPr lang="hu-HU" altLang="hu-HU"/>
              <a:t>Negyedik szint</a:t>
            </a:r>
          </a:p>
          <a:p>
            <a:pPr lvl="4"/>
            <a:r>
              <a:rPr lang="hu-HU" altLang="hu-HU"/>
              <a:t>Ötödik szint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B475163-D74F-B8AC-F1C6-26A265888A4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DD0ACE6-473A-BA12-1FD3-1A5AF10C3F6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F6664BF-34C3-80BB-50E4-1039C2C8440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FEE7AEC-8E75-4D90-9A77-A009AAAC6C02}" type="slidenum">
              <a:rPr lang="hu-HU" altLang="hu-HU"/>
              <a:pPr/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>
            <a:extLst>
              <a:ext uri="{FF2B5EF4-FFF2-40B4-BE49-F238E27FC236}">
                <a16:creationId xmlns:a16="http://schemas.microsoft.com/office/drawing/2014/main" id="{34102014-4B55-03EC-9FFD-EE5351EC4AA4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1960563"/>
            <a:ext cx="9144000" cy="2044700"/>
          </a:xfrm>
        </p:spPr>
        <p:txBody>
          <a:bodyPr/>
          <a:lstStyle/>
          <a:p>
            <a:pPr eaLnBrk="1" hangingPunct="1">
              <a:defRPr/>
            </a:pPr>
            <a:r>
              <a:rPr lang="hu-HU" sz="4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A szociális ellátások</a:t>
            </a:r>
            <a:br>
              <a:rPr lang="hu-HU" sz="4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</a:br>
            <a:br>
              <a:rPr lang="hu-HU" sz="4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</a:br>
            <a:endParaRPr lang="hu-HU" sz="30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sp>
        <p:nvSpPr>
          <p:cNvPr id="2051" name="Rectangle 5">
            <a:extLst>
              <a:ext uri="{FF2B5EF4-FFF2-40B4-BE49-F238E27FC236}">
                <a16:creationId xmlns:a16="http://schemas.microsoft.com/office/drawing/2014/main" id="{65B732A3-DEF0-B194-7C13-1419A2DDB5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644900"/>
            <a:ext cx="914400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hu-HU" altLang="hu-HU" sz="2800" i="1">
                <a:latin typeface="Verdana" panose="020B0604030504040204" pitchFamily="34" charset="0"/>
              </a:rPr>
              <a:t>Előadó: </a:t>
            </a:r>
          </a:p>
          <a:p>
            <a:pPr algn="ctr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hu-HU" altLang="hu-HU" sz="2800" i="1">
                <a:latin typeface="Verdana" panose="020B0604030504040204" pitchFamily="34" charset="0"/>
              </a:rPr>
              <a:t>Dr. Kártyás Gábor</a:t>
            </a:r>
          </a:p>
          <a:p>
            <a:pPr algn="ctr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hu-HU" altLang="hu-HU" sz="2800" i="1"/>
              <a:t>kartyas.gabor@jak.ppke.hu</a:t>
            </a:r>
          </a:p>
          <a:p>
            <a:pPr algn="ctr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endParaRPr lang="hu-HU" altLang="hu-HU" sz="2800" i="1">
              <a:latin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F84DAB11-C5D9-20F3-43F1-9028E41C55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888"/>
            <a:ext cx="914400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Jogforrások</a:t>
            </a:r>
            <a:endParaRPr lang="hu-HU" sz="3000" b="1" dirty="0">
              <a:solidFill>
                <a:srgbClr val="FF0000"/>
              </a:solidFill>
            </a:endParaRPr>
          </a:p>
        </p:txBody>
      </p:sp>
      <p:sp>
        <p:nvSpPr>
          <p:cNvPr id="4099" name="Text Box 15">
            <a:extLst>
              <a:ext uri="{FF2B5EF4-FFF2-40B4-BE49-F238E27FC236}">
                <a16:creationId xmlns:a16="http://schemas.microsoft.com/office/drawing/2014/main" id="{2BA3C647-FCD4-B34F-1BC7-46BDE6D9DA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258888"/>
            <a:ext cx="8715375" cy="461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lvl="1" indent="-342900" eaLnBrk="1" hangingPunct="1">
              <a:spcBef>
                <a:spcPct val="50000"/>
              </a:spcBef>
              <a:buFontTx/>
              <a:buChar char="-"/>
              <a:defRPr/>
            </a:pPr>
            <a:r>
              <a:rPr lang="hu-HU" b="1" dirty="0"/>
              <a:t>1993. évi III. törvény a szociális igazgatásról és szociális ellátásokról (Szt.)</a:t>
            </a:r>
          </a:p>
          <a:p>
            <a:pPr marL="342900" lvl="1" indent="-342900" eaLnBrk="1" hangingPunct="1">
              <a:spcBef>
                <a:spcPct val="50000"/>
              </a:spcBef>
              <a:buFontTx/>
              <a:buChar char="-"/>
              <a:defRPr/>
            </a:pPr>
            <a:r>
              <a:rPr lang="hu-HU" dirty="0"/>
              <a:t>1997. évi XXXI. törvény a gyermekek védelméről és a gyámügyi igazgatásról</a:t>
            </a:r>
          </a:p>
          <a:p>
            <a:pPr marL="342900" lvl="1" indent="-342900" eaLnBrk="1" hangingPunct="1">
              <a:spcBef>
                <a:spcPct val="50000"/>
              </a:spcBef>
              <a:buFontTx/>
              <a:buChar char="-"/>
              <a:defRPr/>
            </a:pPr>
            <a:r>
              <a:rPr lang="hu-HU" b="1" dirty="0"/>
              <a:t>Önkormányzati rendeletek:</a:t>
            </a:r>
            <a:r>
              <a:rPr lang="hu-HU" dirty="0"/>
              <a:t> az </a:t>
            </a:r>
            <a:r>
              <a:rPr lang="hu-HU" dirty="0" err="1"/>
              <a:t>Szt.-ben</a:t>
            </a:r>
            <a:r>
              <a:rPr lang="hu-HU" dirty="0"/>
              <a:t> szabályozott ellátásokon túl saját költségvetésük terhére egyéb ellátásokat is megállapíthatnak</a:t>
            </a:r>
          </a:p>
          <a:p>
            <a:pPr marL="742950" lvl="2" indent="-342900" eaLnBrk="1" hangingPunct="1">
              <a:spcBef>
                <a:spcPct val="50000"/>
              </a:spcBef>
              <a:buFontTx/>
              <a:buChar char="-"/>
              <a:defRPr/>
            </a:pPr>
            <a:r>
              <a:rPr lang="hu-HU" b="1" dirty="0"/>
              <a:t>Tendencia: </a:t>
            </a:r>
            <a:r>
              <a:rPr lang="hu-HU" dirty="0"/>
              <a:t>centralizáció</a:t>
            </a:r>
          </a:p>
          <a:p>
            <a:pPr lvl="1">
              <a:spcBef>
                <a:spcPct val="0"/>
              </a:spcBef>
              <a:buFontTx/>
              <a:buNone/>
              <a:defRPr/>
            </a:pPr>
            <a:endParaRPr lang="hu-HU" altLang="hu-HU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F8D304A2-63E6-9157-240F-E04A0FF335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888"/>
            <a:ext cx="914400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Alapelvek</a:t>
            </a:r>
            <a:endParaRPr lang="hu-HU" sz="3000" b="1" dirty="0">
              <a:solidFill>
                <a:srgbClr val="FF0000"/>
              </a:solidFill>
            </a:endParaRPr>
          </a:p>
        </p:txBody>
      </p:sp>
      <p:sp>
        <p:nvSpPr>
          <p:cNvPr id="4099" name="Text Box 15">
            <a:extLst>
              <a:ext uri="{FF2B5EF4-FFF2-40B4-BE49-F238E27FC236}">
                <a16:creationId xmlns:a16="http://schemas.microsoft.com/office/drawing/2014/main" id="{8B5D1988-33F5-B566-F15E-237347B95A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258888"/>
            <a:ext cx="8715375" cy="461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lvl="1" indent="-342900" eaLnBrk="1" hangingPunct="1">
              <a:spcBef>
                <a:spcPct val="50000"/>
              </a:spcBef>
              <a:buFontTx/>
              <a:buChar char="-"/>
              <a:defRPr/>
            </a:pPr>
            <a:r>
              <a:rPr lang="hu-HU" b="1" dirty="0"/>
              <a:t>Jogalap: rászorultság – </a:t>
            </a:r>
            <a:r>
              <a:rPr lang="hu-HU" dirty="0"/>
              <a:t>aki nem tud magáról gondoskodni, vagy ez nem várható el tőle</a:t>
            </a:r>
            <a:endParaRPr lang="hu-HU" b="1" dirty="0"/>
          </a:p>
          <a:p>
            <a:pPr marL="342900" lvl="1" indent="-342900" eaLnBrk="1" hangingPunct="1">
              <a:spcBef>
                <a:spcPct val="50000"/>
              </a:spcBef>
              <a:buFontTx/>
              <a:buChar char="-"/>
              <a:defRPr/>
            </a:pPr>
            <a:r>
              <a:rPr lang="hu-HU" b="1" dirty="0"/>
              <a:t>Önsegély elve</a:t>
            </a:r>
            <a:r>
              <a:rPr lang="hu-HU" dirty="0"/>
              <a:t>: rászorultság kiterjesztő értelmezése – gondoskodási kötelezettség a háztartásban élőkre, valamint településszinten (helyi ÖK), állam csak utolsóként (</a:t>
            </a:r>
            <a:r>
              <a:rPr lang="hu-HU" dirty="0" err="1"/>
              <a:t>Szoctv</a:t>
            </a:r>
            <a:r>
              <a:rPr lang="hu-HU" dirty="0"/>
              <a:t>. 2. §)</a:t>
            </a:r>
          </a:p>
          <a:p>
            <a:pPr marL="342900" lvl="1" indent="-342900" eaLnBrk="1" hangingPunct="1">
              <a:spcBef>
                <a:spcPct val="50000"/>
              </a:spcBef>
              <a:buFontTx/>
              <a:buChar char="-"/>
              <a:defRPr/>
            </a:pPr>
            <a:r>
              <a:rPr lang="hu-HU" dirty="0"/>
              <a:t>Eljárás </a:t>
            </a:r>
            <a:r>
              <a:rPr lang="hu-HU" b="1" dirty="0"/>
              <a:t>kérelemre</a:t>
            </a:r>
            <a:r>
              <a:rPr lang="hu-HU" dirty="0"/>
              <a:t> indul</a:t>
            </a:r>
          </a:p>
          <a:p>
            <a:pPr marL="342900" lvl="1" indent="-342900" eaLnBrk="1" hangingPunct="1">
              <a:spcBef>
                <a:spcPct val="50000"/>
              </a:spcBef>
              <a:buFontTx/>
              <a:buChar char="-"/>
              <a:defRPr/>
            </a:pPr>
            <a:r>
              <a:rPr lang="hu-HU" b="1" dirty="0"/>
              <a:t>Egyenlő bánásmód elve</a:t>
            </a:r>
          </a:p>
          <a:p>
            <a:pPr lvl="1">
              <a:spcBef>
                <a:spcPct val="0"/>
              </a:spcBef>
              <a:buFontTx/>
              <a:buNone/>
              <a:defRPr/>
            </a:pPr>
            <a:endParaRPr lang="hu-HU" altLang="hu-HU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8F95CAE5-CA73-3716-D689-55662C55B9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06375"/>
            <a:ext cx="9144000" cy="63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Hatáskörök</a:t>
            </a:r>
            <a:endParaRPr lang="hu-HU" sz="3000" b="1" dirty="0">
              <a:solidFill>
                <a:srgbClr val="FF0000"/>
              </a:solidFill>
            </a:endParaRPr>
          </a:p>
        </p:txBody>
      </p:sp>
      <p:sp>
        <p:nvSpPr>
          <p:cNvPr id="13315" name="Text Box 15">
            <a:extLst>
              <a:ext uri="{FF2B5EF4-FFF2-40B4-BE49-F238E27FC236}">
                <a16:creationId xmlns:a16="http://schemas.microsoft.com/office/drawing/2014/main" id="{EAD8CA39-4EE2-3A53-7309-A1948075D5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1258888"/>
            <a:ext cx="8715375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42900" indent="-34290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hangingPunct="1">
              <a:spcBef>
                <a:spcPct val="50000"/>
              </a:spcBef>
              <a:buFontTx/>
              <a:buChar char="-"/>
            </a:pPr>
            <a:r>
              <a:rPr lang="hu-HU" altLang="hu-HU" b="1" dirty="0"/>
              <a:t>Állami, önkormányzati feladat, de a non-profit szektor is részt vállal</a:t>
            </a:r>
          </a:p>
          <a:p>
            <a:pPr lvl="1" eaLnBrk="1" hangingPunct="1">
              <a:spcBef>
                <a:spcPct val="50000"/>
              </a:spcBef>
              <a:buFontTx/>
              <a:buChar char="-"/>
            </a:pPr>
            <a:r>
              <a:rPr lang="hu-HU" altLang="hu-HU" b="1" dirty="0"/>
              <a:t>Helyi ÖK: </a:t>
            </a:r>
            <a:r>
              <a:rPr lang="hu-HU" altLang="hu-HU" dirty="0"/>
              <a:t>normatív ellátásokról általában jegyző, mérlegelési kérdésekről a képviselő-testület dönt</a:t>
            </a:r>
          </a:p>
          <a:p>
            <a:pPr lvl="1" eaLnBrk="1" hangingPunct="1">
              <a:spcBef>
                <a:spcPct val="50000"/>
              </a:spcBef>
              <a:buFontTx/>
              <a:buChar char="-"/>
            </a:pPr>
            <a:r>
              <a:rPr lang="hu-HU" altLang="hu-HU" b="1" dirty="0"/>
              <a:t>Területi szinten: </a:t>
            </a:r>
            <a:r>
              <a:rPr lang="hu-HU" altLang="hu-HU" dirty="0"/>
              <a:t>járási hivatal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DABAA25F-9FBD-5416-7272-6F9B12E777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06375"/>
            <a:ext cx="9144000" cy="63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Eljárási szabályok</a:t>
            </a:r>
            <a:endParaRPr lang="hu-HU" sz="3000" b="1" dirty="0">
              <a:solidFill>
                <a:srgbClr val="FF0000"/>
              </a:solidFill>
            </a:endParaRPr>
          </a:p>
        </p:txBody>
      </p:sp>
      <p:sp>
        <p:nvSpPr>
          <p:cNvPr id="14339" name="Text Box 15">
            <a:extLst>
              <a:ext uri="{FF2B5EF4-FFF2-40B4-BE49-F238E27FC236}">
                <a16:creationId xmlns:a16="http://schemas.microsoft.com/office/drawing/2014/main" id="{816F0B31-4BDC-1358-5FFD-1B808642CF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908050"/>
            <a:ext cx="8715375" cy="532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42900" indent="-34290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742950" indent="-3429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hangingPunct="1">
              <a:spcBef>
                <a:spcPct val="50000"/>
              </a:spcBef>
              <a:buFontTx/>
              <a:buChar char="-"/>
            </a:pPr>
            <a:r>
              <a:rPr lang="hu-HU" altLang="hu-HU" b="1"/>
              <a:t>Ákr. alapján, az Szt. szerinti eltérésekkel</a:t>
            </a:r>
          </a:p>
          <a:p>
            <a:pPr lvl="1" eaLnBrk="1" hangingPunct="1">
              <a:spcBef>
                <a:spcPct val="50000"/>
              </a:spcBef>
              <a:buFontTx/>
              <a:buChar char="-"/>
            </a:pPr>
            <a:r>
              <a:rPr lang="hu-HU" altLang="hu-HU"/>
              <a:t>Az összes eljárás </a:t>
            </a:r>
            <a:r>
              <a:rPr lang="hu-HU" altLang="hu-HU" b="1"/>
              <a:t>költség- és illetékmentes</a:t>
            </a:r>
          </a:p>
          <a:p>
            <a:pPr lvl="1" eaLnBrk="1" hangingPunct="1">
              <a:spcBef>
                <a:spcPct val="50000"/>
              </a:spcBef>
              <a:buFontTx/>
              <a:buChar char="-"/>
            </a:pPr>
            <a:r>
              <a:rPr lang="hu-HU" altLang="hu-HU" b="1"/>
              <a:t>Illetékesség:</a:t>
            </a:r>
            <a:r>
              <a:rPr lang="hu-HU" altLang="hu-HU"/>
              <a:t> a kérelmező lakóhelye alapítja meg,</a:t>
            </a:r>
          </a:p>
          <a:p>
            <a:pPr lvl="2" eaLnBrk="1" hangingPunct="1">
              <a:spcBef>
                <a:spcPct val="50000"/>
              </a:spcBef>
              <a:buFontTx/>
              <a:buChar char="-"/>
            </a:pPr>
            <a:r>
              <a:rPr lang="hu-HU" altLang="hu-HU"/>
              <a:t>Kivéve: a hajléktalanok, és azok, akiknek testi épsége, egészsége közvetlen veszélyben van (tartózkodási hely)</a:t>
            </a:r>
          </a:p>
          <a:p>
            <a:pPr lvl="1" eaLnBrk="1" hangingPunct="1">
              <a:spcBef>
                <a:spcPct val="50000"/>
              </a:spcBef>
              <a:buFontTx/>
              <a:buChar char="-"/>
            </a:pPr>
            <a:r>
              <a:rPr lang="hu-HU" altLang="hu-HU" b="1"/>
              <a:t>Speciális bizonyíték: </a:t>
            </a:r>
            <a:r>
              <a:rPr lang="hu-HU" altLang="hu-HU"/>
              <a:t>jövedelemigazolás (ügyfél nyilatkozata, a hatóság vitathatja: környezettanulmány, NAV megkeresése)</a:t>
            </a:r>
          </a:p>
          <a:p>
            <a:pPr lvl="1" eaLnBrk="1" hangingPunct="1">
              <a:spcBef>
                <a:spcPct val="50000"/>
              </a:spcBef>
              <a:buFontTx/>
              <a:buChar char="-"/>
            </a:pPr>
            <a:r>
              <a:rPr lang="hu-HU" altLang="hu-HU" b="1"/>
              <a:t>Bírósági felülvizsgálat</a:t>
            </a:r>
            <a:r>
              <a:rPr lang="hu-HU" altLang="hu-HU"/>
              <a:t> biztosított, ideiglenes intézkedés hozható</a:t>
            </a:r>
            <a:endParaRPr lang="hu-HU" altLang="hu-HU" b="1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7C44CD31-B603-845C-18F9-5FE53D0AFF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06375"/>
            <a:ext cx="9144000" cy="63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Jogalap nélküli ellátások</a:t>
            </a:r>
            <a:endParaRPr lang="hu-HU" sz="3000" b="1" dirty="0">
              <a:solidFill>
                <a:srgbClr val="FF0000"/>
              </a:solidFill>
            </a:endParaRPr>
          </a:p>
        </p:txBody>
      </p:sp>
      <p:sp>
        <p:nvSpPr>
          <p:cNvPr id="4099" name="Text Box 15">
            <a:extLst>
              <a:ext uri="{FF2B5EF4-FFF2-40B4-BE49-F238E27FC236}">
                <a16:creationId xmlns:a16="http://schemas.microsoft.com/office/drawing/2014/main" id="{911AD8FA-8457-73B8-6E3F-6DA6F81118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954088"/>
            <a:ext cx="8715375" cy="549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sz="2800" b="1" dirty="0"/>
              <a:t>Rosszhiszeműség esetén</a:t>
            </a:r>
            <a:endParaRPr lang="hu-HU" sz="2800" dirty="0"/>
          </a:p>
          <a:p>
            <a:pPr lvl="1"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sz="2400" dirty="0"/>
              <a:t>pénzbeli ellátás: visszafizetés</a:t>
            </a:r>
          </a:p>
          <a:p>
            <a:pPr lvl="1"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sz="2400" dirty="0"/>
              <a:t>természetbeni ellátás: magát a dolgot kell visszaadni, vagy az értékét megtéríteni, </a:t>
            </a:r>
          </a:p>
          <a:p>
            <a:pPr lvl="1"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sz="2400" dirty="0"/>
              <a:t>intézményi elhelyezés: a térítési díjat kell megfizetni </a:t>
            </a:r>
          </a:p>
          <a:p>
            <a:pPr marL="457200" lvl="1" indent="0" eaLnBrk="1" hangingPunct="1">
              <a:spcBef>
                <a:spcPts val="600"/>
              </a:spcBef>
              <a:buFontTx/>
              <a:buNone/>
              <a:defRPr/>
            </a:pPr>
            <a:r>
              <a:rPr lang="hu-HU" sz="2400" dirty="0"/>
              <a:t>+ a jegybanki alapkamat</a:t>
            </a:r>
          </a:p>
          <a:p>
            <a:pPr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sz="2800" b="1" dirty="0"/>
              <a:t>Szubjektív határidő: </a:t>
            </a:r>
            <a:r>
              <a:rPr lang="hu-HU" sz="2800" dirty="0"/>
              <a:t>tudomásszerzéstől számított 3 hónap</a:t>
            </a:r>
          </a:p>
          <a:p>
            <a:pPr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sz="2800" b="1" dirty="0"/>
              <a:t>Objektív határidő: </a:t>
            </a:r>
            <a:r>
              <a:rPr lang="hu-HU" sz="2800" dirty="0"/>
              <a:t>igénybevételtől számított 1 év</a:t>
            </a:r>
          </a:p>
          <a:p>
            <a:pPr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sz="2800" dirty="0"/>
              <a:t>A hatóság </a:t>
            </a:r>
            <a:r>
              <a:rPr lang="hu-HU" sz="2800" b="1" dirty="0"/>
              <a:t>méltányosságból</a:t>
            </a:r>
            <a:r>
              <a:rPr lang="hu-HU" sz="2800" dirty="0"/>
              <a:t> eltekinthet részben vagy egészben a visszafizetéstől, vagy részletfizetést engedélyezhet.</a:t>
            </a:r>
            <a:endParaRPr lang="hu-HU" altLang="hu-HU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9479365C-E5E7-EF73-047F-23687DAF86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63513"/>
            <a:ext cx="914400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 szociális ellátások rendszere</a:t>
            </a:r>
            <a:endParaRPr lang="hu-HU" sz="3000" b="1" dirty="0">
              <a:solidFill>
                <a:srgbClr val="FF0000"/>
              </a:solidFill>
            </a:endParaRPr>
          </a:p>
        </p:txBody>
      </p:sp>
      <p:sp>
        <p:nvSpPr>
          <p:cNvPr id="16387" name="Text Box 15">
            <a:extLst>
              <a:ext uri="{FF2B5EF4-FFF2-40B4-BE49-F238E27FC236}">
                <a16:creationId xmlns:a16="http://schemas.microsoft.com/office/drawing/2014/main" id="{739E0C47-D499-ADBD-5EA6-4424F4797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238" y="981075"/>
            <a:ext cx="8715375" cy="4659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000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AutoNum type="arabicParenR"/>
            </a:pPr>
            <a:r>
              <a:rPr lang="hu-HU" altLang="hu-HU" sz="2800" b="1"/>
              <a:t>Pénzbeli ellátások</a:t>
            </a:r>
          </a:p>
          <a:p>
            <a:pPr lvl="1">
              <a:buFontTx/>
              <a:buNone/>
            </a:pPr>
            <a:r>
              <a:rPr lang="hu-HU" altLang="hu-HU"/>
              <a:t>	rendszeres – átmeneti</a:t>
            </a:r>
          </a:p>
          <a:p>
            <a:pPr lvl="2">
              <a:buFontTx/>
              <a:buNone/>
            </a:pPr>
            <a:r>
              <a:rPr lang="hu-HU" altLang="hu-HU" sz="2800"/>
              <a:t>normatív – diszkrecionális</a:t>
            </a:r>
          </a:p>
          <a:p>
            <a:pPr lvl="2">
              <a:buFontTx/>
              <a:buNone/>
            </a:pPr>
            <a:r>
              <a:rPr lang="hu-HU" altLang="hu-HU" sz="2800"/>
              <a:t>célhoz kötött – nem </a:t>
            </a:r>
          </a:p>
          <a:p>
            <a:pPr>
              <a:buFontTx/>
              <a:buAutoNum type="arabicParenR"/>
            </a:pPr>
            <a:r>
              <a:rPr lang="hu-HU" altLang="hu-HU" sz="2800" b="1"/>
              <a:t>Természetbeni ellátások </a:t>
            </a:r>
          </a:p>
          <a:p>
            <a:pPr>
              <a:buFontTx/>
              <a:buAutoNum type="arabicParenR"/>
            </a:pPr>
            <a:endParaRPr lang="hu-HU" altLang="hu-HU" sz="2800" b="1"/>
          </a:p>
          <a:p>
            <a:pPr>
              <a:buFontTx/>
              <a:buAutoNum type="arabicParenR"/>
            </a:pPr>
            <a:r>
              <a:rPr lang="hu-HU" altLang="hu-HU" sz="2800" b="1"/>
              <a:t>Szociális szolgáltatások</a:t>
            </a:r>
          </a:p>
          <a:p>
            <a:pPr lvl="1">
              <a:buFontTx/>
              <a:buNone/>
            </a:pPr>
            <a:r>
              <a:rPr lang="hu-HU" altLang="hu-HU"/>
              <a:t>	alapellátások (önálló életvitel mellett)</a:t>
            </a:r>
          </a:p>
          <a:p>
            <a:pPr lvl="2">
              <a:buFontTx/>
              <a:buNone/>
            </a:pPr>
            <a:r>
              <a:rPr lang="hu-HU" altLang="hu-HU" sz="2800"/>
              <a:t>szakosított ellátások (intézményi környezetben)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142A4162-AAC7-34E4-278A-2DE18EF69B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636838"/>
            <a:ext cx="9144000" cy="93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5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 pénzbeli ellátások</a:t>
            </a:r>
            <a:endParaRPr lang="hu-HU" sz="55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38BC872F-7FAB-D30C-CDD1-CCCA2C39CB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888"/>
            <a:ext cx="914400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1) Időskorúak járadéka</a:t>
            </a:r>
            <a:endParaRPr lang="hu-HU" sz="3000" b="1" dirty="0">
              <a:solidFill>
                <a:srgbClr val="FF0000"/>
              </a:solidFill>
            </a:endParaRPr>
          </a:p>
        </p:txBody>
      </p:sp>
      <p:sp>
        <p:nvSpPr>
          <p:cNvPr id="7171" name="Text Box 15">
            <a:extLst>
              <a:ext uri="{FF2B5EF4-FFF2-40B4-BE49-F238E27FC236}">
                <a16:creationId xmlns:a16="http://schemas.microsoft.com/office/drawing/2014/main" id="{1CDAC21D-8197-A9CD-D2D9-E7E280D3EF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947738"/>
            <a:ext cx="8715375" cy="5170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sz="3000" b="1" dirty="0"/>
              <a:t>0. pillér a nyugdíjrendszerben</a:t>
            </a:r>
          </a:p>
          <a:p>
            <a:pPr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altLang="hu-HU" sz="3000" b="1" dirty="0"/>
              <a:t>Feltételek:</a:t>
            </a:r>
          </a:p>
          <a:p>
            <a:pPr lvl="1"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altLang="hu-HU" sz="3000" dirty="0"/>
              <a:t>Reá irányadó nyugdíjkorhatár betöltése</a:t>
            </a:r>
          </a:p>
          <a:p>
            <a:pPr lvl="1"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altLang="hu-HU" sz="3000" dirty="0"/>
              <a:t>A megélhetést biztosító jövedelemmel nem rendelkezik</a:t>
            </a:r>
          </a:p>
          <a:p>
            <a:pPr marL="342900" lvl="1" indent="-342900"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altLang="hu-HU" sz="3000" b="1" dirty="0"/>
              <a:t>Mértéke:</a:t>
            </a:r>
          </a:p>
          <a:p>
            <a:pPr marL="742950" lvl="2" indent="-342900"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altLang="hu-HU" sz="3000" dirty="0"/>
              <a:t>Ha nincs jövedelem: </a:t>
            </a:r>
            <a:r>
              <a:rPr lang="hu-HU" altLang="hu-HU" sz="3000" dirty="0" err="1"/>
              <a:t>minimálnyugdíj</a:t>
            </a:r>
            <a:r>
              <a:rPr lang="hu-HU" altLang="hu-HU" sz="3000" dirty="0"/>
              <a:t> 85-135%-a</a:t>
            </a:r>
          </a:p>
          <a:p>
            <a:pPr marL="742950" lvl="2" indent="-342900"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altLang="hu-HU" sz="3000" dirty="0"/>
              <a:t>Ha van jövedelem: a </a:t>
            </a:r>
            <a:r>
              <a:rPr lang="hu-HU" altLang="hu-HU" sz="3000" dirty="0" err="1"/>
              <a:t>jöv</a:t>
            </a:r>
            <a:r>
              <a:rPr lang="hu-HU" altLang="hu-HU" sz="3000" dirty="0"/>
              <a:t>. és a </a:t>
            </a:r>
            <a:r>
              <a:rPr lang="hu-HU" altLang="hu-HU" sz="3000" dirty="0" err="1"/>
              <a:t>minimálnyugdíj</a:t>
            </a:r>
            <a:r>
              <a:rPr lang="hu-HU" altLang="hu-HU" sz="3000" dirty="0"/>
              <a:t> 85-135%-ának különbözete, legalább 1.000 Ft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0C3CD3B8-AD78-BCA1-4DBF-FFF63BCB4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888"/>
            <a:ext cx="914400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2) Aktív korúak ellátása</a:t>
            </a:r>
            <a:endParaRPr lang="hu-HU" sz="3000" b="1" dirty="0">
              <a:solidFill>
                <a:srgbClr val="FF0000"/>
              </a:solidFill>
            </a:endParaRPr>
          </a:p>
        </p:txBody>
      </p:sp>
      <p:sp>
        <p:nvSpPr>
          <p:cNvPr id="7171" name="Text Box 15">
            <a:extLst>
              <a:ext uri="{FF2B5EF4-FFF2-40B4-BE49-F238E27FC236}">
                <a16:creationId xmlns:a16="http://schemas.microsoft.com/office/drawing/2014/main" id="{A680382D-FB8D-616A-EAAE-C27190384E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947738"/>
            <a:ext cx="8715375" cy="615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sz="3000" b="1" dirty="0"/>
              <a:t>Jogosultsági feltételek:</a:t>
            </a:r>
          </a:p>
          <a:p>
            <a:pPr lvl="1"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sz="2600" dirty="0"/>
              <a:t>nagykorú (18 éves kortól)</a:t>
            </a:r>
          </a:p>
          <a:p>
            <a:pPr lvl="1"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sz="2600" dirty="0"/>
              <a:t>még nem töltötte be az öregségi nyugdíjkorhatárt</a:t>
            </a:r>
          </a:p>
          <a:p>
            <a:pPr lvl="1"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sz="2600" dirty="0"/>
              <a:t>hátrányos munkaerő-piaci helyzetű: nem tud dolgozni, vagy nem várható el tőle, hogy dolgozzon</a:t>
            </a:r>
          </a:p>
          <a:p>
            <a:pPr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sz="3000" b="1" dirty="0"/>
              <a:t> Két jogcím:</a:t>
            </a:r>
          </a:p>
          <a:p>
            <a:pPr lvl="1"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sz="2600" dirty="0"/>
              <a:t>Ha munkaképes: foglalkoztatást helyettesítő támogatás </a:t>
            </a:r>
          </a:p>
          <a:p>
            <a:pPr lvl="1"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sz="2600" dirty="0"/>
              <a:t>Ha nem: egészségkárosodási és gyermekfelügyeleti támogatás</a:t>
            </a:r>
          </a:p>
          <a:p>
            <a:pPr marL="342900" lvl="1" indent="-342900"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sz="3000" dirty="0"/>
              <a:t>Egy háztartáson belül egy jogosult lehet, vagy egy-egy fő a két jogcímen</a:t>
            </a:r>
          </a:p>
          <a:p>
            <a:pPr lvl="1" eaLnBrk="1" hangingPunct="1">
              <a:spcBef>
                <a:spcPts val="600"/>
              </a:spcBef>
              <a:buFontTx/>
              <a:buChar char="-"/>
              <a:defRPr/>
            </a:pPr>
            <a:endParaRPr lang="hu-HU" sz="2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B66ACA25-26E8-3AED-7C9E-9FC9898CDA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888"/>
            <a:ext cx="914400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a) Foglalkoztatást helyettesítő támogatás</a:t>
            </a:r>
            <a:endParaRPr lang="hu-HU" sz="3000" b="1" dirty="0">
              <a:solidFill>
                <a:srgbClr val="FF0000"/>
              </a:solidFill>
            </a:endParaRPr>
          </a:p>
        </p:txBody>
      </p:sp>
      <p:sp>
        <p:nvSpPr>
          <p:cNvPr id="20483" name="Text Box 15">
            <a:extLst>
              <a:ext uri="{FF2B5EF4-FFF2-40B4-BE49-F238E27FC236}">
                <a16:creationId xmlns:a16="http://schemas.microsoft.com/office/drawing/2014/main" id="{81198095-9468-4AE4-A5B8-87D5A5B5CB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995363"/>
            <a:ext cx="8715375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14350" indent="-5143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6858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hangingPunct="1">
              <a:spcBef>
                <a:spcPts val="600"/>
              </a:spcBef>
              <a:buFontTx/>
              <a:buChar char="-"/>
            </a:pPr>
            <a:r>
              <a:rPr lang="hu-HU" altLang="hu-HU" sz="3000" b="1"/>
              <a:t>Feltételei:</a:t>
            </a:r>
          </a:p>
          <a:p>
            <a:pPr lvl="2" eaLnBrk="1" hangingPunct="1">
              <a:spcBef>
                <a:spcPts val="600"/>
              </a:spcBef>
              <a:buFontTx/>
              <a:buChar char="-"/>
            </a:pPr>
            <a:r>
              <a:rPr lang="hu-HU" altLang="hu-HU" sz="2600"/>
              <a:t>Álláskeresőként regisztrált</a:t>
            </a:r>
          </a:p>
          <a:p>
            <a:pPr lvl="2" eaLnBrk="1" hangingPunct="1">
              <a:spcBef>
                <a:spcPts val="600"/>
              </a:spcBef>
              <a:buFontTx/>
              <a:buChar char="-"/>
            </a:pPr>
            <a:r>
              <a:rPr lang="hu-HU" altLang="hu-HU" sz="2600"/>
              <a:t>Köteles együttműködni a munkaügyi központtal (megfelelő állást el kell fogadni)</a:t>
            </a:r>
          </a:p>
          <a:p>
            <a:pPr lvl="2" eaLnBrk="1" hangingPunct="1">
              <a:spcBef>
                <a:spcPts val="600"/>
              </a:spcBef>
              <a:buFontTx/>
              <a:buChar char="-"/>
            </a:pPr>
            <a:r>
              <a:rPr lang="hu-HU" altLang="hu-HU" sz="2600"/>
              <a:t>Közfoglalkoztatásba be kell kapcsolódni, ill. abból nem léphet ki </a:t>
            </a:r>
          </a:p>
          <a:p>
            <a:pPr lvl="1" eaLnBrk="1" hangingPunct="1">
              <a:spcBef>
                <a:spcPts val="600"/>
              </a:spcBef>
              <a:buFontTx/>
              <a:buChar char="-"/>
            </a:pPr>
            <a:r>
              <a:rPr lang="hu-HU" altLang="hu-HU" sz="3000" b="1"/>
              <a:t>Mértéke: </a:t>
            </a:r>
            <a:r>
              <a:rPr lang="hu-HU" altLang="hu-HU" sz="3000"/>
              <a:t>szociális vetítési alap 80%-a (22.800 Ft)</a:t>
            </a:r>
            <a:endParaRPr lang="hu-HU" altLang="hu-HU" sz="3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4BE32C1F-D3E9-AD2D-E1D5-83390B1801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888"/>
            <a:ext cx="914400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 szociális ellátásokról általában</a:t>
            </a:r>
            <a:endParaRPr lang="hu-HU" sz="3000" b="1" dirty="0">
              <a:solidFill>
                <a:srgbClr val="FF0000"/>
              </a:solidFill>
            </a:endParaRPr>
          </a:p>
        </p:txBody>
      </p:sp>
      <p:sp>
        <p:nvSpPr>
          <p:cNvPr id="3075" name="Text Box 15">
            <a:extLst>
              <a:ext uri="{FF2B5EF4-FFF2-40B4-BE49-F238E27FC236}">
                <a16:creationId xmlns:a16="http://schemas.microsoft.com/office/drawing/2014/main" id="{B52BBED0-D584-332F-BB0D-DC07A7595E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873125"/>
            <a:ext cx="8715375" cy="572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altLang="hu-HU" sz="2800" b="1" dirty="0"/>
              <a:t>Rászorultság alapján jár:</a:t>
            </a:r>
          </a:p>
          <a:p>
            <a:pPr lvl="1"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altLang="hu-HU" dirty="0"/>
              <a:t>Nem kötődik jövedelemszerző tevékenységhez (mint a TB)</a:t>
            </a:r>
          </a:p>
          <a:p>
            <a:pPr lvl="1"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altLang="hu-HU" dirty="0"/>
              <a:t>Nem alanyi jogon jár (mint a </a:t>
            </a:r>
            <a:r>
              <a:rPr lang="hu-HU" altLang="hu-HU" dirty="0" err="1"/>
              <a:t>Cst</a:t>
            </a:r>
            <a:r>
              <a:rPr lang="hu-HU" altLang="hu-HU" dirty="0"/>
              <a:t>. szerinti ellátások)</a:t>
            </a:r>
          </a:p>
          <a:p>
            <a:pPr marL="342900" lvl="1" indent="-342900"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altLang="hu-HU" b="1" dirty="0" err="1"/>
              <a:t>Szubszidiárius</a:t>
            </a:r>
            <a:r>
              <a:rPr lang="hu-HU" altLang="hu-HU" b="1" dirty="0"/>
              <a:t> jellegű: </a:t>
            </a:r>
            <a:r>
              <a:rPr lang="hu-HU" altLang="hu-HU" dirty="0"/>
              <a:t>utolsó védőháló; TB ellátások kizárják</a:t>
            </a:r>
          </a:p>
          <a:p>
            <a:pPr marL="342900" lvl="1" indent="-342900"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altLang="hu-HU" b="1" dirty="0"/>
              <a:t>Alacsony összegek: </a:t>
            </a:r>
            <a:r>
              <a:rPr lang="hu-HU" altLang="hu-HU" dirty="0"/>
              <a:t>normatívan meghatározva, vagy kiegészítés a létminimumig</a:t>
            </a:r>
          </a:p>
          <a:p>
            <a:pPr marL="342900" lvl="1" indent="-342900"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altLang="hu-HU" b="1" dirty="0"/>
              <a:t>Központi költségvetés finanszírozza</a:t>
            </a:r>
          </a:p>
          <a:p>
            <a:pPr marL="342900" lvl="1" indent="-342900"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b="1" dirty="0"/>
              <a:t>Célcsoport: </a:t>
            </a:r>
            <a:r>
              <a:rPr lang="hu-HU" dirty="0"/>
              <a:t>legalacsonyabb jövedelmi szintű rétegek: „szegények”</a:t>
            </a:r>
            <a:endParaRPr lang="hu-HU" altLang="hu-HU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2E40EC38-9CC2-96F7-B018-01B922CA12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888"/>
            <a:ext cx="9144000" cy="1169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b) Egészségkárosodási és gyermekfelügyeleti támogatás</a:t>
            </a:r>
            <a:endParaRPr lang="hu-HU" sz="3000" b="1" dirty="0">
              <a:solidFill>
                <a:srgbClr val="FF0000"/>
              </a:solidFill>
            </a:endParaRPr>
          </a:p>
        </p:txBody>
      </p:sp>
      <p:sp>
        <p:nvSpPr>
          <p:cNvPr id="21507" name="Text Box 15">
            <a:extLst>
              <a:ext uri="{FF2B5EF4-FFF2-40B4-BE49-F238E27FC236}">
                <a16:creationId xmlns:a16="http://schemas.microsoft.com/office/drawing/2014/main" id="{3FB1AC40-C0E5-A500-A6FD-522A0DA324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1630363"/>
            <a:ext cx="8715375" cy="514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14350" indent="-5143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6858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hangingPunct="1">
              <a:spcBef>
                <a:spcPts val="600"/>
              </a:spcBef>
              <a:buFontTx/>
              <a:buChar char="-"/>
            </a:pPr>
            <a:r>
              <a:rPr lang="hu-HU" altLang="hu-HU" sz="3000" b="1" dirty="0"/>
              <a:t>Jogosultak: </a:t>
            </a:r>
            <a:r>
              <a:rPr lang="hu-HU" altLang="hu-HU" sz="3200" dirty="0"/>
              <a:t>(nem tud dolgozni)</a:t>
            </a:r>
          </a:p>
          <a:p>
            <a:pPr lvl="2" eaLnBrk="1" hangingPunct="1">
              <a:spcBef>
                <a:spcPts val="600"/>
              </a:spcBef>
              <a:buFontTx/>
              <a:buChar char="-"/>
            </a:pPr>
            <a:r>
              <a:rPr lang="hu-HU" altLang="hu-HU" sz="2600" dirty="0"/>
              <a:t>Egészségkárosodott (pl. </a:t>
            </a:r>
            <a:r>
              <a:rPr lang="hu-HU" altLang="hu-HU" sz="2600" dirty="0" err="1"/>
              <a:t>max</a:t>
            </a:r>
            <a:r>
              <a:rPr lang="hu-HU" altLang="hu-HU" sz="2600" dirty="0"/>
              <a:t>. 50%-os EÁ)</a:t>
            </a:r>
          </a:p>
          <a:p>
            <a:pPr lvl="2" eaLnBrk="1" hangingPunct="1">
              <a:spcBef>
                <a:spcPts val="600"/>
              </a:spcBef>
              <a:buFontTx/>
              <a:buChar char="-"/>
            </a:pPr>
            <a:r>
              <a:rPr lang="hu-HU" altLang="hu-HU" sz="2600" dirty="0"/>
              <a:t>14 év alatti kisgyermeket otthon nevel </a:t>
            </a:r>
          </a:p>
          <a:p>
            <a:pPr lvl="1" eaLnBrk="1" hangingPunct="1">
              <a:spcBef>
                <a:spcPts val="600"/>
              </a:spcBef>
              <a:buFontTx/>
              <a:buChar char="-"/>
            </a:pPr>
            <a:endParaRPr lang="hu-HU" altLang="hu-HU" sz="3000" b="1" dirty="0"/>
          </a:p>
          <a:p>
            <a:pPr lvl="1" eaLnBrk="1" hangingPunct="1">
              <a:spcBef>
                <a:spcPts val="600"/>
              </a:spcBef>
              <a:buFontTx/>
              <a:buChar char="-"/>
            </a:pPr>
            <a:r>
              <a:rPr lang="hu-HU" altLang="hu-HU" sz="3000" b="1" dirty="0"/>
              <a:t>Mértéke: </a:t>
            </a:r>
            <a:r>
              <a:rPr lang="hu-HU" altLang="hu-HU" sz="3000" dirty="0"/>
              <a:t>megélhetéshez szükséges jövedelem eléréséhez szükséges kiegészítés (</a:t>
            </a:r>
            <a:r>
              <a:rPr lang="hu-HU" altLang="hu-HU" sz="3000" dirty="0" err="1"/>
              <a:t>max</a:t>
            </a:r>
            <a:r>
              <a:rPr lang="hu-HU" altLang="hu-HU" sz="3000" dirty="0"/>
              <a:t>. nettó közfoglalkoztatási minimálbér 90%-a – 2025: 87.025 Ft)</a:t>
            </a:r>
            <a:endParaRPr lang="hu-HU" altLang="hu-HU" sz="3200" dirty="0"/>
          </a:p>
          <a:p>
            <a:pPr lvl="1" eaLnBrk="1" hangingPunct="1">
              <a:spcBef>
                <a:spcPts val="600"/>
              </a:spcBef>
              <a:buFontTx/>
              <a:buChar char="-"/>
            </a:pPr>
            <a:endParaRPr lang="hu-HU" altLang="hu-HU" sz="3200" dirty="0"/>
          </a:p>
          <a:p>
            <a:pPr lvl="1" eaLnBrk="1" hangingPunct="1">
              <a:spcBef>
                <a:spcPts val="600"/>
              </a:spcBef>
              <a:buFontTx/>
              <a:buChar char="-"/>
            </a:pPr>
            <a:endParaRPr lang="hu-HU" altLang="hu-HU" sz="32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6064AD9B-0E3A-76A1-8252-6941237E75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888"/>
            <a:ext cx="914400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3) Ápolási díj</a:t>
            </a:r>
            <a:endParaRPr lang="hu-HU" sz="3000" b="1" dirty="0">
              <a:solidFill>
                <a:srgbClr val="FF0000"/>
              </a:solidFill>
            </a:endParaRPr>
          </a:p>
        </p:txBody>
      </p:sp>
      <p:sp>
        <p:nvSpPr>
          <p:cNvPr id="22531" name="Text Box 15">
            <a:extLst>
              <a:ext uri="{FF2B5EF4-FFF2-40B4-BE49-F238E27FC236}">
                <a16:creationId xmlns:a16="http://schemas.microsoft.com/office/drawing/2014/main" id="{C8A1EFB8-299B-A360-04F5-1933A3C9A3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963" y="947738"/>
            <a:ext cx="8715375" cy="550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57250" indent="-45720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Char char="-"/>
            </a:pPr>
            <a:r>
              <a:rPr lang="hu-HU" altLang="hu-HU" sz="2800" b="1" dirty="0"/>
              <a:t>Jogosultak: </a:t>
            </a:r>
            <a:r>
              <a:rPr lang="hu-HU" altLang="hu-HU" sz="2800" dirty="0"/>
              <a:t>otthonában hozzátartozóját gondozza, aki:</a:t>
            </a:r>
          </a:p>
          <a:p>
            <a:pPr lvl="1" eaLnBrk="1" hangingPunct="1">
              <a:spcBef>
                <a:spcPct val="0"/>
              </a:spcBef>
              <a:spcAft>
                <a:spcPts val="600"/>
              </a:spcAft>
              <a:buFontTx/>
              <a:buChar char="-"/>
            </a:pPr>
            <a:r>
              <a:rPr lang="hu-HU" altLang="hu-HU" sz="2400" dirty="0"/>
              <a:t>18 éven aluli tartósan beteg (min. 3 hónap) vagy</a:t>
            </a:r>
          </a:p>
          <a:p>
            <a:pPr lvl="1" eaLnBrk="1" hangingPunct="1">
              <a:spcBef>
                <a:spcPct val="0"/>
              </a:spcBef>
              <a:spcAft>
                <a:spcPts val="600"/>
              </a:spcAft>
              <a:buFontTx/>
              <a:buChar char="-"/>
            </a:pPr>
            <a:r>
              <a:rPr lang="hu-HU" altLang="hu-HU" sz="2400" dirty="0"/>
              <a:t>súlyosan fogyatékos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Char char="-"/>
            </a:pPr>
            <a:r>
              <a:rPr lang="hu-HU" altLang="hu-HU" sz="2800" b="1" dirty="0"/>
              <a:t>Funkciója: </a:t>
            </a:r>
            <a:r>
              <a:rPr lang="hu-HU" altLang="hu-HU" sz="2800" dirty="0"/>
              <a:t>az intézményi ellátás kiváltása – olcsóbb, és az ápoltnak is jobb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Char char="-"/>
            </a:pPr>
            <a:r>
              <a:rPr lang="hu-HU" altLang="hu-HU" sz="2800" b="1" dirty="0"/>
              <a:t>Mértéke: </a:t>
            </a:r>
            <a:r>
              <a:rPr lang="hu-HU" altLang="hu-HU" sz="2800" dirty="0"/>
              <a:t>normatív, alapesetben: bruttó 49.960 Ft, szolgálati időnek minősül (nyugdíjjárulék!)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Char char="-"/>
            </a:pPr>
            <a:r>
              <a:rPr lang="hu-HU" altLang="hu-HU" sz="2800" b="1" dirty="0"/>
              <a:t>Keresőtevékenység: </a:t>
            </a:r>
            <a:r>
              <a:rPr lang="hu-HU" altLang="hu-HU" sz="2800" dirty="0"/>
              <a:t>csak otthoni munkavégzés, vagy </a:t>
            </a:r>
            <a:r>
              <a:rPr lang="hu-HU" altLang="hu-HU" sz="2800" dirty="0" err="1"/>
              <a:t>max</a:t>
            </a:r>
            <a:r>
              <a:rPr lang="hu-HU" altLang="hu-HU" sz="2800" dirty="0"/>
              <a:t>. napi 4 óra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3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4B5FF0C8-2DF6-40E1-5120-EEBFD9AD7A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888"/>
            <a:ext cx="9144000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4) Gyermekek otthongondozási díja</a:t>
            </a:r>
          </a:p>
        </p:txBody>
      </p:sp>
      <p:sp>
        <p:nvSpPr>
          <p:cNvPr id="23555" name="Text Box 15">
            <a:extLst>
              <a:ext uri="{FF2B5EF4-FFF2-40B4-BE49-F238E27FC236}">
                <a16:creationId xmlns:a16="http://schemas.microsoft.com/office/drawing/2014/main" id="{42DFAE55-2D32-C5AB-7D5F-65E346740B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2" y="1124744"/>
            <a:ext cx="8715375" cy="550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857250" indent="-45720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Char char="-"/>
              <a:defRPr/>
            </a:pPr>
            <a:r>
              <a:rPr lang="hu-HU" altLang="hu-HU" sz="2800" b="1" dirty="0"/>
              <a:t>Jogosultak: </a:t>
            </a:r>
            <a:r>
              <a:rPr lang="hu-HU" altLang="hu-HU" sz="2800" dirty="0"/>
              <a:t>aki súlyos fogyatékosságából vagy tartós betegségéből eredően </a:t>
            </a:r>
            <a:r>
              <a:rPr lang="hu-HU" altLang="hu-HU" sz="2800" u="sng" dirty="0"/>
              <a:t>önellátásra képtelen </a:t>
            </a:r>
            <a:r>
              <a:rPr lang="hu-HU" altLang="hu-HU" sz="2800" dirty="0"/>
              <a:t>gyermekét otthonában gondozza (általában a szülő)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Char char="-"/>
              <a:defRPr/>
            </a:pPr>
            <a:r>
              <a:rPr lang="hu-HU" altLang="hu-HU" sz="2800" b="1" dirty="0"/>
              <a:t>Mértéke: </a:t>
            </a:r>
            <a:r>
              <a:rPr lang="hu-HU" altLang="hu-HU" sz="2800" dirty="0"/>
              <a:t>normatív, szolgálati időnek minősül (nyugdíjjárulék!)</a:t>
            </a:r>
          </a:p>
          <a:p>
            <a:pPr lvl="1" eaLnBrk="1" hangingPunct="1">
              <a:spcBef>
                <a:spcPct val="0"/>
              </a:spcBef>
              <a:spcAft>
                <a:spcPts val="1200"/>
              </a:spcAft>
              <a:buFontTx/>
              <a:buChar char="-"/>
              <a:defRPr/>
            </a:pPr>
            <a:r>
              <a:rPr lang="hu-HU" altLang="hu-HU" sz="2400" dirty="0"/>
              <a:t>Alapesetben = minimálbér (290.800 Ft)</a:t>
            </a:r>
          </a:p>
          <a:p>
            <a:pPr lvl="1" eaLnBrk="1" hangingPunct="1">
              <a:spcBef>
                <a:spcPct val="0"/>
              </a:spcBef>
              <a:spcAft>
                <a:spcPts val="1200"/>
              </a:spcAft>
              <a:buFontTx/>
              <a:buChar char="-"/>
              <a:defRPr/>
            </a:pPr>
            <a:r>
              <a:rPr lang="hu-HU" altLang="hu-HU" sz="2400" dirty="0"/>
              <a:t>több </a:t>
            </a:r>
            <a:r>
              <a:rPr lang="hu-HU" altLang="hu-HU" sz="2400" dirty="0" err="1"/>
              <a:t>gyodra</a:t>
            </a:r>
            <a:r>
              <a:rPr lang="hu-HU" altLang="hu-HU" sz="2400" dirty="0"/>
              <a:t> jogosító gyermek esetén (x1,5): 436.200 Ft</a:t>
            </a:r>
          </a:p>
          <a:p>
            <a:pPr marL="457200" lvl="1" eaLnBrk="1" hangingPunct="1">
              <a:spcBef>
                <a:spcPct val="0"/>
              </a:spcBef>
              <a:spcAft>
                <a:spcPts val="1200"/>
              </a:spcAft>
              <a:buFontTx/>
              <a:buChar char="-"/>
              <a:defRPr/>
            </a:pPr>
            <a:r>
              <a:rPr lang="hu-HU" altLang="hu-HU" b="1" dirty="0"/>
              <a:t>Keresőtevékenység: </a:t>
            </a:r>
            <a:r>
              <a:rPr lang="hu-HU" altLang="hu-HU" dirty="0"/>
              <a:t>csak otthoni munkavégzés, vagy </a:t>
            </a:r>
            <a:r>
              <a:rPr lang="hu-HU" altLang="hu-HU" dirty="0" err="1"/>
              <a:t>max</a:t>
            </a:r>
            <a:r>
              <a:rPr lang="hu-HU" altLang="hu-HU" dirty="0"/>
              <a:t>. napi 4 óra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hu-HU" altLang="hu-HU" sz="3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EAB35B6F-A811-4096-2E4F-F409D56310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888"/>
            <a:ext cx="9144000" cy="1169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5) Tartós ápolást végzők időskori támogatása</a:t>
            </a:r>
            <a:endParaRPr lang="hu-HU" sz="3000" b="1" dirty="0">
              <a:solidFill>
                <a:srgbClr val="FF0000"/>
              </a:solidFill>
            </a:endParaRPr>
          </a:p>
        </p:txBody>
      </p:sp>
      <p:sp>
        <p:nvSpPr>
          <p:cNvPr id="21507" name="Text Box 15">
            <a:extLst>
              <a:ext uri="{FF2B5EF4-FFF2-40B4-BE49-F238E27FC236}">
                <a16:creationId xmlns:a16="http://schemas.microsoft.com/office/drawing/2014/main" id="{E1B0DBC3-D054-EB84-ED5F-A1E366AA36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963" y="1576388"/>
            <a:ext cx="8715375" cy="483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defRPr/>
            </a:pPr>
            <a:r>
              <a:rPr lang="hu-HU" sz="2800" b="1" dirty="0"/>
              <a:t>Feltételei:</a:t>
            </a:r>
          </a:p>
          <a:p>
            <a:pPr>
              <a:buFontTx/>
              <a:buChar char="-"/>
              <a:defRPr/>
            </a:pPr>
            <a:r>
              <a:rPr lang="hu-HU" sz="2800" dirty="0"/>
              <a:t>Kérelmező öregségi nyugdíjra jogosultságát megállapították és</a:t>
            </a:r>
          </a:p>
          <a:p>
            <a:pPr>
              <a:buFontTx/>
              <a:buChar char="-"/>
              <a:defRPr/>
            </a:pPr>
            <a:r>
              <a:rPr lang="hu-HU" sz="2800" dirty="0"/>
              <a:t>legalább 20 évig saját háztartásában ápolta tartósan beteg vagy súlyosan fogyatékos gyermekét és</a:t>
            </a:r>
          </a:p>
          <a:p>
            <a:pPr>
              <a:buFontTx/>
              <a:buChar char="-"/>
              <a:defRPr/>
            </a:pPr>
            <a:r>
              <a:rPr lang="hu-HU" sz="2800" dirty="0"/>
              <a:t>ezalatt legfeljebb napi 4 órában végzett otthonán kívül keresőtevékenységet, vagy a keresőtevékenységet az otthonában végezte</a:t>
            </a:r>
          </a:p>
          <a:p>
            <a:pPr marL="0" indent="0">
              <a:defRPr/>
            </a:pPr>
            <a:endParaRPr lang="hu-HU" sz="2800" dirty="0"/>
          </a:p>
          <a:p>
            <a:pPr marL="0" indent="0">
              <a:defRPr/>
            </a:pPr>
            <a:r>
              <a:rPr lang="hu-HU" sz="2800" b="1" dirty="0"/>
              <a:t>Mértéke: </a:t>
            </a:r>
            <a:r>
              <a:rPr lang="hu-HU" sz="2800" dirty="0"/>
              <a:t>50.000 Ft/hó.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F81EE30F-770A-9480-64EC-86516DEE0C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888"/>
            <a:ext cx="914400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6) Települési támogatás</a:t>
            </a:r>
            <a:endParaRPr lang="hu-HU" sz="3000" b="1" dirty="0">
              <a:solidFill>
                <a:srgbClr val="FF0000"/>
              </a:solidFill>
            </a:endParaRPr>
          </a:p>
        </p:txBody>
      </p:sp>
      <p:sp>
        <p:nvSpPr>
          <p:cNvPr id="25603" name="Text Box 15">
            <a:extLst>
              <a:ext uri="{FF2B5EF4-FFF2-40B4-BE49-F238E27FC236}">
                <a16:creationId xmlns:a16="http://schemas.microsoft.com/office/drawing/2014/main" id="{AC22699E-6C2B-2046-B2C2-966658FF8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963" y="908050"/>
            <a:ext cx="8715375" cy="550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Char char="-"/>
            </a:pPr>
            <a:r>
              <a:rPr lang="hu-HU" altLang="hu-HU" sz="2800"/>
              <a:t>Szt. szerinti ellátások kiegészítéseként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Char char="-"/>
            </a:pPr>
            <a:r>
              <a:rPr lang="hu-HU" altLang="hu-HU" sz="2800"/>
              <a:t>ÖK rendelet alapján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Char char="-"/>
            </a:pPr>
            <a:r>
              <a:rPr lang="hu-HU" altLang="hu-HU" sz="2800"/>
              <a:t>Pénzbeli vagy természetbeni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Char char="-"/>
            </a:pPr>
            <a:r>
              <a:rPr lang="hu-HU" altLang="hu-HU" sz="2800"/>
              <a:t>Pl. lakhatáshoz, hozzátartozó gondozásához, gyógyszerhez, rezsihátralékhoz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Char char="-"/>
            </a:pPr>
            <a:r>
              <a:rPr lang="hu-HU" altLang="hu-HU" sz="2800" b="1"/>
              <a:t>Kötelező nyújtani:</a:t>
            </a:r>
          </a:p>
          <a:p>
            <a:pPr lvl="1"/>
            <a:r>
              <a:rPr lang="hu-HU" altLang="hu-HU" sz="2400"/>
              <a:t>a létfenntartást veszélyeztető rendkívüli élethelyzetbe került személynek, </a:t>
            </a:r>
          </a:p>
          <a:p>
            <a:pPr lvl="1"/>
            <a:r>
              <a:rPr lang="hu-HU" altLang="hu-HU" sz="2400"/>
              <a:t>az időszakosan vagy tartósan létfenntartási gonddal küzdő személynek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Char char="-"/>
            </a:pPr>
            <a:r>
              <a:rPr lang="hu-HU" altLang="hu-HU" sz="2800"/>
              <a:t>Rendkívüli támogatás: akár hivatalból is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15">
            <a:extLst>
              <a:ext uri="{FF2B5EF4-FFF2-40B4-BE49-F238E27FC236}">
                <a16:creationId xmlns:a16="http://schemas.microsoft.com/office/drawing/2014/main" id="{ED4051E5-8886-E252-BC39-AF769A4487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6269038"/>
            <a:ext cx="89328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hu-HU" altLang="hu-HU" sz="2000" i="1" dirty="0"/>
              <a:t>https://www.ksh.hu/stadat_files/szo/hu/szo0021.html</a:t>
            </a:r>
          </a:p>
        </p:txBody>
      </p:sp>
      <p:graphicFrame>
        <p:nvGraphicFramePr>
          <p:cNvPr id="3" name="Táblázat 2">
            <a:extLst>
              <a:ext uri="{FF2B5EF4-FFF2-40B4-BE49-F238E27FC236}">
                <a16:creationId xmlns:a16="http://schemas.microsoft.com/office/drawing/2014/main" id="{1E8B077D-354A-9AB0-4104-6F93196E99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1682998"/>
              </p:ext>
            </p:extLst>
          </p:nvPr>
        </p:nvGraphicFramePr>
        <p:xfrm>
          <a:off x="211138" y="188913"/>
          <a:ext cx="8753475" cy="583247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56570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62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2604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b="1" u="none" strike="noStrike" dirty="0">
                          <a:effectLst/>
                        </a:rPr>
                        <a:t>Támogatás</a:t>
                      </a:r>
                      <a:endParaRPr lang="hu-HU" sz="20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  <a:alpha val="3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b="1" i="0" u="none" strike="noStrike" dirty="0">
                          <a:effectLst/>
                          <a:latin typeface="+mn-lt"/>
                        </a:rPr>
                        <a:t>2020</a:t>
                      </a:r>
                      <a:endParaRPr lang="hu-HU" sz="20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  <a:alpha val="3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b="1" u="none" strike="noStrike" dirty="0">
                          <a:effectLst/>
                        </a:rPr>
                        <a:t>2023</a:t>
                      </a:r>
                      <a:endParaRPr lang="hu-HU" sz="20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  <a:alpha val="3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489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hu-HU" sz="2000" b="1" u="none" strike="noStrike" dirty="0">
                          <a:effectLst/>
                        </a:rPr>
                        <a:t>Támogatásban részesítettek havi átlagos száma</a:t>
                      </a:r>
                      <a:endParaRPr lang="hu-HU" sz="20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489">
                <a:tc>
                  <a:txBody>
                    <a:bodyPr/>
                    <a:lstStyle/>
                    <a:p>
                      <a:pPr algn="l" fontAlgn="b"/>
                      <a:r>
                        <a:rPr lang="hu-HU" sz="2000" u="none" strike="noStrike" dirty="0">
                          <a:effectLst/>
                        </a:rPr>
                        <a:t>Egészségkárosodási és gyermekfelügyeleti tám.</a:t>
                      </a:r>
                      <a:endParaRPr lang="hu-HU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19 139</a:t>
                      </a:r>
                      <a:endParaRPr lang="hu-HU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hu-HU" sz="2000" dirty="0"/>
                        <a:t>16 890</a:t>
                      </a:r>
                      <a:endParaRPr lang="hu-HU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489">
                <a:tc>
                  <a:txBody>
                    <a:bodyPr/>
                    <a:lstStyle/>
                    <a:p>
                      <a:pPr algn="l" fontAlgn="b"/>
                      <a:r>
                        <a:rPr lang="hu-HU" sz="2000" u="none" strike="noStrike" dirty="0">
                          <a:effectLst/>
                        </a:rPr>
                        <a:t>Foglalkoztatást helyettesítő támogatás</a:t>
                      </a:r>
                      <a:endParaRPr lang="hu-HU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79 327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sz="2000" dirty="0"/>
                        <a:t>57 264</a:t>
                      </a:r>
                      <a:endParaRPr lang="hu-HU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2489">
                <a:tc>
                  <a:txBody>
                    <a:bodyPr/>
                    <a:lstStyle/>
                    <a:p>
                      <a:pPr algn="l" fontAlgn="b"/>
                      <a:r>
                        <a:rPr lang="hu-HU" sz="2000" u="none" strike="noStrike" dirty="0">
                          <a:effectLst/>
                        </a:rPr>
                        <a:t>Ápolási díj</a:t>
                      </a:r>
                      <a:endParaRPr lang="hu-HU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32 768</a:t>
                      </a:r>
                      <a:endParaRPr lang="hu-HU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sz="2000" dirty="0"/>
                        <a:t>26 021</a:t>
                      </a:r>
                      <a:endParaRPr lang="hu-HU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2489">
                <a:tc>
                  <a:txBody>
                    <a:bodyPr/>
                    <a:lstStyle/>
                    <a:p>
                      <a:pPr algn="l" fontAlgn="b"/>
                      <a:r>
                        <a:rPr lang="hu-HU" sz="2000" b="0" i="0" u="none" strike="noStrike" dirty="0">
                          <a:effectLst/>
                          <a:latin typeface="Arial"/>
                        </a:rPr>
                        <a:t>Gyermekek</a:t>
                      </a:r>
                      <a:r>
                        <a:rPr lang="hu-HU" sz="2000" b="0" i="0" u="none" strike="noStrike" baseline="0" dirty="0">
                          <a:effectLst/>
                          <a:latin typeface="Arial"/>
                        </a:rPr>
                        <a:t> otthongondozási díja</a:t>
                      </a:r>
                      <a:endParaRPr lang="hu-HU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20 033</a:t>
                      </a:r>
                      <a:endParaRPr lang="hu-HU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sz="2000" dirty="0"/>
                        <a:t>28 168</a:t>
                      </a:r>
                      <a:endParaRPr lang="hu-HU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2489">
                <a:tc>
                  <a:txBody>
                    <a:bodyPr/>
                    <a:lstStyle/>
                    <a:p>
                      <a:pPr algn="l" fontAlgn="b"/>
                      <a:r>
                        <a:rPr lang="hu-HU" sz="2000" u="none" strike="noStrike" dirty="0">
                          <a:effectLst/>
                        </a:rPr>
                        <a:t>Időskorúak járadéka</a:t>
                      </a:r>
                      <a:endParaRPr lang="hu-HU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6 727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sz="2000" dirty="0"/>
                        <a:t>6 323</a:t>
                      </a:r>
                      <a:endParaRPr lang="hu-HU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2489">
                <a:tc gridSpan="3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hu-HU" sz="20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Egy főre jutó havi átlagos összeg, Ft</a:t>
                      </a: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2489">
                <a:tc>
                  <a:txBody>
                    <a:bodyPr/>
                    <a:lstStyle/>
                    <a:p>
                      <a:pPr algn="l" fontAlgn="b"/>
                      <a:r>
                        <a:rPr lang="hu-HU" sz="2000" u="none" strike="noStrike" dirty="0">
                          <a:effectLst/>
                        </a:rPr>
                        <a:t>Egészségkárosodási és gyermekfelügyeleti tám.</a:t>
                      </a:r>
                      <a:endParaRPr lang="hu-HU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27 985</a:t>
                      </a:r>
                      <a:endParaRPr lang="hu-HU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hu-HU" sz="2000" dirty="0"/>
                        <a:t>27 442</a:t>
                      </a:r>
                      <a:endParaRPr lang="hu-HU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2489">
                <a:tc>
                  <a:txBody>
                    <a:bodyPr/>
                    <a:lstStyle/>
                    <a:p>
                      <a:pPr algn="l" fontAlgn="b"/>
                      <a:r>
                        <a:rPr lang="hu-HU" sz="2000" u="none" strike="noStrike">
                          <a:effectLst/>
                        </a:rPr>
                        <a:t>Foglalkoztatást helyettesítő támogatás</a:t>
                      </a:r>
                      <a:endParaRPr lang="hu-HU" sz="2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22 979</a:t>
                      </a:r>
                      <a:endParaRPr lang="hu-HU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hu-HU" sz="2000" dirty="0"/>
                        <a:t>22 759</a:t>
                      </a:r>
                      <a:endParaRPr lang="hu-HU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2489">
                <a:tc>
                  <a:txBody>
                    <a:bodyPr/>
                    <a:lstStyle/>
                    <a:p>
                      <a:pPr algn="l" fontAlgn="b"/>
                      <a:r>
                        <a:rPr lang="hu-HU" sz="2000" u="none" strike="noStrike" dirty="0">
                          <a:effectLst/>
                        </a:rPr>
                        <a:t>Ápolási díj</a:t>
                      </a:r>
                      <a:endParaRPr lang="hu-HU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53 716</a:t>
                      </a:r>
                      <a:endParaRPr lang="hu-HU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hu-HU" sz="2000" dirty="0"/>
                        <a:t>61 910</a:t>
                      </a:r>
                      <a:endParaRPr lang="hu-HU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32489">
                <a:tc>
                  <a:txBody>
                    <a:bodyPr/>
                    <a:lstStyle/>
                    <a:p>
                      <a:pPr algn="l" fontAlgn="b"/>
                      <a:r>
                        <a:rPr lang="hu-HU" sz="2000" b="0" i="0" u="none" strike="noStrike" dirty="0">
                          <a:effectLst/>
                          <a:latin typeface="Arial"/>
                        </a:rPr>
                        <a:t>Gyermekek</a:t>
                      </a:r>
                      <a:r>
                        <a:rPr lang="hu-HU" sz="2000" b="0" i="0" u="none" strike="noStrike" baseline="0" dirty="0">
                          <a:effectLst/>
                          <a:latin typeface="Arial"/>
                        </a:rPr>
                        <a:t> otthongondozási díja</a:t>
                      </a:r>
                      <a:endParaRPr lang="hu-HU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118 275</a:t>
                      </a:r>
                      <a:endParaRPr lang="hu-HU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hu-HU" sz="2000" dirty="0"/>
                        <a:t>217 416</a:t>
                      </a:r>
                      <a:endParaRPr lang="hu-HU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32489">
                <a:tc>
                  <a:txBody>
                    <a:bodyPr/>
                    <a:lstStyle/>
                    <a:p>
                      <a:pPr algn="l" fontAlgn="b"/>
                      <a:r>
                        <a:rPr lang="hu-HU" sz="2000" u="none" strike="noStrike" dirty="0">
                          <a:effectLst/>
                        </a:rPr>
                        <a:t>Időskorúak járadéka</a:t>
                      </a:r>
                      <a:endParaRPr lang="hu-HU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30 999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hu-HU" sz="2000" dirty="0"/>
                        <a:t>38 138</a:t>
                      </a:r>
                      <a:endParaRPr lang="hu-HU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áblázat 2">
            <a:extLst>
              <a:ext uri="{FF2B5EF4-FFF2-40B4-BE49-F238E27FC236}">
                <a16:creationId xmlns:a16="http://schemas.microsoft.com/office/drawing/2014/main" id="{2B1741B2-B683-4B90-9D45-453C79B2D5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0923370"/>
              </p:ext>
            </p:extLst>
          </p:nvPr>
        </p:nvGraphicFramePr>
        <p:xfrm>
          <a:off x="211138" y="333375"/>
          <a:ext cx="8753475" cy="398779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56570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62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1520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b="1" u="none" strike="noStrike" dirty="0">
                          <a:effectLst/>
                        </a:rPr>
                        <a:t>Támogatás</a:t>
                      </a:r>
                      <a:endParaRPr lang="hu-HU" sz="20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  <a:alpha val="2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b="1" i="0" u="none" strike="noStrike" dirty="0">
                          <a:effectLst/>
                          <a:latin typeface="+mn-lt"/>
                        </a:rPr>
                        <a:t>2018</a:t>
                      </a:r>
                      <a:endParaRPr lang="hu-HU" sz="20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  <a:alpha val="2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000" b="1" u="none" strike="noStrike" dirty="0">
                          <a:effectLst/>
                        </a:rPr>
                        <a:t>2023</a:t>
                      </a:r>
                      <a:endParaRPr lang="hu-HU" sz="20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  <a:alpha val="2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2713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hu-HU" sz="2000" b="1" u="none" strike="noStrike" dirty="0">
                          <a:effectLst/>
                        </a:rPr>
                        <a:t>Felhasznált összeg, ezer Ft</a:t>
                      </a:r>
                      <a:endParaRPr lang="hu-HU" sz="20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2713">
                <a:tc>
                  <a:txBody>
                    <a:bodyPr/>
                    <a:lstStyle/>
                    <a:p>
                      <a:pPr algn="l" fontAlgn="b"/>
                      <a:r>
                        <a:rPr lang="hu-HU" sz="2000" u="none" strike="noStrike" dirty="0">
                          <a:effectLst/>
                        </a:rPr>
                        <a:t>Egészségkárosodási és gyermekfelügyeleti tám.</a:t>
                      </a:r>
                      <a:endParaRPr lang="hu-HU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2000" dirty="0"/>
                        <a:t>6 704 569</a:t>
                      </a:r>
                      <a:endParaRPr lang="hu-HU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2000" dirty="0"/>
                        <a:t>5 562 133</a:t>
                      </a:r>
                      <a:endParaRPr lang="hu-HU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2713">
                <a:tc>
                  <a:txBody>
                    <a:bodyPr/>
                    <a:lstStyle/>
                    <a:p>
                      <a:pPr algn="l" fontAlgn="b"/>
                      <a:r>
                        <a:rPr lang="hu-HU" sz="2000" u="none" strike="noStrike" dirty="0">
                          <a:effectLst/>
                        </a:rPr>
                        <a:t>Foglalkoztatást helyettesítő támogatás</a:t>
                      </a:r>
                      <a:endParaRPr lang="hu-HU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2000" dirty="0"/>
                        <a:t>23 805 975</a:t>
                      </a:r>
                      <a:endParaRPr lang="hu-HU" sz="20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2000" dirty="0"/>
                        <a:t>15 638 992</a:t>
                      </a:r>
                      <a:endParaRPr lang="hu-HU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2713">
                <a:tc>
                  <a:txBody>
                    <a:bodyPr/>
                    <a:lstStyle/>
                    <a:p>
                      <a:pPr algn="l" fontAlgn="b"/>
                      <a:r>
                        <a:rPr lang="hu-HU" sz="2000" u="none" strike="noStrike">
                          <a:effectLst/>
                        </a:rPr>
                        <a:t>Ápolási díj</a:t>
                      </a:r>
                      <a:endParaRPr lang="hu-HU" sz="2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2000" dirty="0"/>
                        <a:t>26 916 917</a:t>
                      </a:r>
                      <a:endParaRPr lang="hu-HU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2000" dirty="0"/>
                        <a:t>19 331 703</a:t>
                      </a:r>
                      <a:endParaRPr lang="hu-HU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2713">
                <a:tc>
                  <a:txBody>
                    <a:bodyPr/>
                    <a:lstStyle/>
                    <a:p>
                      <a:pPr algn="l" fontAlgn="b"/>
                      <a:r>
                        <a:rPr lang="hu-HU" sz="2000" b="0" i="0" u="none" strike="noStrike" dirty="0">
                          <a:effectLst/>
                          <a:latin typeface="Arial"/>
                        </a:rPr>
                        <a:t>Gyermekek</a:t>
                      </a:r>
                      <a:r>
                        <a:rPr lang="hu-HU" sz="2000" b="0" i="0" u="none" strike="noStrike" baseline="0" dirty="0">
                          <a:effectLst/>
                          <a:latin typeface="Arial"/>
                        </a:rPr>
                        <a:t> otthongondozási díja</a:t>
                      </a:r>
                      <a:endParaRPr lang="hu-HU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2000" b="0" i="0" u="none" strike="noStrike" dirty="0">
                          <a:effectLst/>
                          <a:latin typeface="Arial"/>
                        </a:rPr>
                        <a:t>X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2000" dirty="0"/>
                        <a:t>73 489 732</a:t>
                      </a:r>
                      <a:endParaRPr lang="hu-HU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2713">
                <a:tc>
                  <a:txBody>
                    <a:bodyPr/>
                    <a:lstStyle/>
                    <a:p>
                      <a:pPr algn="l" fontAlgn="b"/>
                      <a:r>
                        <a:rPr lang="hu-HU" sz="2000" u="none" strike="noStrike">
                          <a:effectLst/>
                        </a:rPr>
                        <a:t>Időskorúak járadéka</a:t>
                      </a:r>
                      <a:endParaRPr lang="hu-HU" sz="2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2000" u="none" strike="noStrike" dirty="0">
                          <a:effectLst/>
                        </a:rPr>
                        <a:t>2 371 914 </a:t>
                      </a:r>
                      <a:endParaRPr lang="hu-HU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2000" dirty="0"/>
                        <a:t>2 893 751</a:t>
                      </a:r>
                      <a:endParaRPr lang="hu-HU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7684" name="Text Box 15">
            <a:extLst>
              <a:ext uri="{FF2B5EF4-FFF2-40B4-BE49-F238E27FC236}">
                <a16:creationId xmlns:a16="http://schemas.microsoft.com/office/drawing/2014/main" id="{34472CFC-1D6D-D8BA-25F1-274D3681A5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6269038"/>
            <a:ext cx="89328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hu-HU" altLang="hu-HU" sz="2000" i="1"/>
              <a:t>https://www.ksh.hu/stadat_files/szo/hu/szo0021.html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58E29BF0-8A2C-870F-7719-92ED41848D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636838"/>
            <a:ext cx="9144000" cy="93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5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 természetbeni ellátások</a:t>
            </a:r>
            <a:endParaRPr lang="hu-HU" sz="55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DC01CE78-1248-8750-9D73-593B0807F9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75" y="115888"/>
            <a:ext cx="914400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Természetbeni ellátások</a:t>
            </a:r>
            <a:endParaRPr lang="hu-HU" sz="3000" b="1" dirty="0">
              <a:solidFill>
                <a:srgbClr val="FF0000"/>
              </a:solidFill>
            </a:endParaRPr>
          </a:p>
        </p:txBody>
      </p:sp>
      <p:sp>
        <p:nvSpPr>
          <p:cNvPr id="26627" name="Text Box 15">
            <a:extLst>
              <a:ext uri="{FF2B5EF4-FFF2-40B4-BE49-F238E27FC236}">
                <a16:creationId xmlns:a16="http://schemas.microsoft.com/office/drawing/2014/main" id="{605B2FF8-6D38-7181-E0FF-1D103C3C01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1155700"/>
            <a:ext cx="8715375" cy="217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lvl="1" indent="0" eaLnBrk="1" hangingPunct="1">
              <a:spcBef>
                <a:spcPts val="600"/>
              </a:spcBef>
              <a:defRPr/>
            </a:pPr>
            <a:endParaRPr lang="hu-HU" altLang="hu-HU" sz="3000" dirty="0"/>
          </a:p>
          <a:p>
            <a:pPr lvl="1"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altLang="hu-HU" sz="3000" dirty="0"/>
              <a:t>Köztemetés</a:t>
            </a:r>
          </a:p>
          <a:p>
            <a:pPr lvl="1"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altLang="hu-HU" sz="3000" dirty="0"/>
              <a:t>Közgyógyellátás</a:t>
            </a:r>
          </a:p>
          <a:p>
            <a:pPr lvl="1"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altLang="hu-HU" sz="3000" dirty="0"/>
              <a:t>Egészségügyi szolgáltatásra jogosultság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C8551A2A-729D-3CD4-1FAF-A7D3A0DC90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636838"/>
            <a:ext cx="9144000" cy="93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5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 szociális </a:t>
            </a:r>
            <a:r>
              <a:rPr lang="hu-HU" sz="55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szolgálatások</a:t>
            </a:r>
            <a:endParaRPr lang="hu-HU" sz="55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7A4090D7-ECD0-F0A5-892E-CD6A1773C2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888"/>
            <a:ext cx="914400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Ki a „szegény”?  - </a:t>
            </a:r>
            <a:r>
              <a:rPr lang="hu-HU" sz="35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Eurostat</a:t>
            </a:r>
            <a:endParaRPr lang="hu-HU" sz="3000" b="1" dirty="0">
              <a:solidFill>
                <a:srgbClr val="FF0000"/>
              </a:solidFill>
            </a:endParaRPr>
          </a:p>
        </p:txBody>
      </p:sp>
      <p:sp>
        <p:nvSpPr>
          <p:cNvPr id="4099" name="Text Box 15">
            <a:extLst>
              <a:ext uri="{FF2B5EF4-FFF2-40B4-BE49-F238E27FC236}">
                <a16:creationId xmlns:a16="http://schemas.microsoft.com/office/drawing/2014/main" id="{5CFC6CF1-23B6-6DCE-932E-EEB0B6A360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125538"/>
            <a:ext cx="8715375" cy="465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42900" indent="-3429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2"/>
            <a:r>
              <a:rPr lang="hu-HU" altLang="hu-HU" sz="3200" b="1" dirty="0"/>
              <a:t>Jövedelemszegénység </a:t>
            </a:r>
            <a:r>
              <a:rPr lang="hu-HU" altLang="hu-HU" sz="2800" dirty="0"/>
              <a:t>– nem keresi meg a medián jövedelem 60%-át </a:t>
            </a:r>
            <a:r>
              <a:rPr lang="hu-HU" altLang="hu-HU" dirty="0"/>
              <a:t>(KSH, 2022: a szegénységi küszöb egyszemélyes háztartásokra nettó 145 ezer Ft/hó, 2 felnőtt + 2 gyermekre: nettó 305 ezer Ft/hó)</a:t>
            </a:r>
          </a:p>
          <a:p>
            <a:pPr lvl="2"/>
            <a:r>
              <a:rPr lang="hu-HU" altLang="hu-HU" sz="3200" b="1" dirty="0"/>
              <a:t>Munkaszegénység </a:t>
            </a:r>
            <a:r>
              <a:rPr lang="hu-HU" altLang="hu-HU" sz="2800" dirty="0"/>
              <a:t>– a 18-64 éves korú háztartástagok a megelőző évben a lehetséges munkaidejüknek legfeljebb 1/5-ét töltötték munkával</a:t>
            </a:r>
          </a:p>
          <a:p>
            <a:pPr lvl="2"/>
            <a:r>
              <a:rPr lang="hu-HU" altLang="hu-HU" sz="3200" b="1" dirty="0"/>
              <a:t>Súlyos</a:t>
            </a:r>
            <a:r>
              <a:rPr lang="hu-HU" altLang="hu-HU" sz="2800" dirty="0"/>
              <a:t> </a:t>
            </a:r>
            <a:r>
              <a:rPr lang="hu-HU" altLang="hu-HU" sz="3200" b="1" dirty="0"/>
              <a:t>anyagi depriváció</a:t>
            </a:r>
            <a:r>
              <a:rPr lang="hu-HU" altLang="hu-HU" sz="3200" dirty="0"/>
              <a:t>: </a:t>
            </a:r>
            <a:r>
              <a:rPr lang="hu-HU" altLang="hu-HU" sz="2800" dirty="0"/>
              <a:t>13 jóléti jellemző alapján. Ha legalább 7 hiányzik, az már súlyosan anyagilag </a:t>
            </a:r>
            <a:r>
              <a:rPr lang="hu-HU" altLang="hu-HU" sz="2800" dirty="0" err="1"/>
              <a:t>deprivált</a:t>
            </a:r>
            <a:r>
              <a:rPr lang="hu-HU" altLang="hu-HU" sz="2800" dirty="0"/>
              <a:t> háztartásnak minősül.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D6F00C97-F278-97C3-B518-0F005668BC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75" y="115888"/>
            <a:ext cx="914400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Szociális szolgáltatások</a:t>
            </a:r>
            <a:endParaRPr lang="hu-HU" sz="3000" b="1" dirty="0">
              <a:solidFill>
                <a:srgbClr val="FF0000"/>
              </a:solidFill>
            </a:endParaRPr>
          </a:p>
        </p:txBody>
      </p:sp>
      <p:sp>
        <p:nvSpPr>
          <p:cNvPr id="7171" name="Text Box 15">
            <a:extLst>
              <a:ext uri="{FF2B5EF4-FFF2-40B4-BE49-F238E27FC236}">
                <a16:creationId xmlns:a16="http://schemas.microsoft.com/office/drawing/2014/main" id="{12C80E7A-04E5-E5EB-C265-46E9637FC6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1136650"/>
            <a:ext cx="4371975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1" indent="0" algn="ctr" eaLnBrk="1" hangingPunct="1">
              <a:spcBef>
                <a:spcPts val="600"/>
              </a:spcBef>
              <a:defRPr/>
            </a:pPr>
            <a:r>
              <a:rPr lang="hu-HU" altLang="hu-HU" sz="3000" b="1" dirty="0">
                <a:solidFill>
                  <a:srgbClr val="0000FF"/>
                </a:solidFill>
              </a:rPr>
              <a:t>Alapellátások</a:t>
            </a:r>
          </a:p>
          <a:p>
            <a:pPr marL="457200" lvl="1" indent="0" eaLnBrk="1" hangingPunct="1">
              <a:spcBef>
                <a:spcPts val="600"/>
              </a:spcBef>
              <a:defRPr/>
            </a:pPr>
            <a:endParaRPr lang="hu-HU" altLang="hu-HU" sz="3000" dirty="0"/>
          </a:p>
          <a:p>
            <a:pPr marL="457200" lvl="1" indent="0" eaLnBrk="1" hangingPunct="1">
              <a:spcBef>
                <a:spcPts val="600"/>
              </a:spcBef>
              <a:defRPr/>
            </a:pPr>
            <a:r>
              <a:rPr lang="hu-HU" altLang="hu-HU" sz="3000" dirty="0"/>
              <a:t>Helyi ÖK nyújtja, pl.:</a:t>
            </a:r>
          </a:p>
          <a:p>
            <a:pPr marL="914400" lvl="1" indent="-457200" eaLnBrk="1" hangingPunct="1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hu-HU" sz="2800" dirty="0"/>
              <a:t>közétkeztetés, </a:t>
            </a:r>
          </a:p>
          <a:p>
            <a:pPr marL="914400" lvl="1" indent="-457200" eaLnBrk="1" hangingPunct="1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hu-HU" sz="2800" dirty="0"/>
              <a:t>házi segítségnyújtás, </a:t>
            </a:r>
          </a:p>
          <a:p>
            <a:pPr marL="914400" lvl="1" indent="-457200" eaLnBrk="1" hangingPunct="1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hu-HU" sz="2800" dirty="0"/>
              <a:t>utcai szociális munka, </a:t>
            </a:r>
          </a:p>
          <a:p>
            <a:pPr marL="914400" lvl="1" indent="-457200" eaLnBrk="1" hangingPunct="1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hu-HU" sz="2800" dirty="0"/>
              <a:t>nappali ellátások </a:t>
            </a:r>
            <a:endParaRPr lang="hu-HU" altLang="hu-HU" sz="2800" dirty="0"/>
          </a:p>
        </p:txBody>
      </p:sp>
      <p:sp>
        <p:nvSpPr>
          <p:cNvPr id="4" name="Text Box 15">
            <a:extLst>
              <a:ext uri="{FF2B5EF4-FFF2-40B4-BE49-F238E27FC236}">
                <a16:creationId xmlns:a16="http://schemas.microsoft.com/office/drawing/2014/main" id="{47048390-E9DC-A1D0-9572-63862DE99D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0" y="1169988"/>
            <a:ext cx="4586288" cy="3586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1" indent="0" algn="ctr" eaLnBrk="1" hangingPunct="1">
              <a:spcBef>
                <a:spcPts val="600"/>
              </a:spcBef>
              <a:defRPr/>
            </a:pPr>
            <a:r>
              <a:rPr lang="hu-HU" altLang="hu-HU" sz="3000" b="1" dirty="0">
                <a:solidFill>
                  <a:srgbClr val="0000FF"/>
                </a:solidFill>
              </a:rPr>
              <a:t>Szakosított ellátások</a:t>
            </a:r>
          </a:p>
          <a:p>
            <a:pPr marL="457200" lvl="1" indent="0" eaLnBrk="1" hangingPunct="1">
              <a:spcBef>
                <a:spcPts val="600"/>
              </a:spcBef>
              <a:defRPr/>
            </a:pPr>
            <a:endParaRPr lang="hu-HU" altLang="hu-HU" sz="3000" dirty="0"/>
          </a:p>
          <a:p>
            <a:pPr marL="457200" lvl="1" indent="0" eaLnBrk="1" hangingPunct="1">
              <a:spcBef>
                <a:spcPts val="600"/>
              </a:spcBef>
              <a:defRPr/>
            </a:pPr>
            <a:r>
              <a:rPr lang="hu-HU" altLang="hu-HU" sz="3000" dirty="0"/>
              <a:t>Államig. nyújtja, pl.:</a:t>
            </a:r>
          </a:p>
          <a:p>
            <a:pPr marL="914400" lvl="1" indent="-457200" eaLnBrk="1" hangingPunct="1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hu-HU" sz="2800" dirty="0"/>
              <a:t>idősek otthona,</a:t>
            </a:r>
          </a:p>
          <a:p>
            <a:pPr marL="914400" lvl="1" indent="-457200" eaLnBrk="1" hangingPunct="1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hu-HU" sz="2800" dirty="0"/>
              <a:t>fogyatékosok otthona</a:t>
            </a:r>
          </a:p>
          <a:p>
            <a:pPr marL="914400" lvl="1" indent="-457200" eaLnBrk="1" hangingPunct="1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hu-HU" sz="2800" dirty="0"/>
              <a:t>szenvedélybetegek intézményei</a:t>
            </a:r>
            <a:endParaRPr lang="hu-HU" altLang="hu-HU" sz="28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42DD15DC-4601-314A-7158-3BD86D239B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75" y="115888"/>
            <a:ext cx="914400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Ellátotti jogok</a:t>
            </a:r>
            <a:endParaRPr lang="hu-HU" sz="3000" b="1" dirty="0">
              <a:solidFill>
                <a:srgbClr val="FF0000"/>
              </a:solidFill>
            </a:endParaRPr>
          </a:p>
        </p:txBody>
      </p:sp>
      <p:sp>
        <p:nvSpPr>
          <p:cNvPr id="32771" name="Text Box 15">
            <a:extLst>
              <a:ext uri="{FF2B5EF4-FFF2-40B4-BE49-F238E27FC236}">
                <a16:creationId xmlns:a16="http://schemas.microsoft.com/office/drawing/2014/main" id="{6797ADB8-570C-EFB7-EFA1-119DF0C39E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947738"/>
            <a:ext cx="8715375" cy="529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630238" indent="-4572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2">
              <a:spcBef>
                <a:spcPct val="0"/>
              </a:spcBef>
              <a:spcAft>
                <a:spcPts val="600"/>
              </a:spcAft>
            </a:pPr>
            <a:r>
              <a:rPr lang="hu-HU" altLang="hu-HU" sz="2800"/>
              <a:t>csak kérelemre történhet az elhelyezés</a:t>
            </a:r>
          </a:p>
          <a:p>
            <a:pPr lvl="2">
              <a:spcBef>
                <a:spcPct val="0"/>
              </a:spcBef>
              <a:spcAft>
                <a:spcPts val="600"/>
              </a:spcAft>
            </a:pPr>
            <a:r>
              <a:rPr lang="hu-HU" altLang="hu-HU" sz="2800"/>
              <a:t>egyenlő bánásmód elve</a:t>
            </a:r>
          </a:p>
          <a:p>
            <a:pPr lvl="2">
              <a:spcBef>
                <a:spcPct val="0"/>
              </a:spcBef>
              <a:spcAft>
                <a:spcPts val="600"/>
              </a:spcAft>
            </a:pPr>
            <a:r>
              <a:rPr lang="hu-HU" altLang="hu-HU" sz="2800"/>
              <a:t>adatvédelmi szabályok (pl. az ellátott anyagi helyzete csak a jogszabályban meghatározott körben vizsgálható)</a:t>
            </a:r>
          </a:p>
          <a:p>
            <a:pPr lvl="2">
              <a:spcBef>
                <a:spcPct val="0"/>
              </a:spcBef>
              <a:spcAft>
                <a:spcPts val="600"/>
              </a:spcAft>
            </a:pPr>
            <a:r>
              <a:rPr lang="hu-HU" altLang="hu-HU" sz="2800"/>
              <a:t>tájékoztatáshoz való jog: intézmény működése, ellátottat megillető ellátások, jogok</a:t>
            </a:r>
          </a:p>
          <a:p>
            <a:pPr lvl="2">
              <a:spcBef>
                <a:spcPct val="0"/>
              </a:spcBef>
              <a:spcAft>
                <a:spcPts val="600"/>
              </a:spcAft>
            </a:pPr>
            <a:r>
              <a:rPr lang="hu-HU" altLang="hu-HU" sz="2800"/>
              <a:t>panaszjog: az ellátott közvetlenül az intézmény vezetőjéhez fordulhat</a:t>
            </a:r>
          </a:p>
          <a:p>
            <a:pPr lvl="2">
              <a:spcBef>
                <a:spcPct val="0"/>
              </a:spcBef>
              <a:spcAft>
                <a:spcPts val="600"/>
              </a:spcAft>
            </a:pPr>
            <a:r>
              <a:rPr lang="hu-HU" altLang="hu-HU" sz="2800"/>
              <a:t>ellátottjogi képviselő</a:t>
            </a:r>
          </a:p>
          <a:p>
            <a:pPr lvl="2">
              <a:spcBef>
                <a:spcPct val="0"/>
              </a:spcBef>
              <a:spcAft>
                <a:spcPts val="600"/>
              </a:spcAft>
            </a:pPr>
            <a:r>
              <a:rPr lang="hu-HU" altLang="hu-HU" sz="2800"/>
              <a:t>térítési díj mindig alacsonyabb, mint az ellátás ára</a:t>
            </a:r>
            <a:endParaRPr lang="hu-HU" altLang="hu-HU" sz="300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FF8CB82A-65CD-2467-C0DE-3CF65C0D51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565400"/>
            <a:ext cx="9144000" cy="93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5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Köszönöm a figyelmet!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274E0261-F53C-7A31-ADAD-DD02EA9445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4925" y="115888"/>
            <a:ext cx="914400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Súlyos anyagi </a:t>
            </a:r>
            <a:r>
              <a:rPr lang="hu-HU" sz="35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depriváció</a:t>
            </a:r>
            <a:endParaRPr lang="hu-HU" sz="3000" b="1" dirty="0">
              <a:solidFill>
                <a:srgbClr val="FF0000"/>
              </a:solidFill>
            </a:endParaRPr>
          </a:p>
        </p:txBody>
      </p:sp>
      <p:graphicFrame>
        <p:nvGraphicFramePr>
          <p:cNvPr id="2" name="Táblázat 1">
            <a:extLst>
              <a:ext uri="{FF2B5EF4-FFF2-40B4-BE49-F238E27FC236}">
                <a16:creationId xmlns:a16="http://schemas.microsoft.com/office/drawing/2014/main" id="{2EAB2CE8-2C3A-43C0-D96A-2DAE41EA621B}"/>
              </a:ext>
            </a:extLst>
          </p:cNvPr>
          <p:cNvGraphicFramePr>
            <a:graphicFrameLocks noGrp="1"/>
          </p:cNvGraphicFramePr>
          <p:nvPr/>
        </p:nvGraphicFramePr>
        <p:xfrm>
          <a:off x="252413" y="765175"/>
          <a:ext cx="8712200" cy="5838980"/>
        </p:xfrm>
        <a:graphic>
          <a:graphicData uri="http://schemas.openxmlformats.org/drawingml/2006/table">
            <a:tbl>
              <a:tblPr/>
              <a:tblGrid>
                <a:gridCol w="5750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570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1770">
                <a:tc>
                  <a:txBody>
                    <a:bodyPr/>
                    <a:lstStyle/>
                    <a:p>
                      <a:r>
                        <a:rPr lang="hu-HU" sz="2200" dirty="0">
                          <a:effectLst/>
                        </a:rPr>
                        <a:t>1.</a:t>
                      </a:r>
                    </a:p>
                  </a:txBody>
                  <a:tcPr marL="36501" marR="36501" marT="18250" marB="1825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2200" dirty="0">
                          <a:effectLst/>
                        </a:rPr>
                        <a:t>Évi egyhetes üdülés hiánya</a:t>
                      </a:r>
                    </a:p>
                  </a:txBody>
                  <a:tcPr marL="36501" marR="36501" marT="18250" marB="1825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r>
                        <a:rPr lang="hu-HU" sz="2200" dirty="0">
                          <a:effectLst/>
                        </a:rPr>
                        <a:t>Ház-tartási szint</a:t>
                      </a:r>
                    </a:p>
                  </a:txBody>
                  <a:tcPr marL="36501" marR="36501" marT="18250" marB="1825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770">
                <a:tc>
                  <a:txBody>
                    <a:bodyPr/>
                    <a:lstStyle/>
                    <a:p>
                      <a:r>
                        <a:rPr lang="hu-HU" sz="2200"/>
                        <a:t>2.</a:t>
                      </a:r>
                    </a:p>
                  </a:txBody>
                  <a:tcPr marL="36501" marR="36501" marT="18250" marB="1825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2200" dirty="0">
                          <a:effectLst/>
                        </a:rPr>
                        <a:t>Váratlan kiadások fedezetének hiánya</a:t>
                      </a:r>
                    </a:p>
                  </a:txBody>
                  <a:tcPr marL="36501" marR="36501" marT="18250" marB="1825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770">
                <a:tc>
                  <a:txBody>
                    <a:bodyPr/>
                    <a:lstStyle/>
                    <a:p>
                      <a:r>
                        <a:rPr lang="hu-HU" sz="2200">
                          <a:effectLst/>
                        </a:rPr>
                        <a:t>3.</a:t>
                      </a:r>
                    </a:p>
                  </a:txBody>
                  <a:tcPr marL="36501" marR="36501" marT="18250" marB="1825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2200" dirty="0">
                          <a:effectLst/>
                        </a:rPr>
                        <a:t>Kétnaponta történő húsételfogyasztás hiánya</a:t>
                      </a:r>
                    </a:p>
                  </a:txBody>
                  <a:tcPr marL="36501" marR="36501" marT="18250" marB="1825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770">
                <a:tc>
                  <a:txBody>
                    <a:bodyPr/>
                    <a:lstStyle/>
                    <a:p>
                      <a:r>
                        <a:rPr lang="hu-HU" sz="2200">
                          <a:effectLst/>
                        </a:rPr>
                        <a:t>4.</a:t>
                      </a:r>
                    </a:p>
                  </a:txBody>
                  <a:tcPr marL="36501" marR="36501" marT="18250" marB="1825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2200" dirty="0">
                          <a:effectLst/>
                        </a:rPr>
                        <a:t>Hiteltörlesztéssel vagy lakással kapcsolatos hátralék </a:t>
                      </a:r>
                    </a:p>
                  </a:txBody>
                  <a:tcPr marL="36501" marR="36501" marT="18250" marB="1825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770">
                <a:tc>
                  <a:txBody>
                    <a:bodyPr/>
                    <a:lstStyle/>
                    <a:p>
                      <a:r>
                        <a:rPr lang="hu-HU" sz="2200">
                          <a:effectLst/>
                        </a:rPr>
                        <a:t>5.</a:t>
                      </a:r>
                    </a:p>
                  </a:txBody>
                  <a:tcPr marL="36501" marR="36501" marT="18250" marB="1825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2200">
                          <a:effectLst/>
                        </a:rPr>
                        <a:t>Lakás megfelelő fűtésének hiánya</a:t>
                      </a:r>
                    </a:p>
                  </a:txBody>
                  <a:tcPr marL="36501" marR="36501" marT="18250" marB="1825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1770">
                <a:tc>
                  <a:txBody>
                    <a:bodyPr/>
                    <a:lstStyle/>
                    <a:p>
                      <a:r>
                        <a:rPr lang="hu-HU" sz="2200">
                          <a:effectLst/>
                        </a:rPr>
                        <a:t>6.</a:t>
                      </a:r>
                    </a:p>
                  </a:txBody>
                  <a:tcPr marL="36501" marR="36501" marT="18250" marB="1825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2200">
                          <a:effectLst/>
                        </a:rPr>
                        <a:t>Anyagi okból nincs személygépkocsija</a:t>
                      </a:r>
                    </a:p>
                  </a:txBody>
                  <a:tcPr marL="36501" marR="36501" marT="18250" marB="1825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1770">
                <a:tc>
                  <a:txBody>
                    <a:bodyPr/>
                    <a:lstStyle/>
                    <a:p>
                      <a:r>
                        <a:rPr lang="hu-HU" sz="2200">
                          <a:effectLst/>
                        </a:rPr>
                        <a:t>7.</a:t>
                      </a:r>
                    </a:p>
                  </a:txBody>
                  <a:tcPr marL="36501" marR="36501" marT="18250" marB="1825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2200">
                          <a:effectLst/>
                        </a:rPr>
                        <a:t>Elhasználódott bútorok lecserélésének hiánya</a:t>
                      </a:r>
                    </a:p>
                  </a:txBody>
                  <a:tcPr marL="36501" marR="36501" marT="18250" marB="1825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1770">
                <a:tc>
                  <a:txBody>
                    <a:bodyPr/>
                    <a:lstStyle/>
                    <a:p>
                      <a:r>
                        <a:rPr lang="hu-HU" sz="2200">
                          <a:effectLst/>
                        </a:rPr>
                        <a:t>8.</a:t>
                      </a:r>
                    </a:p>
                  </a:txBody>
                  <a:tcPr marL="36501" marR="36501" marT="18250" marB="1825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2200" dirty="0">
                          <a:effectLst/>
                        </a:rPr>
                        <a:t>Elhasználódott ruhák lecserélésének hiánya</a:t>
                      </a:r>
                    </a:p>
                  </a:txBody>
                  <a:tcPr marL="36501" marR="36501" marT="18250" marB="1825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r>
                        <a:rPr lang="hu-HU" sz="2200" dirty="0" err="1">
                          <a:effectLst/>
                        </a:rPr>
                        <a:t>Sze-mélyi</a:t>
                      </a:r>
                      <a:r>
                        <a:rPr lang="hu-HU" sz="2200" dirty="0">
                          <a:effectLst/>
                        </a:rPr>
                        <a:t> szint</a:t>
                      </a:r>
                    </a:p>
                  </a:txBody>
                  <a:tcPr marL="36501" marR="36501" marT="18250" marB="1825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07041">
                <a:tc>
                  <a:txBody>
                    <a:bodyPr/>
                    <a:lstStyle/>
                    <a:p>
                      <a:r>
                        <a:rPr lang="hu-HU" sz="2200">
                          <a:effectLst/>
                        </a:rPr>
                        <a:t>9.</a:t>
                      </a:r>
                    </a:p>
                  </a:txBody>
                  <a:tcPr marL="36501" marR="36501" marT="18250" marB="1825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2200" dirty="0">
                          <a:effectLst/>
                        </a:rPr>
                        <a:t>Nem rendelkezik két pár cipővel, amelyből az egyik minden évszakban használható</a:t>
                      </a:r>
                    </a:p>
                  </a:txBody>
                  <a:tcPr marL="36501" marR="36501" marT="18250" marB="1825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07041">
                <a:tc>
                  <a:txBody>
                    <a:bodyPr/>
                    <a:lstStyle/>
                    <a:p>
                      <a:r>
                        <a:rPr lang="hu-HU" sz="2200">
                          <a:effectLst/>
                        </a:rPr>
                        <a:t>10.</a:t>
                      </a:r>
                    </a:p>
                  </a:txBody>
                  <a:tcPr marL="36501" marR="36501" marT="18250" marB="1825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2200" dirty="0">
                          <a:effectLst/>
                        </a:rPr>
                        <a:t>Nem tudja havonta egyszer vendégül látni rokonait, barátait, vagy elmenni velük vendéglátóhelyre</a:t>
                      </a:r>
                    </a:p>
                  </a:txBody>
                  <a:tcPr marL="36501" marR="36501" marT="18250" marB="1825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707041">
                <a:tc>
                  <a:txBody>
                    <a:bodyPr/>
                    <a:lstStyle/>
                    <a:p>
                      <a:r>
                        <a:rPr lang="hu-HU" sz="2200">
                          <a:effectLst/>
                        </a:rPr>
                        <a:t>11.</a:t>
                      </a:r>
                    </a:p>
                  </a:txBody>
                  <a:tcPr marL="36501" marR="36501" marT="18250" marB="1825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2200">
                          <a:effectLst/>
                        </a:rPr>
                        <a:t>Nem tud rendszeresen részt venni fizetős szabadidős programokon</a:t>
                      </a:r>
                    </a:p>
                  </a:txBody>
                  <a:tcPr marL="36501" marR="36501" marT="18250" marB="1825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1770">
                <a:tc>
                  <a:txBody>
                    <a:bodyPr/>
                    <a:lstStyle/>
                    <a:p>
                      <a:r>
                        <a:rPr lang="hu-HU" sz="2200">
                          <a:effectLst/>
                        </a:rPr>
                        <a:t>12.</a:t>
                      </a:r>
                    </a:p>
                  </a:txBody>
                  <a:tcPr marL="36501" marR="36501" marT="18250" marB="1825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2200" dirty="0">
                          <a:effectLst/>
                        </a:rPr>
                        <a:t>Nem tud hetente egy kisebb összeget magára költeni</a:t>
                      </a:r>
                    </a:p>
                  </a:txBody>
                  <a:tcPr marL="36501" marR="36501" marT="18250" marB="1825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1770">
                <a:tc>
                  <a:txBody>
                    <a:bodyPr/>
                    <a:lstStyle/>
                    <a:p>
                      <a:r>
                        <a:rPr lang="hu-HU" sz="2200">
                          <a:effectLst/>
                        </a:rPr>
                        <a:t>13.</a:t>
                      </a:r>
                    </a:p>
                  </a:txBody>
                  <a:tcPr marL="36501" marR="36501" marT="18250" marB="1825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2200" dirty="0">
                          <a:effectLst/>
                        </a:rPr>
                        <a:t>Nem rendelkezik az otthonában interneteléréssel</a:t>
                      </a:r>
                    </a:p>
                  </a:txBody>
                  <a:tcPr marL="36501" marR="36501" marT="18250" marB="1825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A89EC70C-9C1D-855A-8C97-87DC5A32DE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5875" y="115888"/>
            <a:ext cx="914400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KSH: A háztartások életszínvonala, 2023</a:t>
            </a:r>
            <a:endParaRPr lang="hu-HU" sz="3000" b="1" dirty="0">
              <a:solidFill>
                <a:srgbClr val="FF0000"/>
              </a:solidFill>
            </a:endParaRPr>
          </a:p>
        </p:txBody>
      </p:sp>
      <p:sp>
        <p:nvSpPr>
          <p:cNvPr id="6147" name="Téglalap 2">
            <a:extLst>
              <a:ext uri="{FF2B5EF4-FFF2-40B4-BE49-F238E27FC236}">
                <a16:creationId xmlns:a16="http://schemas.microsoft.com/office/drawing/2014/main" id="{62782306-7BE8-5BC3-0DA3-22D2CBF3FD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6021388"/>
            <a:ext cx="770572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hu-HU" sz="2200" dirty="0"/>
              <a:t>1 </a:t>
            </a:r>
            <a:r>
              <a:rPr lang="de-DE" altLang="hu-HU" sz="2200" dirty="0" err="1"/>
              <a:t>millió</a:t>
            </a:r>
            <a:r>
              <a:rPr lang="de-DE" altLang="hu-HU" sz="2200" dirty="0"/>
              <a:t> </a:t>
            </a:r>
            <a:r>
              <a:rPr lang="hu-HU" altLang="hu-HU" sz="2200" dirty="0"/>
              <a:t>914</a:t>
            </a:r>
            <a:r>
              <a:rPr lang="de-DE" altLang="hu-HU" sz="2200" dirty="0"/>
              <a:t> </a:t>
            </a:r>
            <a:r>
              <a:rPr lang="de-DE" altLang="hu-HU" sz="2200" dirty="0" err="1"/>
              <a:t>ezer</a:t>
            </a:r>
            <a:r>
              <a:rPr lang="hu-HU" altLang="hu-HU" sz="2200" dirty="0"/>
              <a:t> fő érintett legalább 1 dimenzióban (20</a:t>
            </a:r>
            <a:r>
              <a:rPr lang="de-DE" altLang="hu-HU" sz="2200" dirty="0"/>
              <a:t>,</a:t>
            </a:r>
            <a:r>
              <a:rPr lang="hu-HU" altLang="hu-HU" sz="2200" dirty="0"/>
              <a:t>2</a:t>
            </a:r>
            <a:r>
              <a:rPr lang="de-DE" altLang="hu-HU" sz="2200" dirty="0"/>
              <a:t>%</a:t>
            </a:r>
            <a:r>
              <a:rPr lang="hu-HU" altLang="hu-HU" sz="2200" dirty="0"/>
              <a:t>)</a:t>
            </a:r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E868F643-48C1-C4FD-ABEC-CBF43995B0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45173"/>
            <a:ext cx="9144000" cy="496765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>
            <a:extLst>
              <a:ext uri="{FF2B5EF4-FFF2-40B4-BE49-F238E27FC236}">
                <a16:creationId xmlns:a16="http://schemas.microsoft.com/office/drawing/2014/main" id="{812793EC-B5F9-E2BD-B8EC-9FB4815E6B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5875" y="115888"/>
            <a:ext cx="914400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KSH: A háztartások életszínvonala</a:t>
            </a:r>
            <a:endParaRPr lang="hu-HU" sz="3000" b="1" dirty="0">
              <a:solidFill>
                <a:srgbClr val="FF0000"/>
              </a:solidFill>
            </a:endParaRPr>
          </a:p>
        </p:txBody>
      </p:sp>
      <p:pic>
        <p:nvPicPr>
          <p:cNvPr id="7" name="Kép 6">
            <a:extLst>
              <a:ext uri="{FF2B5EF4-FFF2-40B4-BE49-F238E27FC236}">
                <a16:creationId xmlns:a16="http://schemas.microsoft.com/office/drawing/2014/main" id="{231C2F26-DAF3-8E79-B8EA-852A999264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875" y="1009650"/>
            <a:ext cx="9144000" cy="48387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>
            <a:extLst>
              <a:ext uri="{FF2B5EF4-FFF2-40B4-BE49-F238E27FC236}">
                <a16:creationId xmlns:a16="http://schemas.microsoft.com/office/drawing/2014/main" id="{1A1E8E38-35C2-3DCA-4E9D-25E95840EB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5875" y="115888"/>
            <a:ext cx="914400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KSH: A háztartások életszínvonala</a:t>
            </a:r>
            <a:endParaRPr lang="hu-HU" sz="3000" b="1" dirty="0">
              <a:solidFill>
                <a:srgbClr val="FF0000"/>
              </a:solidFill>
            </a:endParaRPr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C5025F0E-BE02-BC88-66F8-E49B947B55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09650"/>
            <a:ext cx="9144000" cy="48387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34F20D92-581B-60AF-C2B5-F1AE919018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888"/>
            <a:ext cx="914400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Jogforrások</a:t>
            </a:r>
            <a:endParaRPr lang="hu-HU" sz="3000" b="1" dirty="0">
              <a:solidFill>
                <a:srgbClr val="FF0000"/>
              </a:solidFill>
            </a:endParaRPr>
          </a:p>
        </p:txBody>
      </p:sp>
      <p:sp>
        <p:nvSpPr>
          <p:cNvPr id="9219" name="Text Box 15">
            <a:extLst>
              <a:ext uri="{FF2B5EF4-FFF2-40B4-BE49-F238E27FC236}">
                <a16:creationId xmlns:a16="http://schemas.microsoft.com/office/drawing/2014/main" id="{EE498AED-6401-1699-DC9D-876428D10D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196975"/>
            <a:ext cx="8715375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hu-HU" altLang="hu-HU" b="1"/>
              <a:t>Alaptörvény, XIX. cikk: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hu-HU" altLang="hu-HU"/>
              <a:t>(1) Magyarország arra </a:t>
            </a:r>
            <a:r>
              <a:rPr lang="hu-HU" altLang="hu-HU" u="sng"/>
              <a:t>törekszik</a:t>
            </a:r>
            <a:r>
              <a:rPr lang="hu-HU" altLang="hu-HU"/>
              <a:t>, hogy minden állampolgárának szociális biztonságot nyújtson.</a:t>
            </a:r>
          </a:p>
          <a:p>
            <a:pPr lvl="1">
              <a:spcBef>
                <a:spcPct val="0"/>
              </a:spcBef>
              <a:buFontTx/>
              <a:buNone/>
            </a:pPr>
            <a:endParaRPr lang="hu-HU" altLang="hu-HU"/>
          </a:p>
          <a:p>
            <a:pPr lvl="1">
              <a:spcBef>
                <a:spcPct val="0"/>
              </a:spcBef>
              <a:buFontTx/>
              <a:buNone/>
            </a:pPr>
            <a:r>
              <a:rPr lang="hu-HU" altLang="hu-HU"/>
              <a:t>(3) Törvény a szociális intézkedések jellegét és mértékét a szociális intézkedést igénybe vevő személynek </a:t>
            </a:r>
            <a:r>
              <a:rPr lang="hu-HU" altLang="hu-HU" u="sng"/>
              <a:t>a közösség számára hasznos tevékenységéhez igazodóan</a:t>
            </a:r>
            <a:r>
              <a:rPr lang="hu-HU" altLang="hu-HU"/>
              <a:t> is megállapíthatja.</a:t>
            </a:r>
            <a:endParaRPr lang="hu-HU" altLang="hu-HU" b="1"/>
          </a:p>
          <a:p>
            <a:pPr lvl="1">
              <a:spcBef>
                <a:spcPct val="0"/>
              </a:spcBef>
              <a:buFontTx/>
              <a:buNone/>
            </a:pPr>
            <a:endParaRPr lang="hu-HU" altLang="hu-H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66C94DBF-580C-CE64-B9B3-1E9FEB8D36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888"/>
            <a:ext cx="914400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Jogforrások</a:t>
            </a:r>
            <a:endParaRPr lang="hu-HU" sz="3000" b="1" dirty="0">
              <a:solidFill>
                <a:srgbClr val="FF0000"/>
              </a:solidFill>
            </a:endParaRPr>
          </a:p>
        </p:txBody>
      </p:sp>
      <p:sp>
        <p:nvSpPr>
          <p:cNvPr id="10243" name="Text Box 15">
            <a:extLst>
              <a:ext uri="{FF2B5EF4-FFF2-40B4-BE49-F238E27FC236}">
                <a16:creationId xmlns:a16="http://schemas.microsoft.com/office/drawing/2014/main" id="{B53B1DFB-9E20-8ABC-4DCB-4A3C9B80C4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196975"/>
            <a:ext cx="8715375" cy="446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hu-HU" altLang="hu-HU" b="1">
                <a:solidFill>
                  <a:srgbClr val="000000"/>
                </a:solidFill>
              </a:rPr>
              <a:t>Alaptörvény, XXIII. cikk:</a:t>
            </a:r>
          </a:p>
          <a:p>
            <a:pPr lvl="1">
              <a:spcBef>
                <a:spcPct val="0"/>
              </a:spcBef>
              <a:buFontTx/>
              <a:buNone/>
            </a:pPr>
            <a:endParaRPr lang="hu-HU" altLang="hu-HU">
              <a:solidFill>
                <a:srgbClr val="000000"/>
              </a:solidFill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hu-HU" altLang="hu-HU">
                <a:solidFill>
                  <a:srgbClr val="000000"/>
                </a:solidFill>
              </a:rPr>
              <a:t>(2) Az emberhez méltó lakhatás feltételeinek a megteremtését, továbbá a közterület közcélú használatának védelmét az állam és a helyi önkormányzatok azzal is segítik, hogy </a:t>
            </a:r>
            <a:r>
              <a:rPr lang="hu-HU" altLang="hu-HU" u="sng">
                <a:solidFill>
                  <a:srgbClr val="000000"/>
                </a:solidFill>
              </a:rPr>
              <a:t>törekszenek</a:t>
            </a:r>
            <a:r>
              <a:rPr lang="hu-HU" altLang="hu-HU">
                <a:solidFill>
                  <a:srgbClr val="000000"/>
                </a:solidFill>
              </a:rPr>
              <a:t> valamennyi hajlék nélkül élő személy számára szállást biztosítani.</a:t>
            </a:r>
          </a:p>
          <a:p>
            <a:pPr lvl="1">
              <a:spcBef>
                <a:spcPct val="0"/>
              </a:spcBef>
              <a:buFontTx/>
              <a:buNone/>
            </a:pPr>
            <a:endParaRPr lang="hu-HU" altLang="hu-HU">
              <a:solidFill>
                <a:srgbClr val="000000"/>
              </a:solidFill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hu-HU" altLang="hu-HU">
                <a:solidFill>
                  <a:srgbClr val="000000"/>
                </a:solidFill>
              </a:rPr>
              <a:t>(3) Tilos az életvitelszerű közterületen tartózkodás.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2204</TotalTime>
  <Words>1453</Words>
  <Application>Microsoft Office PowerPoint</Application>
  <PresentationFormat>Diavetítés a képernyőre (4:3 oldalarány)</PresentationFormat>
  <Paragraphs>255</Paragraphs>
  <Slides>32</Slides>
  <Notes>9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32</vt:i4>
      </vt:variant>
    </vt:vector>
  </HeadingPairs>
  <TitlesOfParts>
    <vt:vector size="35" baseType="lpstr">
      <vt:lpstr>Arial</vt:lpstr>
      <vt:lpstr>Verdana</vt:lpstr>
      <vt:lpstr>Alapértelmezett terv</vt:lpstr>
      <vt:lpstr>A szociális ellátások  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>Family Business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Mindent a rendes felmondásról    FELMONDÁS A MUNKAVÁLLALÓ SZEMÉLYÉBEN REJLŐ OKBÓL</dc:title>
  <dc:creator>Kártyás Péter</dc:creator>
  <cp:lastModifiedBy>Kártyás Gábor</cp:lastModifiedBy>
  <cp:revision>198</cp:revision>
  <dcterms:created xsi:type="dcterms:W3CDTF">2010-03-29T07:54:53Z</dcterms:created>
  <dcterms:modified xsi:type="dcterms:W3CDTF">2025-09-17T08:46:08Z</dcterms:modified>
</cp:coreProperties>
</file>