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55" r:id="rId2"/>
    <p:sldId id="412" r:id="rId3"/>
    <p:sldId id="448" r:id="rId4"/>
    <p:sldId id="449" r:id="rId5"/>
    <p:sldId id="450" r:id="rId6"/>
    <p:sldId id="473" r:id="rId7"/>
    <p:sldId id="477" r:id="rId8"/>
    <p:sldId id="452" r:id="rId9"/>
    <p:sldId id="472" r:id="rId10"/>
    <p:sldId id="430" r:id="rId11"/>
    <p:sldId id="453" r:id="rId12"/>
    <p:sldId id="454" r:id="rId13"/>
    <p:sldId id="455" r:id="rId14"/>
    <p:sldId id="456" r:id="rId15"/>
    <p:sldId id="427" r:id="rId16"/>
    <p:sldId id="431" r:id="rId17"/>
    <p:sldId id="428" r:id="rId18"/>
    <p:sldId id="457" r:id="rId19"/>
    <p:sldId id="447" r:id="rId20"/>
    <p:sldId id="458" r:id="rId21"/>
    <p:sldId id="460" r:id="rId22"/>
    <p:sldId id="474" r:id="rId23"/>
    <p:sldId id="476" r:id="rId24"/>
    <p:sldId id="470" r:id="rId25"/>
    <p:sldId id="475" r:id="rId26"/>
    <p:sldId id="467" r:id="rId27"/>
    <p:sldId id="462" r:id="rId28"/>
    <p:sldId id="463" r:id="rId29"/>
    <p:sldId id="464" r:id="rId30"/>
    <p:sldId id="465" r:id="rId31"/>
    <p:sldId id="466" r:id="rId32"/>
    <p:sldId id="446" r:id="rId3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Sötét stílus 1 – 3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53" autoAdjust="0"/>
    <p:restoredTop sz="94660"/>
  </p:normalViewPr>
  <p:slideViewPr>
    <p:cSldViewPr>
      <p:cViewPr varScale="1">
        <p:scale>
          <a:sx n="90" d="100"/>
          <a:sy n="90" d="100"/>
        </p:scale>
        <p:origin x="102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88639672-A892-7A0F-2D46-43342BF247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B85BB09E-3040-6913-23C9-47F3341650A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B2F150F0-3802-6349-05D4-1ECFE33B180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0F72AF1E-896C-0EAF-271E-76CE27B912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4C4D1C5E-BB69-83E4-9649-202B596A9A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F2C88ED0-5083-AC8B-D60D-1BBFCE2E6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ABED94-C2BB-435B-8748-4C9BE144E1D5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5B1E656-1A0F-9508-43C0-ACF8A80CE9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DA5782-9C6F-435C-A26F-623290954468}" type="slidenum">
              <a:rPr lang="hu-HU" altLang="hu-HU"/>
              <a:pPr eaLnBrk="1" hangingPunct="1">
                <a:spcBef>
                  <a:spcPct val="0"/>
                </a:spcBef>
              </a:pPr>
              <a:t>1</a:t>
            </a:fld>
            <a:endParaRPr lang="hu-HU" altLang="hu-HU"/>
          </a:p>
        </p:txBody>
      </p:sp>
      <p:sp>
        <p:nvSpPr>
          <p:cNvPr id="35843" name="Diakép helye 1">
            <a:extLst>
              <a:ext uri="{FF2B5EF4-FFF2-40B4-BE49-F238E27FC236}">
                <a16:creationId xmlns:a16="http://schemas.microsoft.com/office/drawing/2014/main" id="{E1347267-4169-7585-25EC-935E46F8DF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4" name="Jegyzetek helye 2">
            <a:extLst>
              <a:ext uri="{FF2B5EF4-FFF2-40B4-BE49-F238E27FC236}">
                <a16:creationId xmlns:a16="http://schemas.microsoft.com/office/drawing/2014/main" id="{9FD917D3-8ED8-FCAE-5CA0-C5D945ECF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35845" name="Dia számának helye 3">
            <a:extLst>
              <a:ext uri="{FF2B5EF4-FFF2-40B4-BE49-F238E27FC236}">
                <a16:creationId xmlns:a16="http://schemas.microsoft.com/office/drawing/2014/main" id="{CE048404-E354-CA54-6E33-8C1ECD2CA039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Char char="•"/>
            </a:pPr>
            <a:fld id="{D93027A2-A791-48F6-9B7F-FBE05C7D73D2}" type="slidenum">
              <a:rPr lang="hu-HU" altLang="hu-HU" b="1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Char char="•"/>
              </a:pPr>
              <a:t>1</a:t>
            </a:fld>
            <a:endParaRPr lang="hu-HU" altLang="hu-HU" b="1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iakép helye 1">
            <a:extLst>
              <a:ext uri="{FF2B5EF4-FFF2-40B4-BE49-F238E27FC236}">
                <a16:creationId xmlns:a16="http://schemas.microsoft.com/office/drawing/2014/main" id="{84C89326-D3C8-CE55-8CB0-4BA3927C34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Jegyzetek helye 2">
            <a:extLst>
              <a:ext uri="{FF2B5EF4-FFF2-40B4-BE49-F238E27FC236}">
                <a16:creationId xmlns:a16="http://schemas.microsoft.com/office/drawing/2014/main" id="{3D7FF473-38A5-C31E-602A-0541B258D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36868" name="Dia számának helye 3">
            <a:extLst>
              <a:ext uri="{FF2B5EF4-FFF2-40B4-BE49-F238E27FC236}">
                <a16:creationId xmlns:a16="http://schemas.microsoft.com/office/drawing/2014/main" id="{25E24B42-D8F4-5174-FC5A-A60145FC2D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50115C5-37DE-45D3-BB59-7447BB15F2B6}" type="slidenum">
              <a:rPr lang="hu-HU" altLang="hu-HU"/>
              <a:pPr eaLnBrk="1" hangingPunct="1">
                <a:spcBef>
                  <a:spcPct val="0"/>
                </a:spcBef>
              </a:pPr>
              <a:t>4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iakép helye 1">
            <a:extLst>
              <a:ext uri="{FF2B5EF4-FFF2-40B4-BE49-F238E27FC236}">
                <a16:creationId xmlns:a16="http://schemas.microsoft.com/office/drawing/2014/main" id="{DC21AC28-753F-38FA-3DFC-0CD3AF7337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Jegyzetek helye 2">
            <a:extLst>
              <a:ext uri="{FF2B5EF4-FFF2-40B4-BE49-F238E27FC236}">
                <a16:creationId xmlns:a16="http://schemas.microsoft.com/office/drawing/2014/main" id="{FB903A57-D2E7-3157-77A5-9E752C214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37892" name="Dia számának helye 3">
            <a:extLst>
              <a:ext uri="{FF2B5EF4-FFF2-40B4-BE49-F238E27FC236}">
                <a16:creationId xmlns:a16="http://schemas.microsoft.com/office/drawing/2014/main" id="{F6F0C055-8EFA-104A-5395-1AD39AB107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EFAB32-1DB6-4E58-8FA5-5AC06EF879F1}" type="slidenum">
              <a:rPr lang="hu-HU" altLang="hu-HU"/>
              <a:pPr eaLnBrk="1" hangingPunct="1">
                <a:spcBef>
                  <a:spcPct val="0"/>
                </a:spcBef>
              </a:pPr>
              <a:t>21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iakép helye 1">
            <a:extLst>
              <a:ext uri="{FF2B5EF4-FFF2-40B4-BE49-F238E27FC236}">
                <a16:creationId xmlns:a16="http://schemas.microsoft.com/office/drawing/2014/main" id="{34C98C40-3650-2049-CB53-DAEEA6DB45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Jegyzetek helye 2">
            <a:extLst>
              <a:ext uri="{FF2B5EF4-FFF2-40B4-BE49-F238E27FC236}">
                <a16:creationId xmlns:a16="http://schemas.microsoft.com/office/drawing/2014/main" id="{D19F6462-8031-1D58-C1FF-365E96483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38916" name="Dia számának helye 3">
            <a:extLst>
              <a:ext uri="{FF2B5EF4-FFF2-40B4-BE49-F238E27FC236}">
                <a16:creationId xmlns:a16="http://schemas.microsoft.com/office/drawing/2014/main" id="{E549C8FC-5FA0-6A77-77FD-C9ADABB84C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AAD305-F06E-42E0-A8C3-1B50F83ED6E2}" type="slidenum">
              <a:rPr lang="hu-HU" altLang="hu-HU"/>
              <a:pPr eaLnBrk="1" hangingPunct="1">
                <a:spcBef>
                  <a:spcPct val="0"/>
                </a:spcBef>
              </a:pPr>
              <a:t>22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iakép helye 1">
            <a:extLst>
              <a:ext uri="{FF2B5EF4-FFF2-40B4-BE49-F238E27FC236}">
                <a16:creationId xmlns:a16="http://schemas.microsoft.com/office/drawing/2014/main" id="{0EBA0B53-EDBF-AE3A-49EB-645BA5312F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Jegyzetek helye 2">
            <a:extLst>
              <a:ext uri="{FF2B5EF4-FFF2-40B4-BE49-F238E27FC236}">
                <a16:creationId xmlns:a16="http://schemas.microsoft.com/office/drawing/2014/main" id="{13CD9353-C415-0850-A613-EBB77FE7E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39940" name="Dia számának helye 3">
            <a:extLst>
              <a:ext uri="{FF2B5EF4-FFF2-40B4-BE49-F238E27FC236}">
                <a16:creationId xmlns:a16="http://schemas.microsoft.com/office/drawing/2014/main" id="{A0FA61A7-DACB-A0D1-FBC8-64304E37FD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56C89CC-2630-40AB-A430-523F6197E96D}" type="slidenum">
              <a:rPr lang="hu-HU" altLang="hu-HU"/>
              <a:pPr eaLnBrk="1" hangingPunct="1">
                <a:spcBef>
                  <a:spcPct val="0"/>
                </a:spcBef>
              </a:pPr>
              <a:t>23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iakép helye 1">
            <a:extLst>
              <a:ext uri="{FF2B5EF4-FFF2-40B4-BE49-F238E27FC236}">
                <a16:creationId xmlns:a16="http://schemas.microsoft.com/office/drawing/2014/main" id="{3B00B195-AF7A-6F42-364D-52A05F8D6D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Jegyzetek helye 2">
            <a:extLst>
              <a:ext uri="{FF2B5EF4-FFF2-40B4-BE49-F238E27FC236}">
                <a16:creationId xmlns:a16="http://schemas.microsoft.com/office/drawing/2014/main" id="{C4C6C20D-CCD7-704D-D3B4-5AB7D7B3A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0964" name="Dia számának helye 3">
            <a:extLst>
              <a:ext uri="{FF2B5EF4-FFF2-40B4-BE49-F238E27FC236}">
                <a16:creationId xmlns:a16="http://schemas.microsoft.com/office/drawing/2014/main" id="{6AEFD1C3-F122-F416-B8CD-A6E5452BB2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14B915-BF97-49C4-B5C4-7AAF93F79CE0}" type="slidenum">
              <a:rPr lang="hu-HU" altLang="hu-HU"/>
              <a:pPr eaLnBrk="1" hangingPunct="1">
                <a:spcBef>
                  <a:spcPct val="0"/>
                </a:spcBef>
              </a:pPr>
              <a:t>24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>
            <a:extLst>
              <a:ext uri="{FF2B5EF4-FFF2-40B4-BE49-F238E27FC236}">
                <a16:creationId xmlns:a16="http://schemas.microsoft.com/office/drawing/2014/main" id="{EFB65E13-AECF-8C1E-8803-692875E719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Jegyzetek helye 2">
            <a:extLst>
              <a:ext uri="{FF2B5EF4-FFF2-40B4-BE49-F238E27FC236}">
                <a16:creationId xmlns:a16="http://schemas.microsoft.com/office/drawing/2014/main" id="{C71E0D2E-5DA8-CFDA-7D7E-9A3D1A6AD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1988" name="Dia számának helye 3">
            <a:extLst>
              <a:ext uri="{FF2B5EF4-FFF2-40B4-BE49-F238E27FC236}">
                <a16:creationId xmlns:a16="http://schemas.microsoft.com/office/drawing/2014/main" id="{D429DD2A-EC81-8BC8-611D-348F9D68C5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5E02FC3-2196-45A6-ADAA-5AFB89A26519}" type="slidenum">
              <a:rPr lang="hu-HU" altLang="hu-HU"/>
              <a:pPr eaLnBrk="1" hangingPunct="1">
                <a:spcBef>
                  <a:spcPct val="0"/>
                </a:spcBef>
              </a:pPr>
              <a:t>25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iakép helye 1">
            <a:extLst>
              <a:ext uri="{FF2B5EF4-FFF2-40B4-BE49-F238E27FC236}">
                <a16:creationId xmlns:a16="http://schemas.microsoft.com/office/drawing/2014/main" id="{530FB99C-9088-5F35-1B68-D40E6A11FE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Jegyzetek helye 2">
            <a:extLst>
              <a:ext uri="{FF2B5EF4-FFF2-40B4-BE49-F238E27FC236}">
                <a16:creationId xmlns:a16="http://schemas.microsoft.com/office/drawing/2014/main" id="{D77454EF-D5CC-F2F0-6BD0-453FF2F00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3012" name="Dia számának helye 3">
            <a:extLst>
              <a:ext uri="{FF2B5EF4-FFF2-40B4-BE49-F238E27FC236}">
                <a16:creationId xmlns:a16="http://schemas.microsoft.com/office/drawing/2014/main" id="{F6CF974D-AB5E-38B3-4A54-D61C737124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C5BEB0-5759-417F-804B-B62583F87CDB}" type="slidenum">
              <a:rPr lang="hu-HU" altLang="hu-HU"/>
              <a:pPr eaLnBrk="1" hangingPunct="1">
                <a:spcBef>
                  <a:spcPct val="0"/>
                </a:spcBef>
              </a:pPr>
              <a:t>26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iakép helye 1">
            <a:extLst>
              <a:ext uri="{FF2B5EF4-FFF2-40B4-BE49-F238E27FC236}">
                <a16:creationId xmlns:a16="http://schemas.microsoft.com/office/drawing/2014/main" id="{A8EC11A5-11A3-4FCC-5F7C-FDEDFC8453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Jegyzetek helye 2">
            <a:extLst>
              <a:ext uri="{FF2B5EF4-FFF2-40B4-BE49-F238E27FC236}">
                <a16:creationId xmlns:a16="http://schemas.microsoft.com/office/drawing/2014/main" id="{3FB8E9B1-98EE-0799-123B-7243E52A2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4036" name="Dia számának helye 3">
            <a:extLst>
              <a:ext uri="{FF2B5EF4-FFF2-40B4-BE49-F238E27FC236}">
                <a16:creationId xmlns:a16="http://schemas.microsoft.com/office/drawing/2014/main" id="{9924C348-2BA8-8A7C-8591-06BF0F980F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0313EB2-60EE-4EC2-AB64-6C6E8A6342E3}" type="slidenum">
              <a:rPr lang="hu-HU" altLang="hu-HU"/>
              <a:pPr eaLnBrk="1" hangingPunct="1">
                <a:spcBef>
                  <a:spcPct val="0"/>
                </a:spcBef>
              </a:pPr>
              <a:t>31</a:t>
            </a:fld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5E678F-0B59-CBB3-F66E-A00203F477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7A95FC-856B-E9D1-709F-868EF408A5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734AA1-6B9C-2FD7-0871-10EA861B4C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E2DBB0-5CB8-4013-A4D9-679BE65A5C5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1023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73454F-98D9-C492-65F9-F16D412E2F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A1F9E3-D41D-D8EE-CF22-DD4ABA9AFB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C8570A-3624-43D7-FD75-5269BFBBF6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7B1FC-01D3-4E86-85F4-214F47E9310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046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89D8D8-5F01-71B0-4B08-8B0CE457BB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9BBDBA-591E-3531-593A-D7BE1A98A5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AFA34B-E6BA-A511-7E6D-B476DB2807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1CB84-A64F-4BD9-8694-11D045EB62D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8595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624175-11A7-BFD0-6F08-93AB1DCA01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E09337-C40D-A9C2-83AB-743F84BFC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FE0B00-7C09-28B5-80C3-A9C90ED57C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43CD7-8965-4367-AA68-BA0FF07AEAA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9971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63899E-8381-E0B9-4176-89DF6AE6E8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18225C-E089-9212-21D4-5D3B8C3D2C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3DD772-95C6-E8A1-B80C-476F79F53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C7263-B19F-4ABE-892E-68CB4D5DDD1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7864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47FC11-6611-D916-27B5-A9527B7C87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8E0BE4-92B2-C137-C209-7E480CE2CD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BC9C40-2C1E-45A5-27A4-C462EC717D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2AF972-8A5C-4993-9216-E4C19EBBC21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4899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53F2D9F-F5CD-911A-9197-65BC48980A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B7E0227-9DC2-0289-EE16-D673D430E6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A636CE8-8BF3-671F-564C-48F935A84F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BD55E-C128-4E99-AC75-C83905865B8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7632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741B6D-7B84-8D29-1A18-F3A87B727C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A2C3FFD-8754-4DFC-152E-25595EB0D8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3EB862-8B67-DEDB-F32A-A7AAA13B63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06BAA-3881-4C0E-B155-B395B2B3BAAD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9360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20F37BF-BAC6-3CF3-3787-6EE044E36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A04F00C-7F35-AC1B-A9DD-BD94B2449D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7FCC2D9-DAE9-E61C-B592-44F68CB3FC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12E9B-9318-4853-AC0D-43300493076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1741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E7BA2B-2084-A273-B2BC-5FBF9602AE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A21C56-8EBA-EE0A-A668-74047CB1A6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30C110-5ED7-25C4-33C5-FBD7EF379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99E4A-0CBA-4B24-8DFD-08DA91795E5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442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15F85D-103F-1552-3C1E-484374691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81B232-5C86-86E3-B9B0-0529DBCC15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F0FBFD-DEAD-3623-D3EE-3D855C6287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1A5BA9-FE3C-4FDF-A78B-855CAAF33DB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5571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8FF8895-C48C-6EDD-431F-7D0C3A9922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9AAEFD-59C5-FCE1-847E-5BFB2B6DE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B475163-D74F-B8AC-F1C6-26A265888A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D0ACE6-473A-BA12-1FD3-1A5AF10C3F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6664BF-34C3-80BB-50E4-1039C2C844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EE7AEC-8E75-4D90-9A77-A009AAAC6C02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34102014-4B55-03EC-9FFD-EE5351EC4AA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960563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 szociális ellátások</a:t>
            </a:r>
            <a:b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b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endParaRPr lang="hu-HU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65B732A3-DEF0-B194-7C13-1419A2DDB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44900"/>
            <a:ext cx="914400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i="1">
                <a:latin typeface="Verdana" panose="020B0604030504040204" pitchFamily="34" charset="0"/>
              </a:rPr>
              <a:t>Előadó: </a:t>
            </a:r>
          </a:p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i="1">
                <a:latin typeface="Verdana" panose="020B0604030504040204" pitchFamily="34" charset="0"/>
              </a:rPr>
              <a:t>Dr. Kártyás Gábor</a:t>
            </a:r>
          </a:p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i="1"/>
              <a:t>kartyas.gabor@jak.ppke.hu</a:t>
            </a:r>
          </a:p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hu-HU" altLang="hu-HU" sz="2800" i="1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F84DAB11-C5D9-20F3-43F1-9028E41C5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Jogforrások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2BA3C647-FCD4-B34F-1BC7-46BDE6D9D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58888"/>
            <a:ext cx="8715375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b="1" dirty="0"/>
              <a:t>1993. évi III. törvény a szociális igazgatásról és szociális ellátásokról (Szt.)</a:t>
            </a:r>
          </a:p>
          <a:p>
            <a:pPr marL="342900" lvl="1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dirty="0"/>
              <a:t>1997. évi XXXI. törvény a gyermekek védelméről és a gyámügyi igazgatásról</a:t>
            </a:r>
          </a:p>
          <a:p>
            <a:pPr marL="342900" lvl="1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b="1" dirty="0"/>
              <a:t>Önkormányzati rendeletek:</a:t>
            </a:r>
            <a:r>
              <a:rPr lang="hu-HU" dirty="0"/>
              <a:t> az </a:t>
            </a:r>
            <a:r>
              <a:rPr lang="hu-HU" dirty="0" err="1"/>
              <a:t>Szt.-ben</a:t>
            </a:r>
            <a:r>
              <a:rPr lang="hu-HU" dirty="0"/>
              <a:t> szabályozott ellátásokon túl saját költségvetésük terhére egyéb ellátásokat is megállapíthatnak</a:t>
            </a:r>
          </a:p>
          <a:p>
            <a:pPr marL="742950" lvl="2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b="1" dirty="0"/>
              <a:t>Tendencia: </a:t>
            </a:r>
            <a:r>
              <a:rPr lang="hu-HU" dirty="0"/>
              <a:t>centralizáció</a:t>
            </a: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hu-HU" altLang="hu-H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F8D304A2-63E6-9157-240F-E04A0FF33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Alapelvek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8B5D1988-33F5-B566-F15E-237347B95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58888"/>
            <a:ext cx="8715375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b="1" dirty="0"/>
              <a:t>Jogalap: rászorultság – </a:t>
            </a:r>
            <a:r>
              <a:rPr lang="hu-HU" dirty="0"/>
              <a:t>aki nem tud magáról gondoskodni, vagy ez nem várható el tőle</a:t>
            </a:r>
            <a:endParaRPr lang="hu-HU" b="1" dirty="0"/>
          </a:p>
          <a:p>
            <a:pPr marL="342900" lvl="1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b="1" dirty="0"/>
              <a:t>Önsegély elve</a:t>
            </a:r>
            <a:r>
              <a:rPr lang="hu-HU" dirty="0"/>
              <a:t>: rászorultság kiterjesztő értelmezése – gondoskodási kötelezettség a háztartásban élőkre, valamint településszinten (helyi ÖK), állam csak utolsóként (</a:t>
            </a:r>
            <a:r>
              <a:rPr lang="hu-HU" dirty="0" err="1"/>
              <a:t>Szoctv</a:t>
            </a:r>
            <a:r>
              <a:rPr lang="hu-HU" dirty="0"/>
              <a:t>. 2. §)</a:t>
            </a:r>
          </a:p>
          <a:p>
            <a:pPr marL="342900" lvl="1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dirty="0"/>
              <a:t>Eljárás </a:t>
            </a:r>
            <a:r>
              <a:rPr lang="hu-HU" b="1" dirty="0"/>
              <a:t>kérelemre</a:t>
            </a:r>
            <a:r>
              <a:rPr lang="hu-HU" dirty="0"/>
              <a:t> indul</a:t>
            </a:r>
          </a:p>
          <a:p>
            <a:pPr marL="342900" lvl="1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b="1" dirty="0"/>
              <a:t>Egyenlő bánásmód elve</a:t>
            </a: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hu-HU" altLang="hu-H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8F95CAE5-CA73-3716-D689-55662C55B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6375"/>
            <a:ext cx="9144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Hatáskörök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13315" name="Text Box 15">
            <a:extLst>
              <a:ext uri="{FF2B5EF4-FFF2-40B4-BE49-F238E27FC236}">
                <a16:creationId xmlns:a16="http://schemas.microsoft.com/office/drawing/2014/main" id="{EAD8CA39-4EE2-3A53-7309-A1948075D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258888"/>
            <a:ext cx="87153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29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hu-HU" altLang="hu-HU" b="1" dirty="0"/>
              <a:t>Állami, önkormányzati feladat, de a non-profit szektor is részt vállal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hu-HU" altLang="hu-HU" b="1" dirty="0"/>
              <a:t>Helyi ÖK: </a:t>
            </a:r>
            <a:r>
              <a:rPr lang="hu-HU" altLang="hu-HU" dirty="0"/>
              <a:t>normatív ellátásokról általában jegyző, mérlegelési kérdésekről a képviselő-testület dönt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hu-HU" altLang="hu-HU" b="1" dirty="0"/>
              <a:t>Területi szinten: </a:t>
            </a:r>
            <a:r>
              <a:rPr lang="hu-HU" altLang="hu-HU" dirty="0"/>
              <a:t>járási hivatal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DABAA25F-9FBD-5416-7272-6F9B12E77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6375"/>
            <a:ext cx="9144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Eljárási szabályok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14339" name="Text Box 15">
            <a:extLst>
              <a:ext uri="{FF2B5EF4-FFF2-40B4-BE49-F238E27FC236}">
                <a16:creationId xmlns:a16="http://schemas.microsoft.com/office/drawing/2014/main" id="{816F0B31-4BDC-1358-5FFD-1B808642C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050"/>
            <a:ext cx="8715375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29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4295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hu-HU" altLang="hu-HU" b="1"/>
              <a:t>Ákr. alapján, az Szt. szerinti eltérésekkel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hu-HU" altLang="hu-HU"/>
              <a:t>Az összes eljárás </a:t>
            </a:r>
            <a:r>
              <a:rPr lang="hu-HU" altLang="hu-HU" b="1"/>
              <a:t>költség- és illetékmentes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hu-HU" altLang="hu-HU" b="1"/>
              <a:t>Illetékesség:</a:t>
            </a:r>
            <a:r>
              <a:rPr lang="hu-HU" altLang="hu-HU"/>
              <a:t> a kérelmező lakóhelye alapítja meg,</a:t>
            </a:r>
          </a:p>
          <a:p>
            <a:pPr lvl="2" eaLnBrk="1" hangingPunct="1">
              <a:spcBef>
                <a:spcPct val="50000"/>
              </a:spcBef>
              <a:buFontTx/>
              <a:buChar char="-"/>
            </a:pPr>
            <a:r>
              <a:rPr lang="hu-HU" altLang="hu-HU"/>
              <a:t>Kivéve: a hajléktalanok, és azok, akiknek testi épsége, egészsége közvetlen veszélyben van (tartózkodási hely)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hu-HU" altLang="hu-HU" b="1"/>
              <a:t>Speciális bizonyíték: </a:t>
            </a:r>
            <a:r>
              <a:rPr lang="hu-HU" altLang="hu-HU"/>
              <a:t>jövedelemigazolás (ügyfél nyilatkozata, a hatóság vitathatja: környezettanulmány, NAV megkeresése)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hu-HU" altLang="hu-HU" b="1"/>
              <a:t>Bírósági felülvizsgálat</a:t>
            </a:r>
            <a:r>
              <a:rPr lang="hu-HU" altLang="hu-HU"/>
              <a:t> biztosított, ideiglenes intézkedés hozható</a:t>
            </a:r>
            <a:endParaRPr lang="hu-HU" altLang="hu-HU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7C44CD31-B603-845C-18F9-5FE53D0A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6375"/>
            <a:ext cx="9144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Jogalap nélküli ellátások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911AD8FA-8457-73B8-6E3F-6DA6F8111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54088"/>
            <a:ext cx="8715375" cy="549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800" b="1" dirty="0"/>
              <a:t>Rosszhiszeműség esetén</a:t>
            </a:r>
            <a:endParaRPr lang="hu-HU" sz="2800" dirty="0"/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400" dirty="0"/>
              <a:t>pénzbeli ellátás: visszafizetés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400" dirty="0"/>
              <a:t>természetbeni ellátás: magát a dolgot kell visszaadni, vagy az értékét megtéríteni, 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400" dirty="0"/>
              <a:t>intézményi elhelyezés: a térítési díjat kell megfizetni </a:t>
            </a:r>
          </a:p>
          <a:p>
            <a:pPr marL="457200" lvl="1" indent="0" eaLnBrk="1" hangingPunct="1">
              <a:spcBef>
                <a:spcPts val="600"/>
              </a:spcBef>
              <a:buFontTx/>
              <a:buNone/>
              <a:defRPr/>
            </a:pPr>
            <a:r>
              <a:rPr lang="hu-HU" sz="2400" dirty="0"/>
              <a:t>+ a jegybanki alapkamat</a:t>
            </a:r>
          </a:p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800" b="1" dirty="0"/>
              <a:t>Szubjektív határidő: </a:t>
            </a:r>
            <a:r>
              <a:rPr lang="hu-HU" sz="2800" dirty="0"/>
              <a:t>tudomásszerzéstől számított 3 hónap</a:t>
            </a:r>
          </a:p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800" b="1" dirty="0"/>
              <a:t>Objektív határidő: </a:t>
            </a:r>
            <a:r>
              <a:rPr lang="hu-HU" sz="2800" dirty="0"/>
              <a:t>igénybevételtől számított 1 év</a:t>
            </a:r>
          </a:p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800" dirty="0"/>
              <a:t>A hatóság </a:t>
            </a:r>
            <a:r>
              <a:rPr lang="hu-HU" sz="2800" b="1" dirty="0"/>
              <a:t>méltányosságból</a:t>
            </a:r>
            <a:r>
              <a:rPr lang="hu-HU" sz="2800" dirty="0"/>
              <a:t> eltekinthet részben vagy egészben a visszafizetéstől, vagy részletfizetést engedélyezhet.</a:t>
            </a:r>
            <a:endParaRPr lang="hu-HU" altLang="hu-H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9479365C-E5E7-EF73-047F-23687DAF8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3513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szociális ellátások rendszere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16387" name="Text Box 15">
            <a:extLst>
              <a:ext uri="{FF2B5EF4-FFF2-40B4-BE49-F238E27FC236}">
                <a16:creationId xmlns:a16="http://schemas.microsoft.com/office/drawing/2014/main" id="{739E0C47-D499-ADBD-5EA6-4424F4797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8" y="981075"/>
            <a:ext cx="8715375" cy="465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000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arenR"/>
            </a:pPr>
            <a:r>
              <a:rPr lang="hu-HU" altLang="hu-HU" sz="2800" b="1"/>
              <a:t>Pénzbeli ellátások</a:t>
            </a:r>
          </a:p>
          <a:p>
            <a:pPr lvl="1">
              <a:buFontTx/>
              <a:buNone/>
            </a:pPr>
            <a:r>
              <a:rPr lang="hu-HU" altLang="hu-HU"/>
              <a:t>	rendszeres – átmeneti</a:t>
            </a:r>
          </a:p>
          <a:p>
            <a:pPr lvl="2">
              <a:buFontTx/>
              <a:buNone/>
            </a:pPr>
            <a:r>
              <a:rPr lang="hu-HU" altLang="hu-HU" sz="2800"/>
              <a:t>normatív – diszkrecionális</a:t>
            </a:r>
          </a:p>
          <a:p>
            <a:pPr lvl="2">
              <a:buFontTx/>
              <a:buNone/>
            </a:pPr>
            <a:r>
              <a:rPr lang="hu-HU" altLang="hu-HU" sz="2800"/>
              <a:t>célhoz kötött – nem </a:t>
            </a:r>
          </a:p>
          <a:p>
            <a:pPr>
              <a:buFontTx/>
              <a:buAutoNum type="arabicParenR"/>
            </a:pPr>
            <a:r>
              <a:rPr lang="hu-HU" altLang="hu-HU" sz="2800" b="1"/>
              <a:t>Természetbeni ellátások </a:t>
            </a:r>
          </a:p>
          <a:p>
            <a:pPr>
              <a:buFontTx/>
              <a:buAutoNum type="arabicParenR"/>
            </a:pPr>
            <a:endParaRPr lang="hu-HU" altLang="hu-HU" sz="2800" b="1"/>
          </a:p>
          <a:p>
            <a:pPr>
              <a:buFontTx/>
              <a:buAutoNum type="arabicParenR"/>
            </a:pPr>
            <a:r>
              <a:rPr lang="hu-HU" altLang="hu-HU" sz="2800" b="1"/>
              <a:t>Szociális szolgáltatások</a:t>
            </a:r>
          </a:p>
          <a:p>
            <a:pPr lvl="1">
              <a:buFontTx/>
              <a:buNone/>
            </a:pPr>
            <a:r>
              <a:rPr lang="hu-HU" altLang="hu-HU"/>
              <a:t>	alapellátások (önálló életvitel mellett)</a:t>
            </a:r>
          </a:p>
          <a:p>
            <a:pPr lvl="2">
              <a:buFontTx/>
              <a:buNone/>
            </a:pPr>
            <a:r>
              <a:rPr lang="hu-HU" altLang="hu-HU" sz="2800"/>
              <a:t>szakosított ellátások (intézményi környezetben)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142A4162-AAC7-34E4-278A-2DE18EF69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9144000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pénzbeli ellátások</a:t>
            </a:r>
            <a:endParaRPr lang="hu-HU" sz="5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38BC872F-7FAB-D30C-CDD1-CCCA2C39C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Időskorúak járadéka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7171" name="Text Box 15">
            <a:extLst>
              <a:ext uri="{FF2B5EF4-FFF2-40B4-BE49-F238E27FC236}">
                <a16:creationId xmlns:a16="http://schemas.microsoft.com/office/drawing/2014/main" id="{1CDAC21D-8197-A9CD-D2D9-E7E280D3E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947738"/>
            <a:ext cx="8715375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0. pillér a nyugdíjrendszerben</a:t>
            </a:r>
          </a:p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b="1" dirty="0"/>
              <a:t>Feltételek: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dirty="0"/>
              <a:t>Reá irányadó nyugdíjkorhatár betöltése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dirty="0"/>
              <a:t>A megélhetést biztosító jövedelemmel nem rendelkezik</a:t>
            </a:r>
          </a:p>
          <a:p>
            <a:pPr marL="342900" lvl="1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b="1" dirty="0"/>
              <a:t>Mértéke:</a:t>
            </a:r>
          </a:p>
          <a:p>
            <a:pPr marL="742950" lvl="2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dirty="0"/>
              <a:t>Ha nincs jövedelem: </a:t>
            </a:r>
            <a:r>
              <a:rPr lang="hu-HU" altLang="hu-HU" sz="3000" dirty="0" err="1"/>
              <a:t>minimálnyugdíj</a:t>
            </a:r>
            <a:r>
              <a:rPr lang="hu-HU" altLang="hu-HU" sz="3000" dirty="0"/>
              <a:t> 85-135%-a</a:t>
            </a:r>
          </a:p>
          <a:p>
            <a:pPr marL="742950" lvl="2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dirty="0"/>
              <a:t>Ha van jövedelem: a </a:t>
            </a:r>
            <a:r>
              <a:rPr lang="hu-HU" altLang="hu-HU" sz="3000" dirty="0" err="1"/>
              <a:t>jöv</a:t>
            </a:r>
            <a:r>
              <a:rPr lang="hu-HU" altLang="hu-HU" sz="3000" dirty="0"/>
              <a:t>. és a </a:t>
            </a:r>
            <a:r>
              <a:rPr lang="hu-HU" altLang="hu-HU" sz="3000" dirty="0" err="1"/>
              <a:t>minimálnyugdíj</a:t>
            </a:r>
            <a:r>
              <a:rPr lang="hu-HU" altLang="hu-HU" sz="3000" dirty="0"/>
              <a:t> 85-135%-ának különbözete, legalább 1.000 Ft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0C3CD3B8-AD78-BCA1-4DBF-FFF63BCB4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Aktív korúak ellátása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7171" name="Text Box 15">
            <a:extLst>
              <a:ext uri="{FF2B5EF4-FFF2-40B4-BE49-F238E27FC236}">
                <a16:creationId xmlns:a16="http://schemas.microsoft.com/office/drawing/2014/main" id="{A680382D-FB8D-616A-EAAE-C27190384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947738"/>
            <a:ext cx="8715375" cy="615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Jogosultsági feltételek: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nagykorú (18 éves kortól)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még nem töltötte be az öregségi nyugdíjkorhatárt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hátrányos munkaerő-piaci helyzetű: nem tud dolgozni, vagy nem várható el tőle, hogy dolgozzon</a:t>
            </a:r>
          </a:p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 Két jogcím: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Ha munkaképes: foglalkoztatást helyettesítő támogatás 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Ha nem: egészségkárosodási és gyermekfelügyeleti támogatás</a:t>
            </a:r>
          </a:p>
          <a:p>
            <a:pPr marL="342900" lvl="1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dirty="0"/>
              <a:t>Egy háztartáson belül egy jogosult lehet, vagy egy-egy fő a két jogcímen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endParaRPr lang="hu-HU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B66ACA25-26E8-3AED-7C9E-9FC9898C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a) Foglalkoztatást helyettesítő támogatás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0483" name="Text Box 15">
            <a:extLst>
              <a:ext uri="{FF2B5EF4-FFF2-40B4-BE49-F238E27FC236}">
                <a16:creationId xmlns:a16="http://schemas.microsoft.com/office/drawing/2014/main" id="{81198095-9468-4AE4-A5B8-87D5A5B5C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995363"/>
            <a:ext cx="871537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4350" indent="-5143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858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/>
              <a:t>Feltételei: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/>
              <a:t>Álláskeresőként regisztrált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/>
              <a:t>Köteles együttműködni a munkaügyi központtal (megfelelő állást el kell fogadni)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/>
              <a:t>Közfoglalkoztatásba be kell kapcsolódni, ill. abból nem léphet ki 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/>
              <a:t>Mértéke: </a:t>
            </a:r>
            <a:r>
              <a:rPr lang="hu-HU" altLang="hu-HU" sz="3000"/>
              <a:t>szociális vetítési alap 80%-a (22.800 Ft)</a:t>
            </a:r>
            <a:endParaRPr lang="hu-HU" altLang="hu-HU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4BE32C1F-D3E9-AD2D-E1D5-83390B180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szociális ellátásokról általában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3075" name="Text Box 15">
            <a:extLst>
              <a:ext uri="{FF2B5EF4-FFF2-40B4-BE49-F238E27FC236}">
                <a16:creationId xmlns:a16="http://schemas.microsoft.com/office/drawing/2014/main" id="{B52BBED0-D584-332F-BB0D-DC07A7595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73125"/>
            <a:ext cx="8715375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2800" b="1" dirty="0"/>
              <a:t>Rászorultság alapján jár: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dirty="0"/>
              <a:t>Nem kötődik jövedelemszerző tevékenységhez (mint a TB)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dirty="0"/>
              <a:t>Nem alanyi jogon jár (mint a </a:t>
            </a:r>
            <a:r>
              <a:rPr lang="hu-HU" altLang="hu-HU" dirty="0" err="1"/>
              <a:t>Cst</a:t>
            </a:r>
            <a:r>
              <a:rPr lang="hu-HU" altLang="hu-HU" dirty="0"/>
              <a:t>. szerinti ellátások)</a:t>
            </a:r>
          </a:p>
          <a:p>
            <a:pPr marL="342900" lvl="1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b="1" dirty="0" err="1"/>
              <a:t>Szubszidiárius</a:t>
            </a:r>
            <a:r>
              <a:rPr lang="hu-HU" altLang="hu-HU" b="1" dirty="0"/>
              <a:t> jellegű: </a:t>
            </a:r>
            <a:r>
              <a:rPr lang="hu-HU" altLang="hu-HU" dirty="0"/>
              <a:t>utolsó védőháló; TB ellátások kizárják</a:t>
            </a:r>
          </a:p>
          <a:p>
            <a:pPr marL="342900" lvl="1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b="1" dirty="0"/>
              <a:t>Alacsony összegek: </a:t>
            </a:r>
            <a:r>
              <a:rPr lang="hu-HU" altLang="hu-HU" dirty="0"/>
              <a:t>normatívan meghatározva, vagy kiegészítés a létminimumig</a:t>
            </a:r>
          </a:p>
          <a:p>
            <a:pPr marL="342900" lvl="1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b="1" dirty="0"/>
              <a:t>Központi költségvetés finanszírozza</a:t>
            </a:r>
          </a:p>
          <a:p>
            <a:pPr marL="342900" lvl="1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b="1" dirty="0"/>
              <a:t>Célcsoport: </a:t>
            </a:r>
            <a:r>
              <a:rPr lang="hu-HU" dirty="0"/>
              <a:t>legalacsonyabb jövedelmi szintű rétegek: „szegények”</a:t>
            </a:r>
            <a:endParaRPr lang="hu-HU" altLang="hu-H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2E40EC38-9CC2-96F7-B018-01B922CA1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b) Egészségkárosodási és gyermekfelügyeleti támogatás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1507" name="Text Box 15">
            <a:extLst>
              <a:ext uri="{FF2B5EF4-FFF2-40B4-BE49-F238E27FC236}">
                <a16:creationId xmlns:a16="http://schemas.microsoft.com/office/drawing/2014/main" id="{3FB1AC40-C0E5-A500-A6FD-522A0DA32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630363"/>
            <a:ext cx="8715375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4350" indent="-5143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858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 dirty="0"/>
              <a:t>Jogosultak: </a:t>
            </a:r>
            <a:r>
              <a:rPr lang="hu-HU" altLang="hu-HU" sz="3200" dirty="0"/>
              <a:t>(nem tud dolgozni)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 dirty="0"/>
              <a:t>Egészségkárosodott (pl. </a:t>
            </a:r>
            <a:r>
              <a:rPr lang="hu-HU" altLang="hu-HU" sz="2600" dirty="0" err="1"/>
              <a:t>max</a:t>
            </a:r>
            <a:r>
              <a:rPr lang="hu-HU" altLang="hu-HU" sz="2600" dirty="0"/>
              <a:t>. 50%-os EÁ)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 dirty="0"/>
              <a:t>14 év alatti kisgyermeket otthon nevel 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endParaRPr lang="hu-HU" altLang="hu-HU" sz="3000" b="1" dirty="0"/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 dirty="0"/>
              <a:t>Mértéke: </a:t>
            </a:r>
            <a:r>
              <a:rPr lang="hu-HU" altLang="hu-HU" sz="3000" dirty="0"/>
              <a:t>megélhetéshez szükséges jövedelem eléréséhez szükséges kiegészítés (</a:t>
            </a:r>
            <a:r>
              <a:rPr lang="hu-HU" altLang="hu-HU" sz="3000" dirty="0" err="1"/>
              <a:t>max</a:t>
            </a:r>
            <a:r>
              <a:rPr lang="hu-HU" altLang="hu-HU" sz="3000" dirty="0"/>
              <a:t>. nettó közfoglalkoztatási minimálbér 90%-a – 2024: 79.840 Ft)</a:t>
            </a:r>
            <a:endParaRPr lang="hu-HU" altLang="hu-HU" sz="3200" dirty="0"/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endParaRPr lang="hu-HU" altLang="hu-HU" sz="3200" dirty="0"/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endParaRPr lang="hu-HU" altLang="hu-HU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6064AD9B-0E3A-76A1-8252-6941237E7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Ápolási díj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2531" name="Text Box 15">
            <a:extLst>
              <a:ext uri="{FF2B5EF4-FFF2-40B4-BE49-F238E27FC236}">
                <a16:creationId xmlns:a16="http://schemas.microsoft.com/office/drawing/2014/main" id="{C8A1EFB8-299B-A360-04F5-1933A3C9A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3" y="947738"/>
            <a:ext cx="871537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b="1" dirty="0"/>
              <a:t>Jogosultak: </a:t>
            </a:r>
            <a:r>
              <a:rPr lang="hu-HU" altLang="hu-HU" sz="2800" dirty="0"/>
              <a:t>otthonában hozzátartozóját gondozza, aki: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hu-HU" altLang="hu-HU" sz="2400" dirty="0"/>
              <a:t>18 éven aluli tartósan beteg (min. 3 hónap) vagy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hu-HU" altLang="hu-HU" sz="2400" dirty="0"/>
              <a:t>súlyosan fogyatékos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b="1" dirty="0"/>
              <a:t>Funkciója: </a:t>
            </a:r>
            <a:r>
              <a:rPr lang="hu-HU" altLang="hu-HU" sz="2800" dirty="0"/>
              <a:t>az intézményi ellátás kiváltása – olcsóbb, és az ápoltnak is jobb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b="1" dirty="0"/>
              <a:t>Mértéke: </a:t>
            </a:r>
            <a:r>
              <a:rPr lang="hu-HU" altLang="hu-HU" sz="2800" dirty="0"/>
              <a:t>normatív, alapesetben: bruttó 48.405 Ft, szolgálati időnek minősül (nyugdíjjárulék!)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b="1" dirty="0"/>
              <a:t>Keresőtevékenység: </a:t>
            </a:r>
            <a:r>
              <a:rPr lang="hu-HU" altLang="hu-HU" sz="2800" dirty="0"/>
              <a:t>csak otthoni munkavégzés, vagy </a:t>
            </a:r>
            <a:r>
              <a:rPr lang="hu-HU" altLang="hu-HU" sz="2800" dirty="0" err="1"/>
              <a:t>max</a:t>
            </a:r>
            <a:r>
              <a:rPr lang="hu-HU" altLang="hu-HU" sz="2800" dirty="0"/>
              <a:t>. napi 4 óra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3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4B5FF0C8-2DF6-40E1-5120-EEBFD9AD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4) Gyermekek otthongondozási díja</a:t>
            </a:r>
          </a:p>
        </p:txBody>
      </p:sp>
      <p:sp>
        <p:nvSpPr>
          <p:cNvPr id="23555" name="Text Box 15">
            <a:extLst>
              <a:ext uri="{FF2B5EF4-FFF2-40B4-BE49-F238E27FC236}">
                <a16:creationId xmlns:a16="http://schemas.microsoft.com/office/drawing/2014/main" id="{42DFAE55-2D32-C5AB-7D5F-65E34674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" y="1124744"/>
            <a:ext cx="871537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5725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  <a:defRPr/>
            </a:pPr>
            <a:r>
              <a:rPr lang="hu-HU" altLang="hu-HU" sz="2800" b="1" dirty="0"/>
              <a:t>Jogosultak: </a:t>
            </a:r>
            <a:r>
              <a:rPr lang="hu-HU" altLang="hu-HU" sz="2800" dirty="0"/>
              <a:t>aki súlyos fogyatékosságából vagy tartós betegségéből eredően </a:t>
            </a:r>
            <a:r>
              <a:rPr lang="hu-HU" altLang="hu-HU" sz="2800" u="sng" dirty="0"/>
              <a:t>önellátásra képtelen </a:t>
            </a:r>
            <a:r>
              <a:rPr lang="hu-HU" altLang="hu-HU" sz="2800" dirty="0"/>
              <a:t>gyermekét otthonában gondozza (általában a szülő)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  <a:defRPr/>
            </a:pPr>
            <a:r>
              <a:rPr lang="hu-HU" altLang="hu-HU" sz="2800" b="1" dirty="0"/>
              <a:t>Mértéke: </a:t>
            </a:r>
            <a:r>
              <a:rPr lang="hu-HU" altLang="hu-HU" sz="2800" dirty="0"/>
              <a:t>normatív, szolgálati időnek minősül (nyugdíjjárulék!)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  <a:defRPr/>
            </a:pPr>
            <a:r>
              <a:rPr lang="hu-HU" altLang="hu-HU" sz="2400" dirty="0"/>
              <a:t>Alapesetben = minimálbér (266.800 Ft)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  <a:defRPr/>
            </a:pPr>
            <a:r>
              <a:rPr lang="hu-HU" altLang="hu-HU" sz="2400" dirty="0"/>
              <a:t>több </a:t>
            </a:r>
            <a:r>
              <a:rPr lang="hu-HU" altLang="hu-HU" sz="2400" dirty="0" err="1"/>
              <a:t>gyodra</a:t>
            </a:r>
            <a:r>
              <a:rPr lang="hu-HU" altLang="hu-HU" sz="2400" dirty="0"/>
              <a:t> jogosító gyermek esetén (x1,5): 400.200 Ft</a:t>
            </a:r>
          </a:p>
          <a:p>
            <a:pPr marL="457200" lvl="1"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  <a:defRPr/>
            </a:pPr>
            <a:r>
              <a:rPr lang="hu-HU" altLang="hu-HU" b="1" dirty="0"/>
              <a:t>Keresőtevékenység: </a:t>
            </a:r>
            <a:r>
              <a:rPr lang="hu-HU" altLang="hu-HU" dirty="0"/>
              <a:t>csak otthoni munkavégzés, vagy </a:t>
            </a:r>
            <a:r>
              <a:rPr lang="hu-HU" altLang="hu-HU" dirty="0" err="1"/>
              <a:t>max</a:t>
            </a:r>
            <a:r>
              <a:rPr lang="hu-HU" altLang="hu-HU" dirty="0"/>
              <a:t>. napi 4 óra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hu-HU" altLang="hu-HU" sz="3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EAB35B6F-A811-4096-2E4F-F409D5631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5) Tartós ápolást végzők időskori támogatása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1507" name="Text Box 15">
            <a:extLst>
              <a:ext uri="{FF2B5EF4-FFF2-40B4-BE49-F238E27FC236}">
                <a16:creationId xmlns:a16="http://schemas.microsoft.com/office/drawing/2014/main" id="{E1B0DBC3-D054-EB84-ED5F-A1E366AA3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3" y="1576388"/>
            <a:ext cx="8715375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defRPr/>
            </a:pPr>
            <a:r>
              <a:rPr lang="hu-HU" sz="2800" b="1" dirty="0"/>
              <a:t>Feltételei:</a:t>
            </a:r>
          </a:p>
          <a:p>
            <a:pPr>
              <a:buFontTx/>
              <a:buChar char="-"/>
              <a:defRPr/>
            </a:pPr>
            <a:r>
              <a:rPr lang="hu-HU" sz="2800" dirty="0"/>
              <a:t>Kérelmező öregségi nyugdíjra jogosultságát megállapították és</a:t>
            </a:r>
          </a:p>
          <a:p>
            <a:pPr>
              <a:buFontTx/>
              <a:buChar char="-"/>
              <a:defRPr/>
            </a:pPr>
            <a:r>
              <a:rPr lang="hu-HU" sz="2800" dirty="0"/>
              <a:t>legalább 20 évig saját háztartásában ápolta tartósan beteg vagy súlyosan fogyatékos gyermekét és</a:t>
            </a:r>
          </a:p>
          <a:p>
            <a:pPr>
              <a:buFontTx/>
              <a:buChar char="-"/>
              <a:defRPr/>
            </a:pPr>
            <a:r>
              <a:rPr lang="hu-HU" sz="2800" dirty="0"/>
              <a:t>ezalatt legfeljebb napi 4 órában végzett otthonán kívül keresőtevékenységet, vagy a keresőtevékenységet az otthonában végezte</a:t>
            </a:r>
          </a:p>
          <a:p>
            <a:pPr marL="0" indent="0">
              <a:defRPr/>
            </a:pPr>
            <a:endParaRPr lang="hu-HU" sz="2800" dirty="0"/>
          </a:p>
          <a:p>
            <a:pPr marL="0" indent="0">
              <a:defRPr/>
            </a:pPr>
            <a:r>
              <a:rPr lang="hu-HU" sz="2800" b="1" dirty="0"/>
              <a:t>Mértéke: </a:t>
            </a:r>
            <a:r>
              <a:rPr lang="hu-HU" sz="2800" dirty="0"/>
              <a:t>50.000 Ft/hó.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F81EE30F-770A-9480-64EC-86516DEE0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6) Települési támogatás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5603" name="Text Box 15">
            <a:extLst>
              <a:ext uri="{FF2B5EF4-FFF2-40B4-BE49-F238E27FC236}">
                <a16:creationId xmlns:a16="http://schemas.microsoft.com/office/drawing/2014/main" id="{AC22699E-6C2B-2046-B2C2-966658FF8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3" y="908050"/>
            <a:ext cx="8715375" cy="550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/>
              <a:t>Szt. szerinti ellátások kiegészítéseként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/>
              <a:t>ÖK rendelet alapján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/>
              <a:t>Pénzbeli vagy természetbeni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/>
              <a:t>Pl. lakhatáshoz, hozzátartozó gondozásához, gyógyszerhez, rezsihátralékhoz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 b="1"/>
              <a:t>Kötelező nyújtani:</a:t>
            </a:r>
          </a:p>
          <a:p>
            <a:pPr lvl="1"/>
            <a:r>
              <a:rPr lang="hu-HU" altLang="hu-HU" sz="2400"/>
              <a:t>a létfenntartást veszélyeztető rendkívüli élethelyzetbe került személynek, </a:t>
            </a:r>
          </a:p>
          <a:p>
            <a:pPr lvl="1"/>
            <a:r>
              <a:rPr lang="hu-HU" altLang="hu-HU" sz="2400"/>
              <a:t>az időszakosan vagy tartósan létfenntartási gonddal küzdő személynek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hu-HU" altLang="hu-HU" sz="2800"/>
              <a:t>Rendkívüli támogatás: akár hivatalból is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5">
            <a:extLst>
              <a:ext uri="{FF2B5EF4-FFF2-40B4-BE49-F238E27FC236}">
                <a16:creationId xmlns:a16="http://schemas.microsoft.com/office/drawing/2014/main" id="{ED4051E5-8886-E252-BC39-AF769A448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269038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hu-HU" altLang="hu-HU" sz="2000" i="1" dirty="0"/>
              <a:t>https://www.ksh.hu/stadat_files/szo/hu/szo0021.html</a:t>
            </a: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1E8B077D-354A-9AB0-4104-6F93196E9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682998"/>
              </p:ext>
            </p:extLst>
          </p:nvPr>
        </p:nvGraphicFramePr>
        <p:xfrm>
          <a:off x="211138" y="188913"/>
          <a:ext cx="8753475" cy="58324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57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60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Támogatás</a:t>
                      </a:r>
                      <a:endParaRPr lang="hu-H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  <a:alpha val="3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hu-H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  <a:alpha val="3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2023</a:t>
                      </a:r>
                      <a:endParaRPr lang="hu-H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  <a:alpha val="3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48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2000" b="1" u="none" strike="noStrike" dirty="0">
                          <a:effectLst/>
                        </a:rPr>
                        <a:t>Támogatásban részesítettek havi átlagos száma</a:t>
                      </a:r>
                      <a:endParaRPr lang="hu-H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Egészségkárosodási és gyermekfelügyeleti tám.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19 139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hu-HU" sz="2000" dirty="0"/>
                        <a:t>16 890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Foglalkoztatást helyettesítő támogatás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79 327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/>
                        <a:t>57 264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Ápolási díj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32 768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/>
                        <a:t>26 021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effectLst/>
                          <a:latin typeface="Arial"/>
                        </a:rPr>
                        <a:t>Gyermekek</a:t>
                      </a:r>
                      <a:r>
                        <a:rPr lang="hu-HU" sz="2000" b="0" i="0" u="none" strike="noStrike" baseline="0" dirty="0">
                          <a:effectLst/>
                          <a:latin typeface="Arial"/>
                        </a:rPr>
                        <a:t> otthongondozási díja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20 033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/>
                        <a:t>28 168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Időskorúak járadéka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6 727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/>
                        <a:t>6 323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489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Egy főre jutó havi átlagos összeg, Ft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Egészségkárosodási és gyermekfelügyeleti tám.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27 985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hu-HU" sz="2000" dirty="0"/>
                        <a:t>27 442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Foglalkoztatást helyettesítő támogatás</a:t>
                      </a:r>
                      <a:endParaRPr lang="hu-HU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22 979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hu-HU" sz="2000" dirty="0"/>
                        <a:t>22 759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Ápolási díj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53 716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hu-HU" sz="2000" dirty="0"/>
                        <a:t>61 910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effectLst/>
                          <a:latin typeface="Arial"/>
                        </a:rPr>
                        <a:t>Gyermekek</a:t>
                      </a:r>
                      <a:r>
                        <a:rPr lang="hu-HU" sz="2000" b="0" i="0" u="none" strike="noStrike" baseline="0" dirty="0">
                          <a:effectLst/>
                          <a:latin typeface="Arial"/>
                        </a:rPr>
                        <a:t> otthongondozási díja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118 275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hu-HU" sz="2000" dirty="0"/>
                        <a:t>217 416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Időskorúak járadéka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30 999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hu-HU" sz="2000" dirty="0"/>
                        <a:t>38 138</a:t>
                      </a: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2B1741B2-B683-4B90-9D45-453C79B2D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923370"/>
              </p:ext>
            </p:extLst>
          </p:nvPr>
        </p:nvGraphicFramePr>
        <p:xfrm>
          <a:off x="211138" y="333375"/>
          <a:ext cx="8753475" cy="39877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57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152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Támogatás</a:t>
                      </a:r>
                      <a:endParaRPr lang="hu-H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hu-H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</a:rPr>
                        <a:t>2023</a:t>
                      </a:r>
                      <a:endParaRPr lang="hu-H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  <a:alpha val="2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71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2000" b="1" u="none" strike="noStrike" dirty="0">
                          <a:effectLst/>
                        </a:rPr>
                        <a:t>Felhasznált összeg, ezer Ft</a:t>
                      </a:r>
                      <a:endParaRPr lang="hu-H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71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Egészségkárosodási és gyermekfelügyeleti tám.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dirty="0"/>
                        <a:t>6 704 569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dirty="0"/>
                        <a:t>5 562 133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71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Foglalkoztatást helyettesítő támogatás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dirty="0"/>
                        <a:t>23 805 975</a:t>
                      </a:r>
                      <a:endParaRPr lang="hu-HU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dirty="0"/>
                        <a:t>15 638 992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71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Ápolási díj</a:t>
                      </a:r>
                      <a:endParaRPr lang="hu-HU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dirty="0"/>
                        <a:t>26 916 917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dirty="0"/>
                        <a:t>19 331 703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71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effectLst/>
                          <a:latin typeface="Arial"/>
                        </a:rPr>
                        <a:t>Gyermekek</a:t>
                      </a:r>
                      <a:r>
                        <a:rPr lang="hu-HU" sz="2000" b="0" i="0" u="none" strike="noStrike" baseline="0" dirty="0">
                          <a:effectLst/>
                          <a:latin typeface="Arial"/>
                        </a:rPr>
                        <a:t> otthongondozási díja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dirty="0"/>
                        <a:t>73 489 732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71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Időskorúak járadéka</a:t>
                      </a:r>
                      <a:endParaRPr lang="hu-HU" sz="2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u="none" strike="noStrike" dirty="0">
                          <a:effectLst/>
                        </a:rPr>
                        <a:t>2 371 914 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dirty="0"/>
                        <a:t>2 893 751</a:t>
                      </a:r>
                      <a:endParaRPr lang="hu-HU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684" name="Text Box 15">
            <a:extLst>
              <a:ext uri="{FF2B5EF4-FFF2-40B4-BE49-F238E27FC236}">
                <a16:creationId xmlns:a16="http://schemas.microsoft.com/office/drawing/2014/main" id="{34472CFC-1D6D-D8BA-25F1-274D3681A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269038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hu-HU" altLang="hu-HU" sz="2000" i="1"/>
              <a:t>https://www.ksh.hu/stadat_files/szo/hu/szo0021.html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58E29BF0-8A2C-870F-7719-92ED41848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9144000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természetbeni ellátások</a:t>
            </a:r>
            <a:endParaRPr lang="hu-HU" sz="5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DC01CE78-1248-8750-9D73-593B0807F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Természetbeni ellátások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6627" name="Text Box 15">
            <a:extLst>
              <a:ext uri="{FF2B5EF4-FFF2-40B4-BE49-F238E27FC236}">
                <a16:creationId xmlns:a16="http://schemas.microsoft.com/office/drawing/2014/main" id="{605B2FF8-6D38-7181-E0FF-1D103C3C0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155700"/>
            <a:ext cx="8715375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 eaLnBrk="1" hangingPunct="1">
              <a:spcBef>
                <a:spcPts val="600"/>
              </a:spcBef>
              <a:defRPr/>
            </a:pPr>
            <a:endParaRPr lang="hu-HU" altLang="hu-HU" sz="3000" dirty="0"/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dirty="0"/>
              <a:t>Köztemetés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dirty="0"/>
              <a:t>Közgyógyellátás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dirty="0"/>
              <a:t>Egészségügyi szolgáltatásra jogosultság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C8551A2A-729D-3CD4-1FAF-A7D3A0DC9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9144000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szociális </a:t>
            </a:r>
            <a:r>
              <a:rPr lang="hu-HU" sz="55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szolgálatások</a:t>
            </a:r>
            <a:endParaRPr lang="hu-HU" sz="5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7A4090D7-ECD0-F0A5-892E-CD6A1773C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Ki a „szegény”?  - </a:t>
            </a:r>
            <a:r>
              <a:rPr lang="hu-HU" sz="35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Eurostat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5CFC6CF1-23B6-6DCE-932E-EEB0B6A36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125538"/>
            <a:ext cx="8715375" cy="521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/>
            <a:r>
              <a:rPr lang="hu-HU" altLang="hu-HU" sz="3200" b="1" dirty="0"/>
              <a:t>Jövedelemszegénység </a:t>
            </a:r>
            <a:r>
              <a:rPr lang="hu-HU" altLang="hu-HU" sz="2800" dirty="0"/>
              <a:t>– nem keresi meg a medián jövedelem 60%-át (KSH, 2022: a szegénységi küszöb egyszemélyes háztartásokra nettó 145 ezer Ft/hó, 2 felnőtt + 2 gyermekre: nettó 305 ezer Ft/hó)</a:t>
            </a:r>
          </a:p>
          <a:p>
            <a:pPr lvl="2"/>
            <a:r>
              <a:rPr lang="hu-HU" altLang="hu-HU" sz="3200" b="1" dirty="0"/>
              <a:t>Munkaszegénység </a:t>
            </a:r>
            <a:r>
              <a:rPr lang="hu-HU" altLang="hu-HU" sz="2800" dirty="0"/>
              <a:t>– a 18-64 éves korú háztartástagok a megelőző évben a lehetséges munkaidejüknek legfeljebb 1/5-ét töltötték munkával</a:t>
            </a:r>
          </a:p>
          <a:p>
            <a:pPr lvl="2"/>
            <a:r>
              <a:rPr lang="hu-HU" altLang="hu-HU" sz="3200" b="1" dirty="0"/>
              <a:t>Súlyos</a:t>
            </a:r>
            <a:r>
              <a:rPr lang="hu-HU" altLang="hu-HU" sz="2800" dirty="0"/>
              <a:t> </a:t>
            </a:r>
            <a:r>
              <a:rPr lang="hu-HU" altLang="hu-HU" sz="3200" b="1" dirty="0"/>
              <a:t>anyagi depriváció</a:t>
            </a:r>
            <a:r>
              <a:rPr lang="hu-HU" altLang="hu-HU" sz="3200" dirty="0"/>
              <a:t>: </a:t>
            </a:r>
            <a:r>
              <a:rPr lang="hu-HU" altLang="hu-HU" sz="2800" dirty="0"/>
              <a:t>13 jóléti jellemző alapján. Ha legalább 7 hiányzik, az már súlyosan anyagilag </a:t>
            </a:r>
            <a:r>
              <a:rPr lang="hu-HU" altLang="hu-HU" sz="2800" dirty="0" err="1"/>
              <a:t>deprivált</a:t>
            </a:r>
            <a:r>
              <a:rPr lang="hu-HU" altLang="hu-HU" sz="2800" dirty="0"/>
              <a:t> háztartásnak minősül.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D6F00C97-F278-97C3-B518-0F005668B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Szociális szolgáltatások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7171" name="Text Box 15">
            <a:extLst>
              <a:ext uri="{FF2B5EF4-FFF2-40B4-BE49-F238E27FC236}">
                <a16:creationId xmlns:a16="http://schemas.microsoft.com/office/drawing/2014/main" id="{12C80E7A-04E5-E5EB-C265-46E9637FC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136650"/>
            <a:ext cx="43719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algn="ctr" eaLnBrk="1" hangingPunct="1">
              <a:spcBef>
                <a:spcPts val="600"/>
              </a:spcBef>
              <a:defRPr/>
            </a:pPr>
            <a:r>
              <a:rPr lang="hu-HU" altLang="hu-HU" sz="3000" b="1" dirty="0">
                <a:solidFill>
                  <a:srgbClr val="0000FF"/>
                </a:solidFill>
              </a:rPr>
              <a:t>Alapellátások</a:t>
            </a:r>
          </a:p>
          <a:p>
            <a:pPr marL="457200" lvl="1" indent="0" eaLnBrk="1" hangingPunct="1">
              <a:spcBef>
                <a:spcPts val="600"/>
              </a:spcBef>
              <a:defRPr/>
            </a:pPr>
            <a:endParaRPr lang="hu-HU" altLang="hu-HU" sz="3000" dirty="0"/>
          </a:p>
          <a:p>
            <a:pPr marL="457200" lvl="1" indent="0" eaLnBrk="1" hangingPunct="1">
              <a:spcBef>
                <a:spcPts val="600"/>
              </a:spcBef>
              <a:defRPr/>
            </a:pPr>
            <a:r>
              <a:rPr lang="hu-HU" altLang="hu-HU" sz="3000" dirty="0"/>
              <a:t>Helyi ÖK nyújtja, pl.:</a:t>
            </a:r>
          </a:p>
          <a:p>
            <a:pPr marL="914400" lvl="1" indent="-4572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u-HU" sz="2800" dirty="0"/>
              <a:t>közétkeztetés, </a:t>
            </a:r>
          </a:p>
          <a:p>
            <a:pPr marL="914400" lvl="1" indent="-4572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u-HU" sz="2800" dirty="0"/>
              <a:t>házi segítségnyújtás, </a:t>
            </a:r>
          </a:p>
          <a:p>
            <a:pPr marL="914400" lvl="1" indent="-4572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u-HU" sz="2800" dirty="0"/>
              <a:t>utcai szociális munka, </a:t>
            </a:r>
          </a:p>
          <a:p>
            <a:pPr marL="914400" lvl="1" indent="-4572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u-HU" sz="2800" dirty="0"/>
              <a:t>nappali ellátások </a:t>
            </a:r>
            <a:endParaRPr lang="hu-HU" altLang="hu-HU" sz="2800" dirty="0"/>
          </a:p>
        </p:txBody>
      </p:sp>
      <p:sp>
        <p:nvSpPr>
          <p:cNvPr id="4" name="Text Box 15">
            <a:extLst>
              <a:ext uri="{FF2B5EF4-FFF2-40B4-BE49-F238E27FC236}">
                <a16:creationId xmlns:a16="http://schemas.microsoft.com/office/drawing/2014/main" id="{47048390-E9DC-A1D0-9572-63862DE99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0" y="1169988"/>
            <a:ext cx="4586288" cy="358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algn="ctr" eaLnBrk="1" hangingPunct="1">
              <a:spcBef>
                <a:spcPts val="600"/>
              </a:spcBef>
              <a:defRPr/>
            </a:pPr>
            <a:r>
              <a:rPr lang="hu-HU" altLang="hu-HU" sz="3000" b="1" dirty="0">
                <a:solidFill>
                  <a:srgbClr val="0000FF"/>
                </a:solidFill>
              </a:rPr>
              <a:t>Szakosított ellátások</a:t>
            </a:r>
          </a:p>
          <a:p>
            <a:pPr marL="457200" lvl="1" indent="0" eaLnBrk="1" hangingPunct="1">
              <a:spcBef>
                <a:spcPts val="600"/>
              </a:spcBef>
              <a:defRPr/>
            </a:pPr>
            <a:endParaRPr lang="hu-HU" altLang="hu-HU" sz="3000" dirty="0"/>
          </a:p>
          <a:p>
            <a:pPr marL="457200" lvl="1" indent="0" eaLnBrk="1" hangingPunct="1">
              <a:spcBef>
                <a:spcPts val="600"/>
              </a:spcBef>
              <a:defRPr/>
            </a:pPr>
            <a:r>
              <a:rPr lang="hu-HU" altLang="hu-HU" sz="3000" dirty="0"/>
              <a:t>Államig. nyújtja, pl.:</a:t>
            </a:r>
          </a:p>
          <a:p>
            <a:pPr marL="914400" lvl="1" indent="-4572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u-HU" sz="2800" dirty="0"/>
              <a:t>idősek otthona,</a:t>
            </a:r>
          </a:p>
          <a:p>
            <a:pPr marL="914400" lvl="1" indent="-4572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u-HU" sz="2800" dirty="0"/>
              <a:t>fogyatékosok otthona</a:t>
            </a:r>
          </a:p>
          <a:p>
            <a:pPr marL="914400" lvl="1" indent="-4572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hu-HU" sz="2800" dirty="0"/>
              <a:t>szenvedélybetegek intézményei</a:t>
            </a:r>
            <a:endParaRPr lang="hu-HU" altLang="hu-HU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42DD15DC-4601-314A-7158-3BD86D239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Ellátotti jogok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32771" name="Text Box 15">
            <a:extLst>
              <a:ext uri="{FF2B5EF4-FFF2-40B4-BE49-F238E27FC236}">
                <a16:creationId xmlns:a16="http://schemas.microsoft.com/office/drawing/2014/main" id="{6797ADB8-570C-EFB7-EFA1-119DF0C39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947738"/>
            <a:ext cx="8715375" cy="529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30238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hu-HU" altLang="hu-HU" sz="2800"/>
              <a:t>csak kérelemre történhet az elhelyezés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hu-HU" altLang="hu-HU" sz="2800"/>
              <a:t>egyenlő bánásmód elve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hu-HU" altLang="hu-HU" sz="2800"/>
              <a:t>adatvédelmi szabályok (pl. az ellátott anyagi helyzete csak a jogszabályban meghatározott körben vizsgálható)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hu-HU" altLang="hu-HU" sz="2800"/>
              <a:t>tájékoztatáshoz való jog: intézmény működése, ellátottat megillető ellátások, jogok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hu-HU" altLang="hu-HU" sz="2800"/>
              <a:t>panaszjog: az ellátott közvetlenül az intézmény vezetőjéhez fordulhat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hu-HU" altLang="hu-HU" sz="2800"/>
              <a:t>ellátottjogi képviselő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hu-HU" altLang="hu-HU" sz="2800"/>
              <a:t>térítési díj mindig alacsonyabb, mint az ellátás ára</a:t>
            </a:r>
            <a:endParaRPr lang="hu-HU" altLang="hu-HU" sz="3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FF8CB82A-65CD-2467-C0DE-3CF65C0D5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6540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Köszönöm a figyelmet!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274E0261-F53C-7A31-ADAD-DD02EA944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4925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Súlyos anyagi </a:t>
            </a:r>
            <a:r>
              <a:rPr lang="hu-HU" sz="35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depriváció</a:t>
            </a:r>
            <a:endParaRPr lang="hu-HU" sz="30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2EAB2CE8-2C3A-43C0-D96A-2DAE41EA621B}"/>
              </a:ext>
            </a:extLst>
          </p:cNvPr>
          <p:cNvGraphicFramePr>
            <a:graphicFrameLocks noGrp="1"/>
          </p:cNvGraphicFramePr>
          <p:nvPr/>
        </p:nvGraphicFramePr>
        <p:xfrm>
          <a:off x="252413" y="765175"/>
          <a:ext cx="8712200" cy="5838980"/>
        </p:xfrm>
        <a:graphic>
          <a:graphicData uri="http://schemas.openxmlformats.org/drawingml/2006/table">
            <a:tbl>
              <a:tblPr/>
              <a:tblGrid>
                <a:gridCol w="575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7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770">
                <a:tc>
                  <a:txBody>
                    <a:bodyPr/>
                    <a:lstStyle/>
                    <a:p>
                      <a:r>
                        <a:rPr lang="hu-HU" sz="2200" dirty="0">
                          <a:effectLst/>
                        </a:rPr>
                        <a:t>1.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 dirty="0">
                          <a:effectLst/>
                        </a:rPr>
                        <a:t>Évi egyhetes üdülés hiánya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r>
                        <a:rPr lang="hu-HU" sz="2200" dirty="0">
                          <a:effectLst/>
                        </a:rPr>
                        <a:t>Ház-tartási szint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770">
                <a:tc>
                  <a:txBody>
                    <a:bodyPr/>
                    <a:lstStyle/>
                    <a:p>
                      <a:r>
                        <a:rPr lang="hu-HU" sz="2200"/>
                        <a:t>2.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 dirty="0">
                          <a:effectLst/>
                        </a:rPr>
                        <a:t>Váratlan kiadások fedezetének hiánya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770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3.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 dirty="0">
                          <a:effectLst/>
                        </a:rPr>
                        <a:t>Kétnaponta történő húsételfogyasztás hiánya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770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4.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 dirty="0">
                          <a:effectLst/>
                        </a:rPr>
                        <a:t>Hiteltörlesztéssel vagy lakással kapcsolatos hátralék 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770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5.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>
                          <a:effectLst/>
                        </a:rPr>
                        <a:t>Lakás megfelelő fűtésének hiánya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770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6.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>
                          <a:effectLst/>
                        </a:rPr>
                        <a:t>Anyagi okból nincs személygépkocsija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770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7.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>
                          <a:effectLst/>
                        </a:rPr>
                        <a:t>Elhasználódott bútorok lecserélésének hiánya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770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8.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 dirty="0">
                          <a:effectLst/>
                        </a:rPr>
                        <a:t>Elhasználódott ruhák lecserélésének hiánya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r>
                        <a:rPr lang="hu-HU" sz="2200" dirty="0" err="1">
                          <a:effectLst/>
                        </a:rPr>
                        <a:t>Sze-mélyi</a:t>
                      </a:r>
                      <a:r>
                        <a:rPr lang="hu-HU" sz="2200" dirty="0">
                          <a:effectLst/>
                        </a:rPr>
                        <a:t> szint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7041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9.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 dirty="0">
                          <a:effectLst/>
                        </a:rPr>
                        <a:t>Nem rendelkezik két pár cipővel, amelyből az egyik minden évszakban használható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7041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10.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 dirty="0">
                          <a:effectLst/>
                        </a:rPr>
                        <a:t>Nem tudja havonta egyszer vendégül látni rokonait, barátait, vagy elmenni velük vendéglátóhelyre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7041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11.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>
                          <a:effectLst/>
                        </a:rPr>
                        <a:t>Nem tud rendszeresen részt venni fizetős szabadidős programokon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770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12.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 dirty="0">
                          <a:effectLst/>
                        </a:rPr>
                        <a:t>Nem tud hetente egy kisebb összeget magára költeni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770">
                <a:tc>
                  <a:txBody>
                    <a:bodyPr/>
                    <a:lstStyle/>
                    <a:p>
                      <a:r>
                        <a:rPr lang="hu-HU" sz="2200">
                          <a:effectLst/>
                        </a:rPr>
                        <a:t>13.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200" dirty="0">
                          <a:effectLst/>
                        </a:rPr>
                        <a:t>Nem rendelkezik az otthonában interneteléréssel</a:t>
                      </a:r>
                    </a:p>
                  </a:txBody>
                  <a:tcPr marL="36501" marR="36501" marT="18250" marB="182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A89EC70C-9C1D-855A-8C97-87DC5A32D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875" y="115888"/>
            <a:ext cx="9144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KSH: A háztartások életszínvonala, 2022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6147" name="Téglalap 2">
            <a:extLst>
              <a:ext uri="{FF2B5EF4-FFF2-40B4-BE49-F238E27FC236}">
                <a16:creationId xmlns:a16="http://schemas.microsoft.com/office/drawing/2014/main" id="{62782306-7BE8-5BC3-0DA3-22D2CBF3F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021388"/>
            <a:ext cx="77057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hu-HU" sz="2200" dirty="0"/>
              <a:t>1 </a:t>
            </a:r>
            <a:r>
              <a:rPr lang="de-DE" altLang="hu-HU" sz="2200" dirty="0" err="1"/>
              <a:t>millió</a:t>
            </a:r>
            <a:r>
              <a:rPr lang="de-DE" altLang="hu-HU" sz="2200" dirty="0"/>
              <a:t> 863 </a:t>
            </a:r>
            <a:r>
              <a:rPr lang="de-DE" altLang="hu-HU" sz="2200" dirty="0" err="1"/>
              <a:t>ezer</a:t>
            </a:r>
            <a:r>
              <a:rPr lang="hu-HU" altLang="hu-HU" sz="2200" dirty="0"/>
              <a:t> fő érintett legalább 1 dimenzióban (</a:t>
            </a:r>
            <a:r>
              <a:rPr lang="de-DE" altLang="hu-HU" sz="2200" dirty="0"/>
              <a:t>19,6%</a:t>
            </a:r>
            <a:r>
              <a:rPr lang="hu-HU" altLang="hu-HU" sz="2200" dirty="0"/>
              <a:t>)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EA043850-C6C4-D5B2-67D6-C3A68FB0F4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92" y="1052735"/>
            <a:ext cx="8946008" cy="486009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812793EC-B5F9-E2BD-B8EC-9FB4815E6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875" y="115888"/>
            <a:ext cx="9144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KSH: A háztartások életszínvonala, 2022</a:t>
            </a:r>
            <a:endParaRPr lang="hu-HU" sz="3000" b="1" dirty="0">
              <a:solidFill>
                <a:srgbClr val="FF0000"/>
              </a:solidFill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B16E72D-08C0-B70B-E2B2-C4B92A823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9650"/>
            <a:ext cx="9144000" cy="48387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1A1E8E38-35C2-3DCA-4E9D-25E95840E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875" y="115888"/>
            <a:ext cx="9144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KSH: A háztartások életszínvonala, 2021</a:t>
            </a:r>
            <a:endParaRPr lang="hu-HU" sz="3000" b="1" dirty="0">
              <a:solidFill>
                <a:srgbClr val="FF0000"/>
              </a:solidFill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5765688E-3B4E-9935-0B73-155F425BE7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9650"/>
            <a:ext cx="9144000" cy="4838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34F20D92-581B-60AF-C2B5-F1AE91901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Jogforrások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9219" name="Text Box 15">
            <a:extLst>
              <a:ext uri="{FF2B5EF4-FFF2-40B4-BE49-F238E27FC236}">
                <a16:creationId xmlns:a16="http://schemas.microsoft.com/office/drawing/2014/main" id="{EE498AED-6401-1699-DC9D-876428D10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196975"/>
            <a:ext cx="871537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hu-HU" altLang="hu-HU" b="1"/>
              <a:t>Alaptörvény, XIX. cikk: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hu-HU" altLang="hu-HU"/>
              <a:t>(1) Magyarország arra </a:t>
            </a:r>
            <a:r>
              <a:rPr lang="hu-HU" altLang="hu-HU" u="sng"/>
              <a:t>törekszik</a:t>
            </a:r>
            <a:r>
              <a:rPr lang="hu-HU" altLang="hu-HU"/>
              <a:t>, hogy minden állampolgárának szociális biztonságot nyújtson.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hu-HU" altLang="hu-HU"/>
          </a:p>
          <a:p>
            <a:pPr lvl="1">
              <a:spcBef>
                <a:spcPct val="0"/>
              </a:spcBef>
              <a:buFontTx/>
              <a:buNone/>
            </a:pPr>
            <a:r>
              <a:rPr lang="hu-HU" altLang="hu-HU"/>
              <a:t>(3) Törvény a szociális intézkedések jellegét és mértékét a szociális intézkedést igénybe vevő személynek </a:t>
            </a:r>
            <a:r>
              <a:rPr lang="hu-HU" altLang="hu-HU" u="sng"/>
              <a:t>a közösség számára hasznos tevékenységéhez igazodóan</a:t>
            </a:r>
            <a:r>
              <a:rPr lang="hu-HU" altLang="hu-HU"/>
              <a:t> is megállapíthatja.</a:t>
            </a:r>
            <a:endParaRPr lang="hu-HU" altLang="hu-HU" b="1"/>
          </a:p>
          <a:p>
            <a:pPr lvl="1">
              <a:spcBef>
                <a:spcPct val="0"/>
              </a:spcBef>
              <a:buFontTx/>
              <a:buNone/>
            </a:pPr>
            <a:endParaRPr lang="hu-HU" altLang="hu-H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66C94DBF-580C-CE64-B9B3-1E9FEB8D3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Jogforrások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10243" name="Text Box 15">
            <a:extLst>
              <a:ext uri="{FF2B5EF4-FFF2-40B4-BE49-F238E27FC236}">
                <a16:creationId xmlns:a16="http://schemas.microsoft.com/office/drawing/2014/main" id="{B53B1DFB-9E20-8ABC-4DCB-4A3C9B80C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196975"/>
            <a:ext cx="8715375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hu-HU" altLang="hu-HU" b="1">
                <a:solidFill>
                  <a:srgbClr val="000000"/>
                </a:solidFill>
              </a:rPr>
              <a:t>Alaptörvény, XXIII. cikk: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hu-HU" altLang="hu-HU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hu-HU" altLang="hu-HU">
                <a:solidFill>
                  <a:srgbClr val="000000"/>
                </a:solidFill>
              </a:rPr>
              <a:t>(2) Az emberhez méltó lakhatás feltételeinek a megteremtését, továbbá a közterület közcélú használatának védelmét az állam és a helyi önkormányzatok azzal is segítik, hogy </a:t>
            </a:r>
            <a:r>
              <a:rPr lang="hu-HU" altLang="hu-HU" u="sng">
                <a:solidFill>
                  <a:srgbClr val="000000"/>
                </a:solidFill>
              </a:rPr>
              <a:t>törekszenek</a:t>
            </a:r>
            <a:r>
              <a:rPr lang="hu-HU" altLang="hu-HU">
                <a:solidFill>
                  <a:srgbClr val="000000"/>
                </a:solidFill>
              </a:rPr>
              <a:t> valamennyi hajlék nélkül élő személy számára szállást biztosítani.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hu-HU" altLang="hu-HU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hu-HU" altLang="hu-HU">
                <a:solidFill>
                  <a:srgbClr val="000000"/>
                </a:solidFill>
              </a:rPr>
              <a:t>(3) Tilos az életvitelszerű közterületen tartózkodás.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1455</Words>
  <Application>Microsoft Office PowerPoint</Application>
  <PresentationFormat>Diavetítés a képernyőre (4:3 oldalarány)</PresentationFormat>
  <Paragraphs>255</Paragraphs>
  <Slides>32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5" baseType="lpstr">
      <vt:lpstr>Arial</vt:lpstr>
      <vt:lpstr>Verdana</vt:lpstr>
      <vt:lpstr>Alapértelmezett terv</vt:lpstr>
      <vt:lpstr>A szociális ellátások 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Family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Mindent a rendes felmondásról    FELMONDÁS A MUNKAVÁLLALÓ SZEMÉLYÉBEN REJLŐ OKBÓL</dc:title>
  <dc:creator>Kártyás Péter</dc:creator>
  <cp:lastModifiedBy>Gábor Kártyás</cp:lastModifiedBy>
  <cp:revision>195</cp:revision>
  <dcterms:created xsi:type="dcterms:W3CDTF">2010-03-29T07:54:53Z</dcterms:created>
  <dcterms:modified xsi:type="dcterms:W3CDTF">2024-08-03T07:09:53Z</dcterms:modified>
</cp:coreProperties>
</file>