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355" r:id="rId2"/>
    <p:sldId id="507" r:id="rId3"/>
    <p:sldId id="508" r:id="rId4"/>
    <p:sldId id="509" r:id="rId5"/>
    <p:sldId id="510" r:id="rId6"/>
    <p:sldId id="486" r:id="rId7"/>
    <p:sldId id="475" r:id="rId8"/>
    <p:sldId id="487" r:id="rId9"/>
    <p:sldId id="496" r:id="rId10"/>
    <p:sldId id="495" r:id="rId11"/>
    <p:sldId id="504" r:id="rId12"/>
    <p:sldId id="489" r:id="rId13"/>
    <p:sldId id="491" r:id="rId14"/>
    <p:sldId id="490" r:id="rId15"/>
    <p:sldId id="493" r:id="rId16"/>
    <p:sldId id="492" r:id="rId17"/>
    <p:sldId id="494" r:id="rId18"/>
    <p:sldId id="488" r:id="rId19"/>
    <p:sldId id="412" r:id="rId20"/>
    <p:sldId id="471" r:id="rId21"/>
    <p:sldId id="472" r:id="rId22"/>
    <p:sldId id="481" r:id="rId23"/>
    <p:sldId id="477" r:id="rId24"/>
    <p:sldId id="478" r:id="rId25"/>
    <p:sldId id="506" r:id="rId26"/>
    <p:sldId id="497" r:id="rId27"/>
    <p:sldId id="473" r:id="rId28"/>
    <p:sldId id="505" r:id="rId29"/>
    <p:sldId id="511" r:id="rId30"/>
    <p:sldId id="512" r:id="rId31"/>
    <p:sldId id="513" r:id="rId32"/>
    <p:sldId id="514" r:id="rId33"/>
    <p:sldId id="446" r:id="rId34"/>
  </p:sldIdLst>
  <p:sldSz cx="9144000" cy="6858000" type="screen4x3"/>
  <p:notesSz cx="6858000" cy="9144000"/>
  <p:defaultTextStyle>
    <a:defPPr>
      <a:defRPr lang="hu-H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FFCC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Közepesen sötét stílus 2 – 1. jelölőszín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Sötét stílus 1 – 3. jelölőszín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incs stílus, csak rács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0" autoAdjust="0"/>
    <p:restoredTop sz="95533" autoAdjust="0"/>
  </p:normalViewPr>
  <p:slideViewPr>
    <p:cSldViewPr>
      <p:cViewPr varScale="1">
        <p:scale>
          <a:sx n="88" d="100"/>
          <a:sy n="88" d="100"/>
        </p:scale>
        <p:origin x="103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Munkaf&#252;zet1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hu-H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spPr>
            <a:ln w="28575" cap="rnd">
              <a:solidFill>
                <a:srgbClr val="FF0000"/>
              </a:solidFill>
              <a:round/>
            </a:ln>
            <a:effectLst/>
          </c:spPr>
          <c:marker>
            <c:symbol val="none"/>
          </c:marker>
          <c:cat>
            <c:strRef>
              <c:f>Munka1!$A$1:$ES$1</c:f>
              <c:strCache>
                <c:ptCount val="149"/>
                <c:pt idx="0">
                  <c:v>2013 - Január</c:v>
                </c:pt>
                <c:pt idx="1">
                  <c:v>2013 - Február</c:v>
                </c:pt>
                <c:pt idx="2">
                  <c:v>2013 - Március</c:v>
                </c:pt>
                <c:pt idx="3">
                  <c:v>2013 - Április</c:v>
                </c:pt>
                <c:pt idx="4">
                  <c:v>2013 - Május</c:v>
                </c:pt>
                <c:pt idx="5">
                  <c:v>2013 - Június</c:v>
                </c:pt>
                <c:pt idx="6">
                  <c:v>2013 - Július</c:v>
                </c:pt>
                <c:pt idx="7">
                  <c:v>2013 - Augusztus</c:v>
                </c:pt>
                <c:pt idx="8">
                  <c:v>2013 - Szeptember</c:v>
                </c:pt>
                <c:pt idx="9">
                  <c:v>2013 - Október</c:v>
                </c:pt>
                <c:pt idx="10">
                  <c:v>2013 - November</c:v>
                </c:pt>
                <c:pt idx="11">
                  <c:v>2013 - December</c:v>
                </c:pt>
                <c:pt idx="12">
                  <c:v>2014 - Január</c:v>
                </c:pt>
                <c:pt idx="13">
                  <c:v>2014 - Február</c:v>
                </c:pt>
                <c:pt idx="14">
                  <c:v>2014 - Március</c:v>
                </c:pt>
                <c:pt idx="15">
                  <c:v>2014 - Április</c:v>
                </c:pt>
                <c:pt idx="16">
                  <c:v>2014 - Május</c:v>
                </c:pt>
                <c:pt idx="17">
                  <c:v>2014 - Június</c:v>
                </c:pt>
                <c:pt idx="18">
                  <c:v>2014 - Július</c:v>
                </c:pt>
                <c:pt idx="19">
                  <c:v>2014 - Augusztus</c:v>
                </c:pt>
                <c:pt idx="20">
                  <c:v>2014 - Szeptember</c:v>
                </c:pt>
                <c:pt idx="21">
                  <c:v>2014 - Október</c:v>
                </c:pt>
                <c:pt idx="22">
                  <c:v>2014 - November</c:v>
                </c:pt>
                <c:pt idx="23">
                  <c:v>2014 - December</c:v>
                </c:pt>
                <c:pt idx="24">
                  <c:v>2015 - Január</c:v>
                </c:pt>
                <c:pt idx="25">
                  <c:v>2015 - Február</c:v>
                </c:pt>
                <c:pt idx="26">
                  <c:v>2015 - Március</c:v>
                </c:pt>
                <c:pt idx="27">
                  <c:v>2015 - Április</c:v>
                </c:pt>
                <c:pt idx="28">
                  <c:v>2015 - Május</c:v>
                </c:pt>
                <c:pt idx="29">
                  <c:v>2015 - Június</c:v>
                </c:pt>
                <c:pt idx="30">
                  <c:v>2015 - Július</c:v>
                </c:pt>
                <c:pt idx="31">
                  <c:v>2015 - Augusztus</c:v>
                </c:pt>
                <c:pt idx="32">
                  <c:v>2015 - Szeptember</c:v>
                </c:pt>
                <c:pt idx="33">
                  <c:v>2015 - Október</c:v>
                </c:pt>
                <c:pt idx="34">
                  <c:v>2015 - November</c:v>
                </c:pt>
                <c:pt idx="35">
                  <c:v>2015 - December</c:v>
                </c:pt>
                <c:pt idx="36">
                  <c:v>2016 - Január</c:v>
                </c:pt>
                <c:pt idx="37">
                  <c:v>2016 - Február</c:v>
                </c:pt>
                <c:pt idx="38">
                  <c:v>2016 - Március</c:v>
                </c:pt>
                <c:pt idx="39">
                  <c:v>2016 - Április</c:v>
                </c:pt>
                <c:pt idx="40">
                  <c:v>2016 - Május</c:v>
                </c:pt>
                <c:pt idx="41">
                  <c:v>2016 - Június</c:v>
                </c:pt>
                <c:pt idx="42">
                  <c:v>2016 - Július</c:v>
                </c:pt>
                <c:pt idx="43">
                  <c:v>2016 - Augusztus</c:v>
                </c:pt>
                <c:pt idx="44">
                  <c:v>2016 - Szeptember</c:v>
                </c:pt>
                <c:pt idx="45">
                  <c:v>2016 - Október</c:v>
                </c:pt>
                <c:pt idx="46">
                  <c:v>2016 - November</c:v>
                </c:pt>
                <c:pt idx="47">
                  <c:v>2016 - December</c:v>
                </c:pt>
                <c:pt idx="48">
                  <c:v>2017 - Január</c:v>
                </c:pt>
                <c:pt idx="49">
                  <c:v>2017 - Február</c:v>
                </c:pt>
                <c:pt idx="50">
                  <c:v>2017 - Március</c:v>
                </c:pt>
                <c:pt idx="51">
                  <c:v>2017 - Április</c:v>
                </c:pt>
                <c:pt idx="52">
                  <c:v>2017 - Május</c:v>
                </c:pt>
                <c:pt idx="53">
                  <c:v>2017 - Június</c:v>
                </c:pt>
                <c:pt idx="54">
                  <c:v>2017 - Július</c:v>
                </c:pt>
                <c:pt idx="55">
                  <c:v>2017 - Augusztus</c:v>
                </c:pt>
                <c:pt idx="56">
                  <c:v>2017 - Szeptember</c:v>
                </c:pt>
                <c:pt idx="57">
                  <c:v>2017 - Október</c:v>
                </c:pt>
                <c:pt idx="58">
                  <c:v>2017 - November</c:v>
                </c:pt>
                <c:pt idx="59">
                  <c:v>2017 - December</c:v>
                </c:pt>
                <c:pt idx="60">
                  <c:v>2018 - Január</c:v>
                </c:pt>
                <c:pt idx="61">
                  <c:v>2018 - Február</c:v>
                </c:pt>
                <c:pt idx="62">
                  <c:v>2018 - Március</c:v>
                </c:pt>
                <c:pt idx="63">
                  <c:v>2018 - Április</c:v>
                </c:pt>
                <c:pt idx="64">
                  <c:v>2018 - Május</c:v>
                </c:pt>
                <c:pt idx="65">
                  <c:v>2018 - Június</c:v>
                </c:pt>
                <c:pt idx="66">
                  <c:v>2018 - Július</c:v>
                </c:pt>
                <c:pt idx="67">
                  <c:v>2018 - Augusztus</c:v>
                </c:pt>
                <c:pt idx="68">
                  <c:v>2018 - Szeptember</c:v>
                </c:pt>
                <c:pt idx="69">
                  <c:v>2018 - Október</c:v>
                </c:pt>
                <c:pt idx="70">
                  <c:v>2018 - November</c:v>
                </c:pt>
                <c:pt idx="71">
                  <c:v>2018 - December</c:v>
                </c:pt>
                <c:pt idx="72">
                  <c:v>2019 - január</c:v>
                </c:pt>
                <c:pt idx="73">
                  <c:v>2019 - február</c:v>
                </c:pt>
                <c:pt idx="74">
                  <c:v>2019 - március</c:v>
                </c:pt>
                <c:pt idx="75">
                  <c:v>2019 - április</c:v>
                </c:pt>
                <c:pt idx="76">
                  <c:v>2019 -    május</c:v>
                </c:pt>
                <c:pt idx="77">
                  <c:v>2019 -    június</c:v>
                </c:pt>
                <c:pt idx="78">
                  <c:v>2019 -    július</c:v>
                </c:pt>
                <c:pt idx="79">
                  <c:v>2019 -    augusztus</c:v>
                </c:pt>
                <c:pt idx="80">
                  <c:v>2019 -    szeptember</c:v>
                </c:pt>
                <c:pt idx="81">
                  <c:v>2019 -    október</c:v>
                </c:pt>
                <c:pt idx="82">
                  <c:v>2019 -    november</c:v>
                </c:pt>
                <c:pt idx="83">
                  <c:v>20 19 -december</c:v>
                </c:pt>
                <c:pt idx="84">
                  <c:v>2020 - január</c:v>
                </c:pt>
                <c:pt idx="85">
                  <c:v>2020 -  február</c:v>
                </c:pt>
                <c:pt idx="86">
                  <c:v>2020 -  március</c:v>
                </c:pt>
                <c:pt idx="87">
                  <c:v>2020 -  április</c:v>
                </c:pt>
                <c:pt idx="88">
                  <c:v>2020 -  május</c:v>
                </c:pt>
                <c:pt idx="89">
                  <c:v>2020 - június</c:v>
                </c:pt>
                <c:pt idx="90">
                  <c:v>2020 - július</c:v>
                </c:pt>
                <c:pt idx="91">
                  <c:v>2020 - augusztus</c:v>
                </c:pt>
                <c:pt idx="92">
                  <c:v>2020 - szeptember</c:v>
                </c:pt>
                <c:pt idx="93">
                  <c:v>2020 - október</c:v>
                </c:pt>
                <c:pt idx="94">
                  <c:v>2020 - november</c:v>
                </c:pt>
                <c:pt idx="95">
                  <c:v>2020 - december</c:v>
                </c:pt>
                <c:pt idx="96">
                  <c:v>2021 - január</c:v>
                </c:pt>
                <c:pt idx="97">
                  <c:v>2021 - február</c:v>
                </c:pt>
                <c:pt idx="98">
                  <c:v>2021 - március</c:v>
                </c:pt>
                <c:pt idx="99">
                  <c:v>2021 - április</c:v>
                </c:pt>
                <c:pt idx="100">
                  <c:v>2021 - május</c:v>
                </c:pt>
                <c:pt idx="101">
                  <c:v>2021- június</c:v>
                </c:pt>
                <c:pt idx="102">
                  <c:v>2021- július</c:v>
                </c:pt>
                <c:pt idx="103">
                  <c:v>2021- augusztus</c:v>
                </c:pt>
                <c:pt idx="104">
                  <c:v>2021- szeptember</c:v>
                </c:pt>
                <c:pt idx="105">
                  <c:v>2021- október</c:v>
                </c:pt>
                <c:pt idx="106">
                  <c:v>2021- november</c:v>
                </c:pt>
                <c:pt idx="107">
                  <c:v>2021- december</c:v>
                </c:pt>
                <c:pt idx="108">
                  <c:v>2022- január</c:v>
                </c:pt>
                <c:pt idx="109">
                  <c:v>2022- február</c:v>
                </c:pt>
                <c:pt idx="110">
                  <c:v>2022- március</c:v>
                </c:pt>
                <c:pt idx="111">
                  <c:v>2022- április</c:v>
                </c:pt>
                <c:pt idx="112">
                  <c:v>2022 - május</c:v>
                </c:pt>
                <c:pt idx="113">
                  <c:v>2022 - június</c:v>
                </c:pt>
                <c:pt idx="114">
                  <c:v>2022 - július</c:v>
                </c:pt>
                <c:pt idx="115">
                  <c:v>2022 - augusztus</c:v>
                </c:pt>
                <c:pt idx="116">
                  <c:v>2022 - szeptember</c:v>
                </c:pt>
                <c:pt idx="117">
                  <c:v>2022- október</c:v>
                </c:pt>
                <c:pt idx="118">
                  <c:v>2022- november</c:v>
                </c:pt>
                <c:pt idx="119">
                  <c:v>2022- december</c:v>
                </c:pt>
                <c:pt idx="120">
                  <c:v>2023- január</c:v>
                </c:pt>
                <c:pt idx="121">
                  <c:v>2023- február</c:v>
                </c:pt>
                <c:pt idx="122">
                  <c:v>2023-március</c:v>
                </c:pt>
                <c:pt idx="123">
                  <c:v>2023-április</c:v>
                </c:pt>
                <c:pt idx="124">
                  <c:v>2023-május</c:v>
                </c:pt>
                <c:pt idx="125">
                  <c:v>2023-június</c:v>
                </c:pt>
                <c:pt idx="126">
                  <c:v>2023-júlus</c:v>
                </c:pt>
                <c:pt idx="127">
                  <c:v>2023-augusztus</c:v>
                </c:pt>
                <c:pt idx="128">
                  <c:v>2023-szeptember</c:v>
                </c:pt>
                <c:pt idx="129">
                  <c:v>2023-október</c:v>
                </c:pt>
                <c:pt idx="130">
                  <c:v>2023-november</c:v>
                </c:pt>
                <c:pt idx="131">
                  <c:v>2023-december</c:v>
                </c:pt>
                <c:pt idx="132">
                  <c:v>2024-január</c:v>
                </c:pt>
                <c:pt idx="133">
                  <c:v>2024-február</c:v>
                </c:pt>
                <c:pt idx="134">
                  <c:v>2024-március</c:v>
                </c:pt>
                <c:pt idx="135">
                  <c:v>2024-április</c:v>
                </c:pt>
                <c:pt idx="136">
                  <c:v>2024-május</c:v>
                </c:pt>
                <c:pt idx="137">
                  <c:v>2024-június</c:v>
                </c:pt>
                <c:pt idx="138">
                  <c:v>2024-július</c:v>
                </c:pt>
                <c:pt idx="139">
                  <c:v>2024-augusztus</c:v>
                </c:pt>
                <c:pt idx="140">
                  <c:v>2024-szeptember</c:v>
                </c:pt>
                <c:pt idx="141">
                  <c:v>2024-október</c:v>
                </c:pt>
                <c:pt idx="142">
                  <c:v>2024-november</c:v>
                </c:pt>
                <c:pt idx="143">
                  <c:v>2024-december</c:v>
                </c:pt>
                <c:pt idx="144">
                  <c:v>2025-  január</c:v>
                </c:pt>
                <c:pt idx="145">
                  <c:v>2025-  február</c:v>
                </c:pt>
                <c:pt idx="146">
                  <c:v>2025-  március</c:v>
                </c:pt>
                <c:pt idx="147">
                  <c:v>2025-  április</c:v>
                </c:pt>
                <c:pt idx="148">
                  <c:v>2025-  május</c:v>
                </c:pt>
              </c:strCache>
            </c:strRef>
          </c:cat>
          <c:val>
            <c:numRef>
              <c:f>Munka1!$A$2:$ES$2</c:f>
              <c:numCache>
                <c:formatCode>#,##0</c:formatCode>
                <c:ptCount val="149"/>
                <c:pt idx="0">
                  <c:v>48386.580583479998</c:v>
                </c:pt>
                <c:pt idx="1">
                  <c:v>25984.193541785004</c:v>
                </c:pt>
                <c:pt idx="2">
                  <c:v>23972.964265429</c:v>
                </c:pt>
                <c:pt idx="3">
                  <c:v>105330.838701348</c:v>
                </c:pt>
                <c:pt idx="4">
                  <c:v>145824.36666112</c:v>
                </c:pt>
                <c:pt idx="5">
                  <c:v>158671.29031352801</c:v>
                </c:pt>
                <c:pt idx="6">
                  <c:v>158485.09999140899</c:v>
                </c:pt>
                <c:pt idx="7">
                  <c:v>159420.77418368799</c:v>
                </c:pt>
                <c:pt idx="8">
                  <c:v>160890.80643602999</c:v>
                </c:pt>
                <c:pt idx="9">
                  <c:v>157157.09999012601</c:v>
                </c:pt>
                <c:pt idx="10">
                  <c:v>160254.19350210301</c:v>
                </c:pt>
                <c:pt idx="11">
                  <c:v>215637.99997452699</c:v>
                </c:pt>
                <c:pt idx="12">
                  <c:v>185936.903168113</c:v>
                </c:pt>
                <c:pt idx="13">
                  <c:v>218125.90322059201</c:v>
                </c:pt>
                <c:pt idx="14">
                  <c:v>207123.857109481</c:v>
                </c:pt>
                <c:pt idx="15">
                  <c:v>231268.93547618401</c:v>
                </c:pt>
                <c:pt idx="16">
                  <c:v>113682.93325703801</c:v>
                </c:pt>
                <c:pt idx="17">
                  <c:v>134361.35482262599</c:v>
                </c:pt>
                <c:pt idx="18">
                  <c:v>174223.43332464399</c:v>
                </c:pt>
                <c:pt idx="19">
                  <c:v>187458.90319460601</c:v>
                </c:pt>
                <c:pt idx="20">
                  <c:v>208925.03222644</c:v>
                </c:pt>
                <c:pt idx="21">
                  <c:v>170303.63328857004</c:v>
                </c:pt>
                <c:pt idx="22">
                  <c:v>152378.290287735</c:v>
                </c:pt>
                <c:pt idx="23">
                  <c:v>162416.799966677</c:v>
                </c:pt>
                <c:pt idx="24">
                  <c:v>180136.22578046599</c:v>
                </c:pt>
                <c:pt idx="25">
                  <c:v>175013.09676508902</c:v>
                </c:pt>
                <c:pt idx="26">
                  <c:v>145280.606966266</c:v>
                </c:pt>
                <c:pt idx="27">
                  <c:v>192497.80640746199</c:v>
                </c:pt>
                <c:pt idx="28">
                  <c:v>209863.89999045199</c:v>
                </c:pt>
                <c:pt idx="29">
                  <c:v>219957.61289222</c:v>
                </c:pt>
                <c:pt idx="30">
                  <c:v>228838.83332161</c:v>
                </c:pt>
                <c:pt idx="31">
                  <c:v>248648.77418228399</c:v>
                </c:pt>
                <c:pt idx="32">
                  <c:v>224019.38702527399</c:v>
                </c:pt>
                <c:pt idx="33">
                  <c:v>224887.683325983</c:v>
                </c:pt>
                <c:pt idx="34">
                  <c:v>218737.54833253799</c:v>
                </c:pt>
                <c:pt idx="35">
                  <c:v>229642.76664835299</c:v>
                </c:pt>
                <c:pt idx="36">
                  <c:v>222981</c:v>
                </c:pt>
                <c:pt idx="37">
                  <c:v>222192.94374838698</c:v>
                </c:pt>
                <c:pt idx="38">
                  <c:v>183025.31080000001</c:v>
                </c:pt>
                <c:pt idx="39">
                  <c:v>217047.456870967</c:v>
                </c:pt>
                <c:pt idx="40">
                  <c:v>234858.98610207601</c:v>
                </c:pt>
                <c:pt idx="41">
                  <c:v>245656.87364683699</c:v>
                </c:pt>
                <c:pt idx="42">
                  <c:v>244723.486083289</c:v>
                </c:pt>
                <c:pt idx="43">
                  <c:v>246448.58601409598</c:v>
                </c:pt>
                <c:pt idx="44">
                  <c:v>216081.23922521801</c:v>
                </c:pt>
                <c:pt idx="45">
                  <c:v>217843.649989906</c:v>
                </c:pt>
                <c:pt idx="46">
                  <c:v>220205.10213318499</c:v>
                </c:pt>
                <c:pt idx="47">
                  <c:v>210571.90553109799</c:v>
                </c:pt>
                <c:pt idx="48">
                  <c:v>211128.41933771601</c:v>
                </c:pt>
                <c:pt idx="49">
                  <c:v>208526.580637351</c:v>
                </c:pt>
                <c:pt idx="50">
                  <c:v>162169.33908880499</c:v>
                </c:pt>
                <c:pt idx="51">
                  <c:v>174439.82255890701</c:v>
                </c:pt>
                <c:pt idx="52">
                  <c:v>183540.13887987297</c:v>
                </c:pt>
                <c:pt idx="53">
                  <c:v>183897.82794447301</c:v>
                </c:pt>
                <c:pt idx="54">
                  <c:v>180653.21110142599</c:v>
                </c:pt>
                <c:pt idx="55">
                  <c:v>177299.09407616701</c:v>
                </c:pt>
                <c:pt idx="56">
                  <c:v>173555.731164272</c:v>
                </c:pt>
                <c:pt idx="57">
                  <c:v>168436.78332647402</c:v>
                </c:pt>
                <c:pt idx="58">
                  <c:v>165689.33330907999</c:v>
                </c:pt>
                <c:pt idx="59">
                  <c:v>164564.04998673699</c:v>
                </c:pt>
                <c:pt idx="60">
                  <c:v>161200.645149855</c:v>
                </c:pt>
                <c:pt idx="61">
                  <c:v>154163.12093399101</c:v>
                </c:pt>
                <c:pt idx="62">
                  <c:v>138692.422494614</c:v>
                </c:pt>
                <c:pt idx="63">
                  <c:v>145444.95697804299</c:v>
                </c:pt>
                <c:pt idx="64">
                  <c:v>145715.192583775</c:v>
                </c:pt>
                <c:pt idx="65">
                  <c:v>142930.376334645</c:v>
                </c:pt>
                <c:pt idx="66">
                  <c:v>126874.96660229799</c:v>
                </c:pt>
                <c:pt idx="67">
                  <c:v>122898.932789382</c:v>
                </c:pt>
                <c:pt idx="68">
                  <c:v>121950.94622692199</c:v>
                </c:pt>
                <c:pt idx="69">
                  <c:v>122845.449994457</c:v>
                </c:pt>
                <c:pt idx="70">
                  <c:v>122913</c:v>
                </c:pt>
                <c:pt idx="71">
                  <c:v>121806.666660016</c:v>
                </c:pt>
                <c:pt idx="72">
                  <c:v>119271.413970586</c:v>
                </c:pt>
                <c:pt idx="73">
                  <c:v>117830.905908763</c:v>
                </c:pt>
                <c:pt idx="74">
                  <c:v>102756.607032507</c:v>
                </c:pt>
                <c:pt idx="75">
                  <c:v>104116.774186479</c:v>
                </c:pt>
                <c:pt idx="76">
                  <c:v>105048.46666293399</c:v>
                </c:pt>
                <c:pt idx="77">
                  <c:v>104923.290316849</c:v>
                </c:pt>
                <c:pt idx="78">
                  <c:v>103420.266662514</c:v>
                </c:pt>
                <c:pt idx="79">
                  <c:v>103047.48386645201</c:v>
                </c:pt>
                <c:pt idx="80">
                  <c:v>103216.03224903799</c:v>
                </c:pt>
                <c:pt idx="81">
                  <c:v>104540.39999488799</c:v>
                </c:pt>
                <c:pt idx="82">
                  <c:v>104000.45160314199</c:v>
                </c:pt>
                <c:pt idx="83">
                  <c:v>102937.866660766</c:v>
                </c:pt>
                <c:pt idx="84">
                  <c:v>99117.516122417001</c:v>
                </c:pt>
                <c:pt idx="85">
                  <c:v>97794.999996180995</c:v>
                </c:pt>
                <c:pt idx="86">
                  <c:v>84070.620597553003</c:v>
                </c:pt>
                <c:pt idx="87">
                  <c:v>84866.387092307996</c:v>
                </c:pt>
                <c:pt idx="88">
                  <c:v>87383.066663261998</c:v>
                </c:pt>
                <c:pt idx="89">
                  <c:v>90214.677413820988</c:v>
                </c:pt>
                <c:pt idx="90">
                  <c:v>93012.799994330009</c:v>
                </c:pt>
                <c:pt idx="91">
                  <c:v>94201.967736719002</c:v>
                </c:pt>
                <c:pt idx="92">
                  <c:v>94366.741926235001</c:v>
                </c:pt>
                <c:pt idx="93">
                  <c:v>95260.866656886996</c:v>
                </c:pt>
                <c:pt idx="94">
                  <c:v>95505.161282802001</c:v>
                </c:pt>
                <c:pt idx="95">
                  <c:v>94559.866660168002</c:v>
                </c:pt>
                <c:pt idx="96">
                  <c:v>92247.709671784003</c:v>
                </c:pt>
                <c:pt idx="97">
                  <c:v>91627.935480822998</c:v>
                </c:pt>
                <c:pt idx="98">
                  <c:v>83799.571337375004</c:v>
                </c:pt>
                <c:pt idx="99">
                  <c:v>87856.193543717993</c:v>
                </c:pt>
                <c:pt idx="100">
                  <c:v>89686.46666287299</c:v>
                </c:pt>
                <c:pt idx="101">
                  <c:v>89817.45160753699</c:v>
                </c:pt>
                <c:pt idx="102">
                  <c:v>88546.966662788007</c:v>
                </c:pt>
                <c:pt idx="103">
                  <c:v>87163.548383050002</c:v>
                </c:pt>
                <c:pt idx="104">
                  <c:v>86269.258058562002</c:v>
                </c:pt>
                <c:pt idx="105">
                  <c:v>86438.466661796003</c:v>
                </c:pt>
                <c:pt idx="106">
                  <c:v>86452.903220081993</c:v>
                </c:pt>
                <c:pt idx="107">
                  <c:v>85808.999995373</c:v>
                </c:pt>
                <c:pt idx="108">
                  <c:v>83650.870962551999</c:v>
                </c:pt>
                <c:pt idx="109">
                  <c:v>83546.322577548999</c:v>
                </c:pt>
                <c:pt idx="110">
                  <c:v>78094.999917901005</c:v>
                </c:pt>
                <c:pt idx="111">
                  <c:v>79655.806447415001</c:v>
                </c:pt>
                <c:pt idx="112">
                  <c:v>80429.099996306002</c:v>
                </c:pt>
                <c:pt idx="113">
                  <c:v>79932.06451111901</c:v>
                </c:pt>
                <c:pt idx="114">
                  <c:v>77691.333319194993</c:v>
                </c:pt>
                <c:pt idx="115">
                  <c:v>75603.129026658993</c:v>
                </c:pt>
                <c:pt idx="116">
                  <c:v>69906.548352701997</c:v>
                </c:pt>
                <c:pt idx="117">
                  <c:v>68292.099997445999</c:v>
                </c:pt>
                <c:pt idx="118">
                  <c:v>68565.258060911001</c:v>
                </c:pt>
                <c:pt idx="119">
                  <c:v>68815.46666293501</c:v>
                </c:pt>
                <c:pt idx="120">
                  <c:v>67988.125725999998</c:v>
                </c:pt>
                <c:pt idx="121">
                  <c:v>68473.160063000003</c:v>
                </c:pt>
                <c:pt idx="122">
                  <c:v>65447.721818000005</c:v>
                </c:pt>
                <c:pt idx="123">
                  <c:v>67573.061916000006</c:v>
                </c:pt>
                <c:pt idx="124">
                  <c:v>68426.231117000003</c:v>
                </c:pt>
                <c:pt idx="125">
                  <c:v>69366.254616000006</c:v>
                </c:pt>
                <c:pt idx="126">
                  <c:v>67721.797282</c:v>
                </c:pt>
                <c:pt idx="127">
                  <c:v>67495.707450000002</c:v>
                </c:pt>
                <c:pt idx="128">
                  <c:v>66255.181782</c:v>
                </c:pt>
                <c:pt idx="129">
                  <c:v>67070.331346999999</c:v>
                </c:pt>
                <c:pt idx="130">
                  <c:v>67927.159058999998</c:v>
                </c:pt>
                <c:pt idx="131">
                  <c:v>67676.041746999996</c:v>
                </c:pt>
                <c:pt idx="132">
                  <c:v>66787.933290999994</c:v>
                </c:pt>
                <c:pt idx="133">
                  <c:v>67052.643299999996</c:v>
                </c:pt>
                <c:pt idx="134">
                  <c:v>65639.848343000005</c:v>
                </c:pt>
                <c:pt idx="135">
                  <c:v>67741.449066000001</c:v>
                </c:pt>
                <c:pt idx="136">
                  <c:v>68558.009957000002</c:v>
                </c:pt>
                <c:pt idx="137">
                  <c:v>68713.220816999994</c:v>
                </c:pt>
                <c:pt idx="138">
                  <c:v>67748.955463999999</c:v>
                </c:pt>
                <c:pt idx="139">
                  <c:v>67305</c:v>
                </c:pt>
                <c:pt idx="140">
                  <c:v>64841</c:v>
                </c:pt>
                <c:pt idx="141">
                  <c:v>64706.464740000003</c:v>
                </c:pt>
                <c:pt idx="142">
                  <c:v>64836.642168000006</c:v>
                </c:pt>
                <c:pt idx="143">
                  <c:v>65597.277553000007</c:v>
                </c:pt>
                <c:pt idx="144">
                  <c:v>65100.674973999994</c:v>
                </c:pt>
                <c:pt idx="145">
                  <c:v>65116.290652000003</c:v>
                </c:pt>
                <c:pt idx="146">
                  <c:v>62191</c:v>
                </c:pt>
                <c:pt idx="147">
                  <c:v>65694.577021999998</c:v>
                </c:pt>
                <c:pt idx="148">
                  <c:v>66871.764437999998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78-4238-ACB8-E8CD25D7BC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99071615"/>
        <c:axId val="799071135"/>
      </c:lineChart>
      <c:catAx>
        <c:axId val="79907161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799071135"/>
        <c:crosses val="autoZero"/>
        <c:auto val="1"/>
        <c:lblAlgn val="ctr"/>
        <c:lblOffset val="100"/>
        <c:noMultiLvlLbl val="0"/>
      </c:catAx>
      <c:valAx>
        <c:axId val="79907113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hu-HU"/>
          </a:p>
        </c:txPr>
        <c:crossAx val="7990716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hu-H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3CD06632-2C0F-0F8B-3754-565F21953E5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7587" name="Rectangle 3">
            <a:extLst>
              <a:ext uri="{FF2B5EF4-FFF2-40B4-BE49-F238E27FC236}">
                <a16:creationId xmlns:a16="http://schemas.microsoft.com/office/drawing/2014/main" id="{7B94676B-516F-04D0-A2D5-7076A9D6717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DF6F4A51-E7E1-5665-5687-D1CB24A4B752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589" name="Rectangle 5">
            <a:extLst>
              <a:ext uri="{FF2B5EF4-FFF2-40B4-BE49-F238E27FC236}">
                <a16:creationId xmlns:a16="http://schemas.microsoft.com/office/drawing/2014/main" id="{99E23FED-E738-6B85-2071-26DB82D0DC80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noProof="0"/>
              <a:t>Mintaszöveg szerkesztése</a:t>
            </a:r>
          </a:p>
          <a:p>
            <a:pPr lvl="1"/>
            <a:r>
              <a:rPr lang="hu-HU" noProof="0"/>
              <a:t>Második szint</a:t>
            </a:r>
          </a:p>
          <a:p>
            <a:pPr lvl="2"/>
            <a:r>
              <a:rPr lang="hu-HU" noProof="0"/>
              <a:t>Harmadik szint</a:t>
            </a:r>
          </a:p>
          <a:p>
            <a:pPr lvl="3"/>
            <a:r>
              <a:rPr lang="hu-HU" noProof="0"/>
              <a:t>Negyedik szint</a:t>
            </a:r>
          </a:p>
          <a:p>
            <a:pPr lvl="4"/>
            <a:r>
              <a:rPr lang="hu-HU" noProof="0"/>
              <a:t>Ötödik szint</a:t>
            </a:r>
          </a:p>
        </p:txBody>
      </p:sp>
      <p:sp>
        <p:nvSpPr>
          <p:cNvPr id="67590" name="Rectangle 6">
            <a:extLst>
              <a:ext uri="{FF2B5EF4-FFF2-40B4-BE49-F238E27FC236}">
                <a16:creationId xmlns:a16="http://schemas.microsoft.com/office/drawing/2014/main" id="{7C376C64-8B56-F21E-AE3D-5598F7331E4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7591" name="Rectangle 7">
            <a:extLst>
              <a:ext uri="{FF2B5EF4-FFF2-40B4-BE49-F238E27FC236}">
                <a16:creationId xmlns:a16="http://schemas.microsoft.com/office/drawing/2014/main" id="{C3519EA6-A133-BEAC-8DAE-3FE09DC29E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8ABC6D8-F1A4-43B1-AD34-F5B8CC95F666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81F6C046-B3AC-FFF2-C9CE-FD4737AB11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E78A942A-B08B-459C-BF7C-32A2CECF4E14}" type="slidenum">
              <a:rPr lang="hu-HU" altLang="hu-HU"/>
              <a:pPr eaLnBrk="1" hangingPunct="1">
                <a:spcBef>
                  <a:spcPct val="0"/>
                </a:spcBef>
              </a:pPr>
              <a:t>1</a:t>
            </a:fld>
            <a:endParaRPr lang="hu-HU" altLang="hu-HU"/>
          </a:p>
        </p:txBody>
      </p:sp>
      <p:sp>
        <p:nvSpPr>
          <p:cNvPr id="36867" name="Diakép helye 1">
            <a:extLst>
              <a:ext uri="{FF2B5EF4-FFF2-40B4-BE49-F238E27FC236}">
                <a16:creationId xmlns:a16="http://schemas.microsoft.com/office/drawing/2014/main" id="{A81CFBC7-D079-8BE9-E21D-FD9E15EB74AC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6868" name="Jegyzetek helye 2">
            <a:extLst>
              <a:ext uri="{FF2B5EF4-FFF2-40B4-BE49-F238E27FC236}">
                <a16:creationId xmlns:a16="http://schemas.microsoft.com/office/drawing/2014/main" id="{33DBD2AC-21BD-0B20-7D68-2AE01907C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6869" name="Dia számának helye 3">
            <a:extLst>
              <a:ext uri="{FF2B5EF4-FFF2-40B4-BE49-F238E27FC236}">
                <a16:creationId xmlns:a16="http://schemas.microsoft.com/office/drawing/2014/main" id="{F7D92238-07B8-8346-F6DA-AE5EE6C12181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87D2B585-D4B4-4B82-8470-BAD3CE0F26B1}" type="slidenum">
              <a:rPr lang="hu-HU" altLang="hu-HU" b="1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1</a:t>
            </a:fld>
            <a:endParaRPr lang="hu-HU" altLang="hu-HU" b="1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4D3AB979-F9E4-7F2E-6F39-5F73D35EABF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F1A7952A-371D-4270-8FE7-99F6FBDA57C6}" type="slidenum">
              <a:rPr lang="hu-HU" altLang="hu-HU"/>
              <a:pPr eaLnBrk="1" hangingPunct="1">
                <a:spcBef>
                  <a:spcPct val="0"/>
                </a:spcBef>
              </a:pPr>
              <a:t>12</a:t>
            </a:fld>
            <a:endParaRPr lang="hu-HU" altLang="hu-HU"/>
          </a:p>
        </p:txBody>
      </p:sp>
      <p:sp>
        <p:nvSpPr>
          <p:cNvPr id="37891" name="Diakép helye 1">
            <a:extLst>
              <a:ext uri="{FF2B5EF4-FFF2-40B4-BE49-F238E27FC236}">
                <a16:creationId xmlns:a16="http://schemas.microsoft.com/office/drawing/2014/main" id="{C9214769-88F9-E44C-E098-E2923099A2FF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7892" name="Jegyzetek helye 2">
            <a:extLst>
              <a:ext uri="{FF2B5EF4-FFF2-40B4-BE49-F238E27FC236}">
                <a16:creationId xmlns:a16="http://schemas.microsoft.com/office/drawing/2014/main" id="{814BD3B1-8ACC-527D-5564-84E76966F1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7893" name="Dia számának helye 3">
            <a:extLst>
              <a:ext uri="{FF2B5EF4-FFF2-40B4-BE49-F238E27FC236}">
                <a16:creationId xmlns:a16="http://schemas.microsoft.com/office/drawing/2014/main" id="{DB952226-EA0B-123E-C0E4-27592AFB6DDB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45A06BDE-1A56-428F-AB2C-B349ED6670D2}" type="slidenum">
              <a:rPr lang="hu-HU" altLang="hu-HU" b="1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12</a:t>
            </a:fld>
            <a:endParaRPr lang="hu-HU" altLang="hu-HU" b="1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>
            <a:extLst>
              <a:ext uri="{FF2B5EF4-FFF2-40B4-BE49-F238E27FC236}">
                <a16:creationId xmlns:a16="http://schemas.microsoft.com/office/drawing/2014/main" id="{4F13835A-259F-FBF9-764F-8AB2914DB74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6D4A7DBD-F872-4729-B485-F505DAE88A8D}" type="slidenum">
              <a:rPr lang="hu-HU" altLang="hu-HU"/>
              <a:pPr eaLnBrk="1" hangingPunct="1">
                <a:spcBef>
                  <a:spcPct val="0"/>
                </a:spcBef>
              </a:pPr>
              <a:t>18</a:t>
            </a:fld>
            <a:endParaRPr lang="hu-HU" altLang="hu-HU"/>
          </a:p>
        </p:txBody>
      </p:sp>
      <p:sp>
        <p:nvSpPr>
          <p:cNvPr id="38915" name="Diakép helye 1">
            <a:extLst>
              <a:ext uri="{FF2B5EF4-FFF2-40B4-BE49-F238E27FC236}">
                <a16:creationId xmlns:a16="http://schemas.microsoft.com/office/drawing/2014/main" id="{04C799AC-62BE-1CB4-E6DE-1570DBB8D50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8916" name="Jegyzetek helye 2">
            <a:extLst>
              <a:ext uri="{FF2B5EF4-FFF2-40B4-BE49-F238E27FC236}">
                <a16:creationId xmlns:a16="http://schemas.microsoft.com/office/drawing/2014/main" id="{8412DE5F-2C15-6E58-8F99-8C5BEC0E43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u-HU" altLang="hu-HU">
              <a:latin typeface="Arial" panose="020B0604020202020204" pitchFamily="34" charset="0"/>
            </a:endParaRPr>
          </a:p>
        </p:txBody>
      </p:sp>
      <p:sp>
        <p:nvSpPr>
          <p:cNvPr id="38917" name="Dia számának helye 3">
            <a:extLst>
              <a:ext uri="{FF2B5EF4-FFF2-40B4-BE49-F238E27FC236}">
                <a16:creationId xmlns:a16="http://schemas.microsoft.com/office/drawing/2014/main" id="{187C8D09-1EE0-745C-3D7E-89F87F3795B1}"/>
              </a:ext>
            </a:extLst>
          </p:cNvPr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Char char="•"/>
            </a:pPr>
            <a:fld id="{785A9A1F-9749-4C92-A4A2-636D7CEB77D4}" type="slidenum">
              <a:rPr lang="hu-HU" altLang="hu-HU" b="1">
                <a:solidFill>
                  <a:srgbClr val="FF3300"/>
                </a:solidFill>
                <a:latin typeface="Verdana" panose="020B0604030504040204" pitchFamily="34" charset="0"/>
              </a:rPr>
              <a:pPr algn="r" eaLnBrk="1" hangingPunct="1">
                <a:spcBef>
                  <a:spcPct val="0"/>
                </a:spcBef>
                <a:buFontTx/>
                <a:buChar char="•"/>
              </a:pPr>
              <a:t>18</a:t>
            </a:fld>
            <a:endParaRPr lang="hu-HU" altLang="hu-HU" b="1">
              <a:solidFill>
                <a:srgbClr val="FF3300"/>
              </a:solidFill>
              <a:latin typeface="Verdana" panose="020B060403050404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u-HU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8ABC6D8-F1A4-43B1-AD34-F5B8CC95F666}" type="slidenum">
              <a:rPr lang="hu-HU" altLang="hu-HU" smtClean="0"/>
              <a:pPr/>
              <a:t>29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891297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5C4EB83-D9D5-E36E-814D-942A6C91B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F7632EA-6F40-31D8-5EBD-8CC408326F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C2CE12-FC37-629C-6D95-8919C39954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EB117B-C770-4B0D-B8C5-4CAF2565593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19190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8229F76-1607-4089-75CD-AE9DC12B35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251213-DF6F-9FEA-749B-8BC2CA6F92A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679985-DB16-C803-7557-64749ACB382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C5DDD48-8E7F-4F01-843A-93EC122A68F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621609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278F16A-D206-39DE-4E63-AB6B6CB99DE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1262F34-1887-F260-8AD5-7DD0024A4F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A9CBC75-294E-76A7-DC92-E7C9B4BB5C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CAF02A-91F6-4731-B5EF-D088AE441053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37374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6EB578-D2DC-00A0-7BE2-5D12908E28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9A20B4D-B004-247C-D129-09F04F8B2AF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A3492E1A-ECCE-5B82-106B-083557801FD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666EC70-8110-4D69-881B-4441265F560A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319104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6E52AC7-5B23-878A-3ED9-F5910BC5A9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AE5A21C-A5D9-E203-D989-135E5DA7A4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35B13E1-0E57-1CAD-A0DB-9CF2976EB15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5114F4-12CE-4EA2-85B1-EB850975176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52778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D88362C-2776-2134-BADD-F592F7E33E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D2021E3-ADAB-98FC-C309-051AA18C67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1A40F4A-4964-CAD7-D2A0-A0F08F78841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46CBF1-4313-46B6-9F7A-0164251983D6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6042795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E1FB37C-2350-95FF-E7FA-8F21E759A37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47F9C1D-4BA7-EF4D-E8A9-5D91D5E329D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CBB0B0D4-907F-DB1E-78F2-90CCFDD3A2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7B2ADF-818D-447B-A9E2-4AA2D0B25A1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458863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DA8327A0-8831-13A2-F4A9-87ADA963DD1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6E153D0-8098-C4AC-7182-C41BD0DC28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338F321-85C8-85BB-F1C6-E7853E73A19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898A91-E765-46A7-9DE4-4287BE723EDF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8976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4849FBAF-84AA-B12B-768E-5DF53D49DB9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B98473B-9F89-0BDE-D112-B26A308E42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484E11B-A62B-3364-4C5E-08F9E1D5F6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AA7FFE-679F-4F2F-918D-62E7953F8954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4106753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92DCE77-3633-8912-652D-D9F56B9D58F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3DE9086-A982-15DC-A09D-27501422B7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30FE644-04F2-0872-3A76-634A915778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AC4F49-8F32-4349-940E-CFC1660D50CC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695741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CB6E039-C384-C6F5-245D-E8EDB045E4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B227033-DE57-B951-9FB8-428F23FE1E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2AFAAEA-95C8-76A7-1117-04D8287DAB0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A147077-819B-41CE-98D9-40D1BD658160}" type="slidenum">
              <a:rPr lang="hu-HU" altLang="hu-HU"/>
              <a:pPr/>
              <a:t>‹#›</a:t>
            </a:fld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8758440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711CC47-52C1-C46B-3747-1AC61E0857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5F9E24E-F186-9AD5-4966-D35FDD6E72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B56ABEFD-88D4-DCB6-B0FB-E47179014B4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012FE638-EBA9-582B-7B59-ED0943F3B31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hu-HU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51CF6C6-ED6A-630A-4C24-9019C1F529F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6FF1530-12B6-4A21-AB94-A40D44E532CD}" type="slidenum">
              <a:rPr lang="hu-HU" altLang="hu-HU"/>
              <a:pPr/>
              <a:t>‹#›</a:t>
            </a:fld>
            <a:endParaRPr lang="hu-HU" alt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B5D10353-B12A-0AAB-072E-90E831E4DB6B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1744663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Álláskeresési ellátások </a:t>
            </a:r>
            <a:b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és a közfoglalkoztatás</a:t>
            </a:r>
            <a:b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br>
              <a:rPr lang="hu-HU" sz="4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</a:br>
            <a:endParaRPr lang="hu-HU" sz="3000" b="1" dirty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2051" name="Rectangle 5">
            <a:extLst>
              <a:ext uri="{FF2B5EF4-FFF2-40B4-BE49-F238E27FC236}">
                <a16:creationId xmlns:a16="http://schemas.microsoft.com/office/drawing/2014/main" id="{D8115D08-E3F1-7F9C-4EF1-818C8BACD4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644900"/>
            <a:ext cx="9144000" cy="1871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i="1" dirty="0">
                <a:latin typeface="Verdana" panose="020B0604030504040204" pitchFamily="34" charset="0"/>
              </a:rPr>
              <a:t>Előadó: 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i="1" dirty="0">
                <a:latin typeface="Verdana" panose="020B0604030504040204" pitchFamily="34" charset="0"/>
              </a:rPr>
              <a:t>Dr. Kártyás Gábor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endParaRPr lang="hu-HU" altLang="hu-HU" sz="2800" i="1" dirty="0">
              <a:latin typeface="Verdana" panose="020B0604030504040204" pitchFamily="34" charset="0"/>
            </a:endParaRP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hu-HU" altLang="hu-HU" sz="2800" i="1" dirty="0"/>
              <a:t>kartyas.gabor@jak.ppke.hu</a:t>
            </a:r>
          </a:p>
          <a:p>
            <a:pPr algn="ctr" eaLnBrk="1" hangingPunct="1">
              <a:lnSpc>
                <a:spcPct val="125000"/>
              </a:lnSpc>
              <a:spcBef>
                <a:spcPct val="0"/>
              </a:spcBef>
              <a:buFontTx/>
              <a:buNone/>
            </a:pPr>
            <a:endParaRPr lang="hu-HU" altLang="hu-HU" sz="2800" i="1" dirty="0">
              <a:latin typeface="Verdana" panose="020B060403050404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97BD87F8-361F-1315-BEF5-81A828FD1C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1169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Amit kötelező elfogadni: </a:t>
            </a:r>
          </a:p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a megfelelő munkahely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11267" name="Text Box 15">
            <a:extLst>
              <a:ext uri="{FF2B5EF4-FFF2-40B4-BE49-F238E27FC236}">
                <a16:creationId xmlns:a16="http://schemas.microsoft.com/office/drawing/2014/main" id="{066B4B61-4A18-264D-C82C-F5C7DC6E27B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1435100"/>
            <a:ext cx="8637588" cy="422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FontTx/>
              <a:buNone/>
            </a:pPr>
            <a:r>
              <a:rPr lang="hu-HU" altLang="hu-HU" sz="2800" i="1"/>
              <a:t>a) </a:t>
            </a:r>
            <a:r>
              <a:rPr lang="hu-HU" altLang="hu-HU" sz="2800"/>
              <a:t>egészségileg alkalmas</a:t>
            </a:r>
          </a:p>
          <a:p>
            <a:pPr>
              <a:buFontTx/>
              <a:buNone/>
            </a:pPr>
            <a:r>
              <a:rPr lang="hu-HU" altLang="hu-HU" sz="2800" i="1"/>
              <a:t>b) </a:t>
            </a:r>
            <a:r>
              <a:rPr lang="hu-HU" altLang="hu-HU" sz="2800"/>
              <a:t>a várható kereset: legalább az álláskeresési járadék, illetve a minimálbér összege</a:t>
            </a:r>
          </a:p>
          <a:p>
            <a:pPr>
              <a:buFontTx/>
              <a:buNone/>
            </a:pPr>
            <a:r>
              <a:rPr lang="hu-HU" altLang="hu-HU" sz="2800" i="1"/>
              <a:t>c) </a:t>
            </a:r>
            <a:r>
              <a:rPr lang="hu-HU" altLang="hu-HU" sz="2800"/>
              <a:t>napi munkába járás (tömegközlekedéssel, munkáltatói személyszállítással) max. 3 óra, 10 éven aluli gyermeket nevelő nő (vagy egyedül nevelő férfi) esetén max. 2 óra</a:t>
            </a:r>
          </a:p>
          <a:p>
            <a:pPr>
              <a:buFontTx/>
              <a:buNone/>
            </a:pPr>
            <a:r>
              <a:rPr lang="hu-HU" altLang="hu-HU" sz="2800" i="1"/>
              <a:t>d) </a:t>
            </a:r>
            <a:r>
              <a:rPr lang="hu-HU" altLang="hu-HU" sz="2800"/>
              <a:t>a foglalkoztatás munkaviszonyban történik (30 év felettieknél lehet közfoglalkoztatás is!)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BBB0202D-E5ED-0581-E3E0-0EC5E32382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Jogalap nélküli ellátások visszafizetése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075" name="Text Box 15">
            <a:extLst>
              <a:ext uri="{FF2B5EF4-FFF2-40B4-BE49-F238E27FC236}">
                <a16:creationId xmlns:a16="http://schemas.microsoft.com/office/drawing/2014/main" id="{BC3AE651-8B5E-5E69-A3DA-2B8003AE6F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908050"/>
            <a:ext cx="8715375" cy="547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hu-HU" sz="2800" b="1" dirty="0">
                <a:cs typeface="+mn-cs"/>
              </a:rPr>
              <a:t>Felvevő felelőssége</a:t>
            </a:r>
            <a:r>
              <a:rPr lang="hu-HU" sz="2800" dirty="0">
                <a:cs typeface="+mn-cs"/>
              </a:rPr>
              <a:t>:</a:t>
            </a:r>
          </a:p>
          <a:p>
            <a:pPr lvl="1">
              <a:defRPr/>
            </a:pPr>
            <a:r>
              <a:rPr lang="hu-HU" altLang="hu-HU" sz="2400" dirty="0">
                <a:cs typeface="+mn-cs"/>
              </a:rPr>
              <a:t>Hat hónapon belül objektív</a:t>
            </a:r>
          </a:p>
          <a:p>
            <a:pPr lvl="1">
              <a:defRPr/>
            </a:pPr>
            <a:r>
              <a:rPr lang="hu-HU" altLang="hu-HU" sz="2400" dirty="0">
                <a:cs typeface="+mn-cs"/>
              </a:rPr>
              <a:t>Utána csak vétkes magatartás esetén</a:t>
            </a:r>
          </a:p>
          <a:p>
            <a:pPr lvl="1">
              <a:defRPr/>
            </a:pPr>
            <a:r>
              <a:rPr lang="hu-HU" altLang="hu-HU" sz="2400" dirty="0">
                <a:cs typeface="+mn-cs"/>
              </a:rPr>
              <a:t>Ügyleti / késedelmi kamat nem számítható fel</a:t>
            </a:r>
          </a:p>
          <a:p>
            <a:pPr lvl="1">
              <a:defRPr/>
            </a:pPr>
            <a:r>
              <a:rPr lang="hu-HU" altLang="hu-HU" sz="2400" dirty="0">
                <a:cs typeface="+mn-cs"/>
              </a:rPr>
              <a:t>Méltányosságból részben / egészben elengedhető</a:t>
            </a:r>
          </a:p>
          <a:p>
            <a:pPr>
              <a:defRPr/>
            </a:pPr>
            <a:r>
              <a:rPr lang="hu-HU" sz="2800" b="1" dirty="0">
                <a:cs typeface="Arial" charset="0"/>
              </a:rPr>
              <a:t>Munkáltató (egyéb szerv) felelőssége</a:t>
            </a:r>
            <a:r>
              <a:rPr lang="hu-HU" sz="2800" dirty="0">
                <a:cs typeface="Arial" charset="0"/>
              </a:rPr>
              <a:t>:</a:t>
            </a:r>
          </a:p>
          <a:p>
            <a:pPr lvl="1">
              <a:defRPr/>
            </a:pPr>
            <a:r>
              <a:rPr lang="hu-HU" altLang="hu-HU" sz="2400" dirty="0">
                <a:cs typeface="Arial" charset="0"/>
              </a:rPr>
              <a:t>Ha felvevőtől visszakövetelni nem lehet</a:t>
            </a:r>
          </a:p>
          <a:p>
            <a:pPr lvl="1">
              <a:defRPr/>
            </a:pPr>
            <a:r>
              <a:rPr lang="hu-HU" altLang="hu-HU" sz="2400" dirty="0">
                <a:cs typeface="Arial" charset="0"/>
              </a:rPr>
              <a:t>Mulasztás vagy téves adatszolgáltatás esetén</a:t>
            </a:r>
          </a:p>
          <a:p>
            <a:pPr lvl="1">
              <a:defRPr/>
            </a:pPr>
            <a:r>
              <a:rPr lang="hu-HU" altLang="hu-HU" sz="2400" dirty="0">
                <a:cs typeface="Arial" charset="0"/>
              </a:rPr>
              <a:t>Jogellenes munkaviszony megszüntetésnél álláskeresési járadék visszafizetendő</a:t>
            </a:r>
          </a:p>
          <a:p>
            <a:pPr marL="342900" lvl="1" indent="-342900">
              <a:buFontTx/>
              <a:buChar char="•"/>
              <a:defRPr/>
            </a:pPr>
            <a:r>
              <a:rPr lang="hu-HU" b="1" dirty="0">
                <a:cs typeface="Arial" charset="0"/>
              </a:rPr>
              <a:t>Közös felelősségnél:</a:t>
            </a:r>
          </a:p>
          <a:p>
            <a:pPr lvl="1">
              <a:defRPr/>
            </a:pPr>
            <a:r>
              <a:rPr lang="hu-HU" altLang="hu-HU" sz="2400" dirty="0">
                <a:cs typeface="Arial" charset="0"/>
              </a:rPr>
              <a:t>Közrehatás arányában, vagy egyenlően</a:t>
            </a:r>
            <a:endParaRPr lang="hu-HU" altLang="hu-HU" sz="2400" b="1" dirty="0"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232ABE1C-88A0-CFB3-CCA8-3451CA366346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133600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Az álláskeresési ellátások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A4E4B72F-D293-27DA-4CA4-ACAC595954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1) Álláskeresési járadék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04A689DE-9E2C-4084-E2C7-7FE5037418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25538"/>
            <a:ext cx="8715375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ts val="600"/>
              </a:spcBef>
              <a:buFontTx/>
              <a:buNone/>
              <a:defRPr/>
            </a:pPr>
            <a:r>
              <a:rPr lang="hu-HU" altLang="hu-HU" sz="2800" b="1" dirty="0">
                <a:cs typeface="Arial" charset="0"/>
              </a:rPr>
              <a:t>Jogosultsági feltételek: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álláskereső (pl. együttműködik!),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az álláskeresővé válását megelőző 3 éven belül legalább 360 nap jogosultsági idővel (keresőtevékenység) rendelkezik,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munkát akar vállalni, de önálló álláskeresése nem vezetett eredményre, és számára az állami foglalkoztatási szerv sem tud megfelelő munkahelyet felajánlani.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endParaRPr lang="hu-HU" altLang="hu-HU" dirty="0">
              <a:cs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7533839D-1FA5-4E9A-3C17-87187FF3B3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Álláskeresési járadék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80E89A0D-024E-BC30-83E3-0C85BEE454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25538"/>
            <a:ext cx="8715375" cy="4862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ts val="600"/>
              </a:spcBef>
              <a:buFontTx/>
              <a:buNone/>
              <a:defRPr/>
            </a:pPr>
            <a:r>
              <a:rPr lang="hu-HU" altLang="hu-HU" sz="2800" b="1" dirty="0">
                <a:cs typeface="Arial" charset="0"/>
              </a:rPr>
              <a:t>Ellátás mértéke: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Járadékalap („átlagkereset”) 60%-a , de legfeljebb a minimálbér (2025-ben: 290.800 Ft)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endParaRPr lang="hu-HU" altLang="hu-HU" sz="2800" dirty="0">
              <a:cs typeface="Arial" charset="0"/>
            </a:endParaRPr>
          </a:p>
          <a:p>
            <a:pPr marL="0" indent="0" eaLnBrk="1" hangingPunct="1">
              <a:spcBef>
                <a:spcPts val="600"/>
              </a:spcBef>
              <a:buFontTx/>
              <a:buNone/>
              <a:defRPr/>
            </a:pPr>
            <a:r>
              <a:rPr lang="hu-HU" altLang="hu-HU" sz="2800" b="1" dirty="0">
                <a:cs typeface="Arial" charset="0"/>
              </a:rPr>
              <a:t>Folyósítás ideje: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Megelőző 3 évből 10 nap jogosultsági idő = 1 nap folyósítási idő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DE: </a:t>
            </a:r>
            <a:r>
              <a:rPr lang="hu-HU" altLang="hu-HU" sz="2800" dirty="0" err="1">
                <a:cs typeface="Arial" charset="0"/>
              </a:rPr>
              <a:t>max</a:t>
            </a:r>
            <a:r>
              <a:rPr lang="hu-HU" altLang="hu-HU" sz="2800" dirty="0">
                <a:cs typeface="Arial" charset="0"/>
              </a:rPr>
              <a:t>. 90 nap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Rövid tartamú (</a:t>
            </a:r>
            <a:r>
              <a:rPr lang="hu-HU" altLang="hu-HU" sz="2800" dirty="0" err="1">
                <a:cs typeface="Arial" charset="0"/>
              </a:rPr>
              <a:t>max</a:t>
            </a:r>
            <a:r>
              <a:rPr lang="hu-HU" altLang="hu-HU" sz="2800" dirty="0">
                <a:cs typeface="Arial" charset="0"/>
              </a:rPr>
              <a:t>. 120 nap) munkavégzésnél az ellátás szünetel</a:t>
            </a:r>
            <a:endParaRPr lang="hu-HU" altLang="hu-HU" dirty="0">
              <a:cs typeface="Arial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97E5C360-8D39-7D1B-39E2-D71E4F87A4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2) Nyugdíj előtti álláskeresési segély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B2B67893-15B0-8C9E-BC07-AD49ED5998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25538"/>
            <a:ext cx="8715375" cy="4494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ts val="600"/>
              </a:spcBef>
              <a:buFontTx/>
              <a:buNone/>
              <a:defRPr/>
            </a:pPr>
            <a:r>
              <a:rPr lang="hu-HU" altLang="hu-HU" sz="2800" b="1" dirty="0">
                <a:cs typeface="Arial" charset="0"/>
              </a:rPr>
              <a:t>Jogosultsági feltételek: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álláskereső,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legfeljebb 5 évvel a nyugdíjkorhatár előtt áll,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rendelkezik az öregségi nyugdíjhoz szükséges szolgálati idővel,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nyugdíjszerű ellátásban nem részesül,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álláskeresési járadékot kimerítette, a megelőző 3 évben legalább 45 napon át kapta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endParaRPr lang="hu-HU" altLang="hu-HU" dirty="0">
              <a:cs typeface="Arial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C231D3A7-C184-C2F9-8FAC-C6C599389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Álláskeresési segély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4099" name="Text Box 15">
            <a:extLst>
              <a:ext uri="{FF2B5EF4-FFF2-40B4-BE49-F238E27FC236}">
                <a16:creationId xmlns:a16="http://schemas.microsoft.com/office/drawing/2014/main" id="{B44FF380-2080-2EA7-09C7-108927F99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25538"/>
            <a:ext cx="8715375" cy="361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 eaLnBrk="1" hangingPunct="1">
              <a:spcBef>
                <a:spcPts val="600"/>
              </a:spcBef>
              <a:buFontTx/>
              <a:buNone/>
              <a:defRPr/>
            </a:pPr>
            <a:r>
              <a:rPr lang="hu-HU" altLang="hu-HU" sz="2800" b="1" dirty="0">
                <a:cs typeface="Arial" charset="0"/>
              </a:rPr>
              <a:t>Ellátás mértéke: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Minimálbér 40%-a (2025-ben: </a:t>
            </a:r>
            <a:r>
              <a:rPr lang="hu-HU" sz="2800" dirty="0">
                <a:cs typeface="Arial" charset="0"/>
              </a:rPr>
              <a:t>116.320</a:t>
            </a:r>
            <a:r>
              <a:rPr lang="hu-HU" altLang="hu-HU" sz="2800" dirty="0">
                <a:cs typeface="Arial" charset="0"/>
              </a:rPr>
              <a:t> Ft)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endParaRPr lang="hu-HU" altLang="hu-HU" sz="2800" dirty="0">
              <a:cs typeface="Arial" charset="0"/>
            </a:endParaRPr>
          </a:p>
          <a:p>
            <a:pPr marL="0" indent="0" eaLnBrk="1" hangingPunct="1">
              <a:spcBef>
                <a:spcPts val="600"/>
              </a:spcBef>
              <a:buFontTx/>
              <a:buNone/>
              <a:defRPr/>
            </a:pPr>
            <a:r>
              <a:rPr lang="hu-HU" altLang="hu-HU" sz="2800" b="1" dirty="0">
                <a:cs typeface="Arial" charset="0"/>
              </a:rPr>
              <a:t>Folyósítás ideje: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r>
              <a:rPr lang="hu-HU" altLang="hu-HU" sz="2800" dirty="0">
                <a:cs typeface="Arial" charset="0"/>
              </a:rPr>
              <a:t>Amíg nyugdíjra / megváltozott munkaképességű személyek ellátására nem lesz jogosult</a:t>
            </a:r>
          </a:p>
          <a:p>
            <a:pPr eaLnBrk="1" hangingPunct="1">
              <a:spcBef>
                <a:spcPts val="600"/>
              </a:spcBef>
              <a:buFontTx/>
              <a:buChar char="-"/>
              <a:defRPr/>
            </a:pPr>
            <a:endParaRPr lang="hu-HU" altLang="hu-HU" dirty="0">
              <a:cs typeface="Arial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FE8D7F02-1732-EB69-CEDA-AEAD5CD73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3) Költségtérítés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18435" name="Text Box 15">
            <a:extLst>
              <a:ext uri="{FF2B5EF4-FFF2-40B4-BE49-F238E27FC236}">
                <a16:creationId xmlns:a16="http://schemas.microsoft.com/office/drawing/2014/main" id="{6237B7C9-C80A-F722-F05F-0FD3E6ED53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25538"/>
            <a:ext cx="8715375" cy="289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</a:pPr>
            <a:r>
              <a:rPr lang="hu-HU" altLang="hu-HU" sz="2800"/>
              <a:t>Tömegközlekedési, helyközi utazás költségeire</a:t>
            </a:r>
          </a:p>
          <a:p>
            <a:pPr eaLnBrk="1" hangingPunct="1">
              <a:spcBef>
                <a:spcPts val="600"/>
              </a:spcBef>
            </a:pPr>
            <a:r>
              <a:rPr lang="hu-HU" altLang="hu-HU" sz="2800"/>
              <a:t>Ha álláskeresési járadék / segély megállapításával, vagy munkahelykereséssel, vagy az együttműködési kötelezettség teljesítésével kapcsolatos 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endParaRPr lang="hu-HU" altLang="hu-HU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>
            <a:extLst>
              <a:ext uri="{FF2B5EF4-FFF2-40B4-BE49-F238E27FC236}">
                <a16:creationId xmlns:a16="http://schemas.microsoft.com/office/drawing/2014/main" id="{3D3967C6-B9C9-0A27-0F80-220687DF1742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2133600"/>
            <a:ext cx="9144000" cy="2044700"/>
          </a:xfrm>
        </p:spPr>
        <p:txBody>
          <a:bodyPr/>
          <a:lstStyle/>
          <a:p>
            <a:pPr eaLnBrk="1" hangingPunct="1">
              <a:defRPr/>
            </a:pPr>
            <a:r>
              <a:rPr lang="hu-HU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A közfoglalkoztatás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A0AAF03B-1553-51B6-3C4D-0D82322DF7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A közfoglalkoztatásban ellátható feladatok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20483" name="Text Box 15">
            <a:extLst>
              <a:ext uri="{FF2B5EF4-FFF2-40B4-BE49-F238E27FC236}">
                <a16:creationId xmlns:a16="http://schemas.microsoft.com/office/drawing/2014/main" id="{620EB50A-8701-B570-7AC6-B17B852EFC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81075"/>
            <a:ext cx="8715375" cy="3846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b="1"/>
              <a:t>Állami / önkormányzati feladat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b="1"/>
              <a:t>Közösségi szükségletek, célok kielégítése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b="1"/>
              <a:t>Évi max. 120 óráig munkaerő-piaci vagy egészségügyi és szociális szolgáltatásban részvétel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endParaRPr lang="hu-HU" altLang="hu-HU" sz="2800" b="1"/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b="1"/>
              <a:t>TÍPUSKÉNYSZER! </a:t>
            </a:r>
            <a:r>
              <a:rPr lang="hu-HU" altLang="hu-HU" sz="2800"/>
              <a:t>Csak amire törvény nem ír elő közalkalmazotti vagy közszolgálati jogviszonyt</a:t>
            </a:r>
            <a:endParaRPr lang="hu-HU" altLang="hu-H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églalap 2">
            <a:extLst>
              <a:ext uri="{FF2B5EF4-FFF2-40B4-BE49-F238E27FC236}">
                <a16:creationId xmlns:a16="http://schemas.microsoft.com/office/drawing/2014/main" id="{F57FE5EF-5C19-636A-F07F-74C6AEFED562}"/>
              </a:ext>
            </a:extLst>
          </p:cNvPr>
          <p:cNvSpPr/>
          <p:nvPr/>
        </p:nvSpPr>
        <p:spPr>
          <a:xfrm>
            <a:off x="0" y="260350"/>
            <a:ext cx="9090025" cy="63182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rPr>
              <a:t>Munkaerő-piaci helyzetkép </a:t>
            </a:r>
            <a:endParaRPr lang="hu-HU" sz="3500" dirty="0">
              <a:latin typeface="Arial" charset="0"/>
              <a:cs typeface="Arial" charset="0"/>
            </a:endParaRPr>
          </a:p>
        </p:txBody>
      </p:sp>
      <p:pic>
        <p:nvPicPr>
          <p:cNvPr id="11" name="Kép 10">
            <a:extLst>
              <a:ext uri="{FF2B5EF4-FFF2-40B4-BE49-F238E27FC236}">
                <a16:creationId xmlns:a16="http://schemas.microsoft.com/office/drawing/2014/main" id="{35CFF51E-0AF3-7671-D175-772B7ACBFA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788" y="1340768"/>
            <a:ext cx="8388424" cy="490074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5D164F32-21CF-B3BF-D73E-BEC00FA594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A közfoglalkoztató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21507" name="Text Box 15">
            <a:extLst>
              <a:ext uri="{FF2B5EF4-FFF2-40B4-BE49-F238E27FC236}">
                <a16:creationId xmlns:a16="http://schemas.microsoft.com/office/drawing/2014/main" id="{4747ACE3-5D83-3146-AD9A-EC5D4B5426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28688"/>
            <a:ext cx="8715375" cy="552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helyi és nemzetiségi ÖK, valamint ezek jogi személyiséggel rendelkező társulása,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költségvetési szerv,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egyházi jogi személy,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közhasznú jogállású szervezet,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civil szervezet,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köztulajdont kezelő gazdálkodó szervezet,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vízitársulat,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erdőgazdálkodó,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szociális szövetkezet, 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pályavasút</a:t>
            </a:r>
            <a:endParaRPr lang="hu-HU" altLang="hu-HU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3B948B64-7A61-50B8-D0AD-25D55E591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A közfoglalkoztatott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22531" name="Text Box 15">
            <a:extLst>
              <a:ext uri="{FF2B5EF4-FFF2-40B4-BE49-F238E27FC236}">
                <a16:creationId xmlns:a16="http://schemas.microsoft.com/office/drawing/2014/main" id="{BD65EBF4-2937-5F86-3271-6DA6D3D759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28688"/>
            <a:ext cx="8715375" cy="4278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16. életévét betöltötte és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Álláskereső, vagy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Rehabilitációs ellátásban részesül, vagy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Menekültként, oltalmazottként, vagy menedékesként történő elismerés iránti kérelme elbírálása folyamatban van, menedékes, vagy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Harmadik országbeli állampolgár, akinek az idegenrendészeti hatóság kijelölt helyen való tartózkodását rendelte el.</a:t>
            </a:r>
            <a:endParaRPr lang="hu-HU" altLang="hu-H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45491C12-E2D7-C51F-F8AC-328BE3D32C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175" y="315913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Kötelező belépés a közfoglalkoztatásba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78F47648-0005-610F-40A3-B1F3133A1F7E}"/>
              </a:ext>
            </a:extLst>
          </p:cNvPr>
          <p:cNvGraphicFramePr>
            <a:graphicFrameLocks noGrp="1"/>
          </p:cNvGraphicFramePr>
          <p:nvPr/>
        </p:nvGraphicFramePr>
        <p:xfrm>
          <a:off x="247650" y="1916113"/>
          <a:ext cx="8640763" cy="36274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762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6003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32686"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Álláskeresők</a:t>
                      </a:r>
                    </a:p>
                  </a:txBody>
                  <a:tcPr marL="91438" marR="91438" marT="45724" marB="45724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b="1" dirty="0"/>
                        <a:t>Foglalkoztatást</a:t>
                      </a:r>
                      <a:r>
                        <a:rPr lang="hu-HU" sz="2200" b="1" baseline="0" dirty="0"/>
                        <a:t> helyettesítő támogatásban részesülők</a:t>
                      </a:r>
                      <a:endParaRPr lang="hu-HU" sz="2200" b="1" dirty="0"/>
                    </a:p>
                  </a:txBody>
                  <a:tcPr marL="91438" marR="91438" marT="45724" marB="4572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Rehabilitációs ellátásban részesülők</a:t>
                      </a:r>
                    </a:p>
                  </a:txBody>
                  <a:tcPr marL="91438" marR="91438" marT="45724" marB="45724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376">
                <a:tc gridSpan="2">
                  <a:txBody>
                    <a:bodyPr/>
                    <a:lstStyle/>
                    <a:p>
                      <a:r>
                        <a:rPr lang="hu-HU" sz="2200" b="0" dirty="0"/>
                        <a:t>Kötelező elfogadni:</a:t>
                      </a:r>
                      <a:r>
                        <a:rPr lang="hu-HU" sz="2200" b="0" baseline="0" dirty="0"/>
                        <a:t> </a:t>
                      </a:r>
                      <a:r>
                        <a:rPr lang="hu-HU" sz="2200" b="0" dirty="0"/>
                        <a:t>30.</a:t>
                      </a:r>
                      <a:r>
                        <a:rPr lang="hu-HU" sz="2200" b="0" baseline="0" dirty="0"/>
                        <a:t> </a:t>
                      </a:r>
                      <a:r>
                        <a:rPr lang="hu-HU" sz="2200" b="0" dirty="0"/>
                        <a:t>év</a:t>
                      </a:r>
                      <a:r>
                        <a:rPr lang="hu-HU" sz="2200" b="0" baseline="0" dirty="0"/>
                        <a:t> felett, ha más álláskeresési ellátásban, vagy szolgáltatásban nem részesül.</a:t>
                      </a:r>
                    </a:p>
                  </a:txBody>
                  <a:tcPr marL="91438" marR="91438" marT="45724" marB="45724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/>
                        <a:t>Köteles</a:t>
                      </a:r>
                      <a:r>
                        <a:rPr lang="hu-HU" sz="2200" baseline="0" dirty="0"/>
                        <a:t> elfogadni.</a:t>
                      </a:r>
                    </a:p>
                    <a:p>
                      <a:pPr algn="ctr"/>
                      <a:endParaRPr lang="hu-HU" sz="2200" dirty="0"/>
                    </a:p>
                  </a:txBody>
                  <a:tcPr marL="91438" marR="91438" marT="45724" marB="45724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376">
                <a:tc gridSpan="3">
                  <a:txBody>
                    <a:bodyPr/>
                    <a:lstStyle/>
                    <a:p>
                      <a:pPr algn="ctr"/>
                      <a:r>
                        <a:rPr lang="hu-HU" sz="2200" b="0" baseline="0" dirty="0"/>
                        <a:t>Közvetett „kötelezés”: </a:t>
                      </a:r>
                    </a:p>
                    <a:p>
                      <a:pPr algn="ctr"/>
                      <a:r>
                        <a:rPr lang="hu-HU" sz="2200" b="0" baseline="0" dirty="0"/>
                        <a:t>alacsony összegű ellátások és/vagy rövid folyósítási idők.</a:t>
                      </a:r>
                    </a:p>
                  </a:txBody>
                  <a:tcPr marL="91438" marR="91438" marT="45724" marB="45724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hu-HU" sz="2200" dirty="0"/>
                    </a:p>
                  </a:txBody>
                  <a:tcPr marL="91438" marR="91438" marT="45731" marB="45731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89B50877-CA8A-72B7-4706-85EA85A6FD9E}"/>
              </a:ext>
            </a:extLst>
          </p:cNvPr>
          <p:cNvGraphicFramePr>
            <a:graphicFrameLocks noGrp="1"/>
          </p:cNvGraphicFramePr>
          <p:nvPr/>
        </p:nvGraphicFramePr>
        <p:xfrm>
          <a:off x="247650" y="1773238"/>
          <a:ext cx="8640764" cy="25923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42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2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1632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390644"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Álláskeresési járadék</a:t>
                      </a:r>
                    </a:p>
                  </a:txBody>
                  <a:tcPr marL="91438" marR="91438" marT="45722" marB="45722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b="1" dirty="0"/>
                        <a:t>Foglalkoztatást</a:t>
                      </a:r>
                      <a:r>
                        <a:rPr lang="hu-HU" sz="2200" b="1" baseline="0" dirty="0"/>
                        <a:t> helyettesítő támogatás</a:t>
                      </a:r>
                      <a:endParaRPr lang="hu-HU" sz="2200" b="1" dirty="0"/>
                    </a:p>
                  </a:txBody>
                  <a:tcPr marL="91438" marR="91438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Rehabilitációs ellátás</a:t>
                      </a:r>
                    </a:p>
                  </a:txBody>
                  <a:tcPr marL="91438" marR="91438" marT="45722" marB="45722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01743">
                <a:tc>
                  <a:txBody>
                    <a:bodyPr/>
                    <a:lstStyle/>
                    <a:p>
                      <a:r>
                        <a:rPr lang="hu-HU" sz="2200" b="0" baseline="0" dirty="0"/>
                        <a:t>Max. 120 napig az ellátás szünetel, utána megszűnik.</a:t>
                      </a:r>
                      <a:endParaRPr lang="hu-HU" sz="2200" b="1" dirty="0"/>
                    </a:p>
                  </a:txBody>
                  <a:tcPr marL="91438" marR="91438" marT="45722" marB="45722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aseline="0" dirty="0"/>
                        <a:t>Szünetel az ellátás.</a:t>
                      </a:r>
                    </a:p>
                  </a:txBody>
                  <a:tcPr marL="91438" marR="91438" marT="45722" marB="45722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baseline="0" dirty="0"/>
                        <a:t>Az ellátás NEM szünetel!</a:t>
                      </a:r>
                    </a:p>
                  </a:txBody>
                  <a:tcPr marL="91438" marR="91438" marT="45722" marB="45722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 Box 3">
            <a:extLst>
              <a:ext uri="{FF2B5EF4-FFF2-40B4-BE49-F238E27FC236}">
                <a16:creationId xmlns:a16="http://schemas.microsoft.com/office/drawing/2014/main" id="{1F02DA60-DA4D-9192-6F3D-39DC6D47E41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175" y="315913"/>
            <a:ext cx="914400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Közfoglalkoztatás hatása az ellátás folyósítására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C3276A8B-9E7D-0A9E-1C94-9B16F0910B7D}"/>
              </a:ext>
            </a:extLst>
          </p:cNvPr>
          <p:cNvGraphicFramePr>
            <a:graphicFrameLocks noGrp="1"/>
          </p:cNvGraphicFramePr>
          <p:nvPr/>
        </p:nvGraphicFramePr>
        <p:xfrm>
          <a:off x="247650" y="1557338"/>
          <a:ext cx="8640763" cy="27289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4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443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296243"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Álláskeresési járadék</a:t>
                      </a:r>
                    </a:p>
                  </a:txBody>
                  <a:tcPr marL="91438" marR="91438" marT="45723" marB="45723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b="1" dirty="0"/>
                        <a:t>Foglalkoztatást</a:t>
                      </a:r>
                      <a:r>
                        <a:rPr lang="hu-HU" sz="2200" b="1" baseline="0" dirty="0"/>
                        <a:t> helyettesítő támogatás</a:t>
                      </a:r>
                      <a:endParaRPr lang="hu-HU" sz="2200" b="1" dirty="0"/>
                    </a:p>
                  </a:txBody>
                  <a:tcPr marL="91438" marR="91438" marT="45723" marB="45723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Rehabilitációs ellátás</a:t>
                      </a:r>
                    </a:p>
                  </a:txBody>
                  <a:tcPr marL="91438" marR="91438" marT="45723" marB="45723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3266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u-HU" sz="2200" b="0" dirty="0"/>
                        <a:t>Megszüntetik</a:t>
                      </a:r>
                      <a:r>
                        <a:rPr lang="hu-HU" sz="2200" b="0" baseline="0" dirty="0"/>
                        <a:t> az ellátást, ha nem fogadja el a megfelelő munkahelyet.</a:t>
                      </a:r>
                      <a:endParaRPr lang="hu-HU" sz="2200" b="0" dirty="0"/>
                    </a:p>
                  </a:txBody>
                  <a:tcPr marL="91438" marR="91438" marT="45723" marB="45723" anchor="ctr"/>
                </a:tc>
                <a:tc hMerge="1">
                  <a:txBody>
                    <a:bodyPr/>
                    <a:lstStyle/>
                    <a:p>
                      <a:endParaRPr lang="hu-H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hu-HU" sz="2200" dirty="0"/>
                        <a:t>Az ellátást megszüntetik,</a:t>
                      </a:r>
                      <a:r>
                        <a:rPr lang="hu-HU" sz="2200" baseline="0" dirty="0"/>
                        <a:t> ha együttműködési kötelezettségét ismételten, felróhatóan nem teljesíti.</a:t>
                      </a:r>
                      <a:endParaRPr lang="hu-HU" sz="2200" dirty="0"/>
                    </a:p>
                  </a:txBody>
                  <a:tcPr marL="91438" marR="91438" marT="45723" marB="45723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Text Box 3">
            <a:extLst>
              <a:ext uri="{FF2B5EF4-FFF2-40B4-BE49-F238E27FC236}">
                <a16:creationId xmlns:a16="http://schemas.microsoft.com/office/drawing/2014/main" id="{6B903636-D316-AFA1-E91A-1E8315C081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175" y="315913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A közfoglalkoztatás megtagadása esetén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6" name="Text Box 18">
            <a:extLst>
              <a:ext uri="{FF2B5EF4-FFF2-40B4-BE49-F238E27FC236}">
                <a16:creationId xmlns:a16="http://schemas.microsoft.com/office/drawing/2014/main" id="{24838980-631A-3106-48E9-72271C8A95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652963"/>
            <a:ext cx="8569325" cy="169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hu-HU" altLang="hu-HU" sz="2600" b="1" dirty="0">
                <a:latin typeface="+mn-lt"/>
                <a:cs typeface="+mn-cs"/>
              </a:rPr>
              <a:t>További kizáró ok </a:t>
            </a:r>
            <a:r>
              <a:rPr lang="hu-HU" altLang="hu-HU" sz="2600" b="1" dirty="0" err="1">
                <a:latin typeface="+mn-lt"/>
                <a:cs typeface="+mn-cs"/>
              </a:rPr>
              <a:t>fht</a:t>
            </a:r>
            <a:r>
              <a:rPr lang="hu-HU" altLang="hu-HU" sz="2600" b="1" dirty="0">
                <a:latin typeface="+mn-lt"/>
                <a:cs typeface="+mn-cs"/>
              </a:rPr>
              <a:t>. esetén: </a:t>
            </a:r>
            <a:r>
              <a:rPr lang="hu-HU" altLang="hu-HU" sz="2600" dirty="0">
                <a:latin typeface="+mn-lt"/>
                <a:cs typeface="+mn-cs"/>
              </a:rPr>
              <a:t>ellátás ideje alatt, a megelőző egy évben min. 30 napig nem dolgozik, vagy vesz részt képzésben (munkaviszony, </a:t>
            </a:r>
            <a:r>
              <a:rPr lang="hu-HU" altLang="hu-HU" sz="2600" dirty="0" err="1">
                <a:latin typeface="+mn-lt"/>
                <a:cs typeface="+mn-cs"/>
              </a:rPr>
              <a:t>közfogl</a:t>
            </a:r>
            <a:r>
              <a:rPr lang="hu-HU" altLang="hu-HU" sz="2600" dirty="0">
                <a:latin typeface="+mn-lt"/>
                <a:cs typeface="+mn-cs"/>
              </a:rPr>
              <a:t>., önkéntes munka, szociális szövetkezeti közreműködés is lehet).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A0DC02F9-27C5-8643-72EB-DE9D189523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Kizárás a közfoglalkoztatásból 3 hónapra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26627" name="Text Box 15">
            <a:extLst>
              <a:ext uri="{FF2B5EF4-FFF2-40B4-BE49-F238E27FC236}">
                <a16:creationId xmlns:a16="http://schemas.microsoft.com/office/drawing/2014/main" id="{96DA5388-75C2-B991-5A88-33D050572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54088"/>
            <a:ext cx="8715375" cy="5138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megfelelő munkahelyet vagy képzést nem fogadja el (egyszerűsített fogl. is lehet)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a közfoglalkoztatási jogviszonya a közfoglalkoztató azonnali hatályú felmondásával szűnik meg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megelőző három hónapban az egyéb foglalkoztatási jogviszonya munkavállalói felmondással vagy a munkáltató (nem próbaidő alatti) azonnali hatályú felmondásával szűnt meg,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tanköteles gyermekének igazolatlan mulasztása (szabálysértés)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közvetlen lakókörnyezetének rendezetlen állapota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llipszis 5">
            <a:extLst>
              <a:ext uri="{FF2B5EF4-FFF2-40B4-BE49-F238E27FC236}">
                <a16:creationId xmlns:a16="http://schemas.microsoft.com/office/drawing/2014/main" id="{906C15F1-4F65-8373-9351-CA186C7C8675}"/>
              </a:ext>
            </a:extLst>
          </p:cNvPr>
          <p:cNvSpPr/>
          <p:nvPr/>
        </p:nvSpPr>
        <p:spPr>
          <a:xfrm>
            <a:off x="2224088" y="4260850"/>
            <a:ext cx="4292600" cy="1874838"/>
          </a:xfrm>
          <a:prstGeom prst="ellipse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u-HU" sz="2500" b="1" dirty="0">
                <a:solidFill>
                  <a:schemeClr val="tx1"/>
                </a:solidFill>
              </a:rPr>
              <a:t>Álláskereső, rehabilitációs ellátásban részesülő</a:t>
            </a:r>
          </a:p>
        </p:txBody>
      </p:sp>
      <p:sp>
        <p:nvSpPr>
          <p:cNvPr id="9" name="Szalagnyíl felfelé 8">
            <a:extLst>
              <a:ext uri="{FF2B5EF4-FFF2-40B4-BE49-F238E27FC236}">
                <a16:creationId xmlns:a16="http://schemas.microsoft.com/office/drawing/2014/main" id="{C8E02A80-BAD0-D15F-39AE-FAA709B0D40D}"/>
              </a:ext>
            </a:extLst>
          </p:cNvPr>
          <p:cNvSpPr/>
          <p:nvPr/>
        </p:nvSpPr>
        <p:spPr>
          <a:xfrm rot="15959875" flipV="1">
            <a:off x="1104107" y="3188494"/>
            <a:ext cx="1738312" cy="1308100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solidFill>
                <a:schemeClr val="tx1"/>
              </a:solidFill>
            </a:endParaRPr>
          </a:p>
        </p:txBody>
      </p:sp>
      <p:sp>
        <p:nvSpPr>
          <p:cNvPr id="11" name="Téglalap 10">
            <a:extLst>
              <a:ext uri="{FF2B5EF4-FFF2-40B4-BE49-F238E27FC236}">
                <a16:creationId xmlns:a16="http://schemas.microsoft.com/office/drawing/2014/main" id="{6F79ED28-F4BF-4429-41EA-CEE5938FD5D4}"/>
              </a:ext>
            </a:extLst>
          </p:cNvPr>
          <p:cNvSpPr/>
          <p:nvPr/>
        </p:nvSpPr>
        <p:spPr>
          <a:xfrm>
            <a:off x="2455863" y="2420938"/>
            <a:ext cx="3743325" cy="142081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u-HU" sz="2500" b="1" dirty="0">
                <a:solidFill>
                  <a:schemeClr val="tx1"/>
                </a:solidFill>
              </a:rPr>
              <a:t>Közfoglalkoztatás</a:t>
            </a:r>
          </a:p>
        </p:txBody>
      </p:sp>
      <p:sp>
        <p:nvSpPr>
          <p:cNvPr id="10" name="Szalagnyíl felfelé 9">
            <a:extLst>
              <a:ext uri="{FF2B5EF4-FFF2-40B4-BE49-F238E27FC236}">
                <a16:creationId xmlns:a16="http://schemas.microsoft.com/office/drawing/2014/main" id="{E2470FD8-C90B-3A08-BC54-14E2C0BF90EE}"/>
              </a:ext>
            </a:extLst>
          </p:cNvPr>
          <p:cNvSpPr/>
          <p:nvPr/>
        </p:nvSpPr>
        <p:spPr>
          <a:xfrm rot="16572887" flipH="1">
            <a:off x="5609432" y="3599656"/>
            <a:ext cx="1665288" cy="1323975"/>
          </a:xfrm>
          <a:prstGeom prst="curvedUp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solidFill>
                <a:schemeClr val="tx1"/>
              </a:solidFill>
            </a:endParaRPr>
          </a:p>
        </p:txBody>
      </p:sp>
      <p:sp>
        <p:nvSpPr>
          <p:cNvPr id="12" name="Lekerekített téglalap 11">
            <a:extLst>
              <a:ext uri="{FF2B5EF4-FFF2-40B4-BE49-F238E27FC236}">
                <a16:creationId xmlns:a16="http://schemas.microsoft.com/office/drawing/2014/main" id="{A92B4001-AA35-536E-FA05-8CD9463BB05F}"/>
              </a:ext>
            </a:extLst>
          </p:cNvPr>
          <p:cNvSpPr/>
          <p:nvPr/>
        </p:nvSpPr>
        <p:spPr>
          <a:xfrm>
            <a:off x="1787525" y="476250"/>
            <a:ext cx="5256213" cy="151288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hu-HU" sz="2500" b="1" dirty="0">
                <a:solidFill>
                  <a:schemeClr val="tx1"/>
                </a:solidFill>
              </a:rPr>
              <a:t>Elsődleges </a:t>
            </a:r>
          </a:p>
          <a:p>
            <a:pPr algn="ctr">
              <a:defRPr/>
            </a:pPr>
            <a:r>
              <a:rPr lang="hu-HU" sz="2500" b="1" dirty="0">
                <a:solidFill>
                  <a:schemeClr val="tx1"/>
                </a:solidFill>
              </a:rPr>
              <a:t>munkaerő-piac</a:t>
            </a:r>
          </a:p>
        </p:txBody>
      </p:sp>
      <p:sp>
        <p:nvSpPr>
          <p:cNvPr id="13" name="Szalagnyíl felfelé 12">
            <a:extLst>
              <a:ext uri="{FF2B5EF4-FFF2-40B4-BE49-F238E27FC236}">
                <a16:creationId xmlns:a16="http://schemas.microsoft.com/office/drawing/2014/main" id="{0D074BD6-494C-B55F-0077-8F9F768DC14C}"/>
              </a:ext>
            </a:extLst>
          </p:cNvPr>
          <p:cNvSpPr/>
          <p:nvPr/>
        </p:nvSpPr>
        <p:spPr>
          <a:xfrm rot="16200000">
            <a:off x="5390356" y="1266032"/>
            <a:ext cx="1736725" cy="1166812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solidFill>
                <a:schemeClr val="tx1"/>
              </a:solidFill>
            </a:endParaRPr>
          </a:p>
        </p:txBody>
      </p:sp>
      <p:sp>
        <p:nvSpPr>
          <p:cNvPr id="14" name="Szalagnyíl felfelé 13">
            <a:extLst>
              <a:ext uri="{FF2B5EF4-FFF2-40B4-BE49-F238E27FC236}">
                <a16:creationId xmlns:a16="http://schemas.microsoft.com/office/drawing/2014/main" id="{BBE4D672-5EF4-CBD2-B672-57A65AE02CD3}"/>
              </a:ext>
            </a:extLst>
          </p:cNvPr>
          <p:cNvSpPr/>
          <p:nvPr/>
        </p:nvSpPr>
        <p:spPr>
          <a:xfrm rot="16572887" flipH="1">
            <a:off x="5092701" y="2603500"/>
            <a:ext cx="4591050" cy="1724025"/>
          </a:xfrm>
          <a:prstGeom prst="curvedUp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solidFill>
                <a:schemeClr val="tx1"/>
              </a:solidFill>
            </a:endParaRPr>
          </a:p>
        </p:txBody>
      </p:sp>
      <p:sp>
        <p:nvSpPr>
          <p:cNvPr id="15" name="Szalagnyíl felfelé 14">
            <a:extLst>
              <a:ext uri="{FF2B5EF4-FFF2-40B4-BE49-F238E27FC236}">
                <a16:creationId xmlns:a16="http://schemas.microsoft.com/office/drawing/2014/main" id="{E0AF024C-07D1-B049-8421-40BB5F4FF94D}"/>
              </a:ext>
            </a:extLst>
          </p:cNvPr>
          <p:cNvSpPr/>
          <p:nvPr/>
        </p:nvSpPr>
        <p:spPr>
          <a:xfrm rot="15959875" flipV="1">
            <a:off x="-813593" y="2528093"/>
            <a:ext cx="4400550" cy="1833563"/>
          </a:xfrm>
          <a:prstGeom prst="curvedUp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hu-HU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6819980A-F52B-4C2E-ABD6-377CC6524E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904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A közfoglalkoztatási jogviszony tartalma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28675" name="Text Box 15">
            <a:extLst>
              <a:ext uri="{FF2B5EF4-FFF2-40B4-BE49-F238E27FC236}">
                <a16:creationId xmlns:a16="http://schemas.microsoft.com/office/drawing/2014/main" id="{D821E1BE-EEA5-08A2-84FB-B1433D59BE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9238" y="1233488"/>
            <a:ext cx="8715375" cy="39241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 err="1"/>
              <a:t>Kftv</a:t>
            </a:r>
            <a:r>
              <a:rPr lang="hu-HU" altLang="hu-HU" sz="2800" dirty="0"/>
              <a:t>. és háttérszabályként Mt.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Határozott idejű jogviszony (foglalkoztató támogatásához kötődik)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20 nap szabadság évente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Állásidőre járó díjazás: 2025 Ft/nap (napi minimálbér: 13.380 Ft lenne)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Munkavédelmi szabályok alkalmazandóak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Társadalombiztosítási jogviszonnyal jár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8BA3F2C2-6AE5-4100-F0AE-D68EDEE590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904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Speciális jogosultságok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29699" name="Text Box 15">
            <a:extLst>
              <a:ext uri="{FF2B5EF4-FFF2-40B4-BE49-F238E27FC236}">
                <a16:creationId xmlns:a16="http://schemas.microsoft.com/office/drawing/2014/main" id="{96B08A70-2E63-C522-CB9F-66AAD2DB27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030288"/>
            <a:ext cx="8715375" cy="4122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b="1"/>
              <a:t>Fizetés nélküli szabadság</a:t>
            </a:r>
            <a:r>
              <a:rPr lang="hu-HU" altLang="hu-HU" sz="2800"/>
              <a:t>: ha max.120 napos munkaviszonyt létesít (nem közfoglalkoztatónál)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b="1"/>
              <a:t>Mentesülés</a:t>
            </a:r>
            <a:r>
              <a:rPr lang="hu-HU" altLang="hu-HU" sz="2800"/>
              <a:t> állásinterjún való részvételhez szükséges időre (állásidőre járó díjazással), ha munkaviszony létesítésére irányul (nem közfogl.)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b="1"/>
              <a:t>Térítésmentes közlekedés</a:t>
            </a:r>
            <a:r>
              <a:rPr lang="hu-HU" altLang="hu-HU" sz="2800"/>
              <a:t> és (4 órát meghaladó munkaidőnél) napi egyszeri </a:t>
            </a:r>
            <a:r>
              <a:rPr lang="hu-HU" altLang="hu-HU" sz="2800" b="1"/>
              <a:t>étkezés</a:t>
            </a:r>
            <a:r>
              <a:rPr lang="hu-HU" altLang="hu-HU" sz="2800"/>
              <a:t>, napi 3 órát meghaladó munkába járásnál (10 éven aluli gyermeket nevelőnél 2 óra)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D12DAA24-62A1-AE99-5B08-D9AC67CD9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904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Díjazás (2025)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graphicFrame>
        <p:nvGraphicFramePr>
          <p:cNvPr id="2" name="Táblázat 1">
            <a:extLst>
              <a:ext uri="{FF2B5EF4-FFF2-40B4-BE49-F238E27FC236}">
                <a16:creationId xmlns:a16="http://schemas.microsoft.com/office/drawing/2014/main" id="{532CDB30-5857-0F5F-7FAE-E4141029C517}"/>
              </a:ext>
            </a:extLst>
          </p:cNvPr>
          <p:cNvGraphicFramePr>
            <a:graphicFrameLocks noGrp="1"/>
          </p:cNvGraphicFramePr>
          <p:nvPr/>
        </p:nvGraphicFramePr>
        <p:xfrm>
          <a:off x="396875" y="1196975"/>
          <a:ext cx="8280400" cy="485994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9521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857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25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151905">
                <a:tc>
                  <a:txBody>
                    <a:bodyPr/>
                    <a:lstStyle/>
                    <a:p>
                      <a:pPr algn="ctr"/>
                      <a:endParaRPr lang="hu-HU" sz="2200" b="1" dirty="0"/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Alapösszeg</a:t>
                      </a: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b="1" dirty="0"/>
                        <a:t>Középfokú</a:t>
                      </a:r>
                      <a:r>
                        <a:rPr lang="hu-HU" sz="2200" b="1" baseline="0" dirty="0"/>
                        <a:t> végzettséghez kötött munkakörben</a:t>
                      </a:r>
                      <a:endParaRPr lang="hu-HU" sz="2200" b="1" dirty="0"/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97325">
                <a:tc>
                  <a:txBody>
                    <a:bodyPr/>
                    <a:lstStyle/>
                    <a:p>
                      <a:r>
                        <a:rPr lang="hu-HU" sz="2200" b="1" dirty="0"/>
                        <a:t>Közfoglalkoztatott</a:t>
                      </a: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/>
                        <a:t>145.400 Ft</a:t>
                      </a:r>
                    </a:p>
                    <a:p>
                      <a:pPr algn="ctr"/>
                      <a:r>
                        <a:rPr lang="hu-HU" sz="2200" dirty="0"/>
                        <a:t>(minimálbér 50%-a)</a:t>
                      </a: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174.400 Ft (garantált bérminimum 50</a:t>
                      </a:r>
                      <a:r>
                        <a:rPr lang="hu-HU" sz="2200" dirty="0"/>
                        <a:t>%-a)</a:t>
                      </a: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61120">
                <a:tc>
                  <a:txBody>
                    <a:bodyPr/>
                    <a:lstStyle/>
                    <a:p>
                      <a:r>
                        <a:rPr lang="hu-HU" sz="2200" b="1" dirty="0"/>
                        <a:t>Munkavezető közfoglalkoztatott</a:t>
                      </a: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/>
                        <a:t>159.940 Ft</a:t>
                      </a:r>
                    </a:p>
                    <a:p>
                      <a:pPr algn="ctr"/>
                      <a:r>
                        <a:rPr lang="hu-HU" sz="2200" dirty="0"/>
                        <a:t>(+10%)</a:t>
                      </a:r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/>
                        <a:t>191.840 Ft</a:t>
                      </a:r>
                    </a:p>
                    <a:p>
                      <a:pPr algn="ctr"/>
                      <a:r>
                        <a:rPr lang="hu-HU" sz="2200" dirty="0"/>
                        <a:t>(+10%)</a:t>
                      </a:r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2268">
                <a:tc gridSpan="3">
                  <a:txBody>
                    <a:bodyPr/>
                    <a:lstStyle/>
                    <a:p>
                      <a:endParaRPr lang="hu-HU" sz="500" dirty="0"/>
                    </a:p>
                  </a:txBody>
                  <a:tcPr marL="91434" marR="91434" marT="45710" marB="45710" anchor="ctr"/>
                </a:tc>
                <a:tc hMerge="1">
                  <a:txBody>
                    <a:bodyPr/>
                    <a:lstStyle/>
                    <a:p>
                      <a:pPr algn="ctr"/>
                      <a:endParaRPr lang="hu-HU" sz="500" dirty="0"/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hu-HU" sz="5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7325">
                <a:tc>
                  <a:txBody>
                    <a:bodyPr/>
                    <a:lstStyle/>
                    <a:p>
                      <a:r>
                        <a:rPr lang="hu-HU" sz="2200" b="1" dirty="0"/>
                        <a:t>Kötelező</a:t>
                      </a:r>
                      <a:r>
                        <a:rPr lang="hu-HU" sz="2200" b="1" baseline="0" dirty="0"/>
                        <a:t> legkisebb munkabér</a:t>
                      </a:r>
                    </a:p>
                    <a:p>
                      <a:r>
                        <a:rPr lang="hu-HU" sz="2200" baseline="0" dirty="0"/>
                        <a:t>(összehasonlításként)</a:t>
                      </a:r>
                      <a:endParaRPr lang="hu-HU" sz="2200" dirty="0"/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200" dirty="0"/>
                        <a:t>290.800 </a:t>
                      </a:r>
                      <a:r>
                        <a:rPr lang="hu-HU" sz="2200" baseline="0" dirty="0"/>
                        <a:t> Ft</a:t>
                      </a:r>
                      <a:endParaRPr lang="hu-HU" sz="2200" dirty="0"/>
                    </a:p>
                  </a:txBody>
                  <a:tcPr marL="91434" marR="91434" marT="45710" marB="4571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hu-HU" sz="2400" b="0" dirty="0"/>
                        <a:t>348.800</a:t>
                      </a:r>
                      <a:r>
                        <a:rPr lang="hu-HU" sz="2200" baseline="0" dirty="0"/>
                        <a:t> Ft</a:t>
                      </a:r>
                      <a:endParaRPr lang="hu-HU" sz="2200" dirty="0"/>
                    </a:p>
                  </a:txBody>
                  <a:tcPr marL="91434" marR="91434" marT="45710" marB="4571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ép 3">
            <a:extLst>
              <a:ext uri="{FF2B5EF4-FFF2-40B4-BE49-F238E27FC236}">
                <a16:creationId xmlns:a16="http://schemas.microsoft.com/office/drawing/2014/main" id="{5AB89A02-BD0E-56C5-419E-8DFE6A1E19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958839"/>
            <a:ext cx="9144000" cy="4940322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18">
            <a:extLst>
              <a:ext uri="{FF2B5EF4-FFF2-40B4-BE49-F238E27FC236}">
                <a16:creationId xmlns:a16="http://schemas.microsoft.com/office/drawing/2014/main" id="{63B6C106-B042-41B9-BB4F-2428D9241B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6127750"/>
            <a:ext cx="8748712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buFontTx/>
              <a:buNone/>
            </a:pPr>
            <a:r>
              <a:rPr lang="hu-HU" altLang="hu-HU" sz="2500" i="1" dirty="0">
                <a:latin typeface="Verdana" panose="020B0604030504040204" pitchFamily="34" charset="0"/>
              </a:rPr>
              <a:t>https://kozfoglalkoztatas.kormany.hu</a:t>
            </a:r>
          </a:p>
        </p:txBody>
      </p:sp>
      <p:sp>
        <p:nvSpPr>
          <p:cNvPr id="2" name="Téglalap 1">
            <a:extLst>
              <a:ext uri="{FF2B5EF4-FFF2-40B4-BE49-F238E27FC236}">
                <a16:creationId xmlns:a16="http://schemas.microsoft.com/office/drawing/2014/main" id="{ECDA7469-B37C-81C2-F6C4-7B6364327790}"/>
              </a:ext>
            </a:extLst>
          </p:cNvPr>
          <p:cNvSpPr/>
          <p:nvPr/>
        </p:nvSpPr>
        <p:spPr>
          <a:xfrm>
            <a:off x="215106" y="201434"/>
            <a:ext cx="8713788" cy="116998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Közfoglalkoztatásban részt vevők </a:t>
            </a:r>
          </a:p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havi átlagos létszáma (fő)</a:t>
            </a:r>
            <a:r>
              <a:rPr lang="hu-HU" b="1" dirty="0">
                <a:latin typeface="Arial" charset="0"/>
                <a:cs typeface="Arial" charset="0"/>
              </a:rPr>
              <a:t>	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659C1A52-0451-255D-B34F-480CB03BDC1A}"/>
              </a:ext>
            </a:extLst>
          </p:cNvPr>
          <p:cNvGraphicFramePr>
            <a:graphicFrameLocks/>
          </p:cNvGraphicFramePr>
          <p:nvPr/>
        </p:nvGraphicFramePr>
        <p:xfrm>
          <a:off x="108315" y="1475740"/>
          <a:ext cx="8927370" cy="4652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0B5A0EE5-3C25-C706-8C34-A829D1EB5C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904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Kritikák, aggályok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2771" name="Text Box 15">
            <a:extLst>
              <a:ext uri="{FF2B5EF4-FFF2-40B4-BE49-F238E27FC236}">
                <a16:creationId xmlns:a16="http://schemas.microsoft.com/office/drawing/2014/main" id="{CA7BBC91-5C65-26D3-5382-2EB0811846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" y="1052513"/>
            <a:ext cx="8715375" cy="514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Rossz kilépési adatok, sokan csak újabb közfoglalkoztatási lehetőséget kapnak (2024: 9,3% az elsődleges munkaerő-piacon, 63,5% közfogl.-ban folytatja)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Értékteremtő munka lehetősége?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Jelentkezése kiszámíthatatlan, de mégis kötelező elfogadni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Nem kiváltja a passzív időszakokat, hanem átveszi és konzerválja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 dirty="0"/>
              <a:t>Felerősíti társadalmi különbségeket, sok szegregált munkahelyet teremt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BE2C8481-2034-9F5F-73EF-5B66F537E7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904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Kritikák, aggályok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3795" name="Text Box 15">
            <a:extLst>
              <a:ext uri="{FF2B5EF4-FFF2-40B4-BE49-F238E27FC236}">
                <a16:creationId xmlns:a16="http://schemas.microsoft.com/office/drawing/2014/main" id="{73C3C198-3691-F1D0-7FB2-43774E14C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800" y="1052513"/>
            <a:ext cx="8715375" cy="3770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Tisztázatlan szerep: szociális ellátás vagy a foglalkoztatás bővítése a cél?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Közfoglalkoztatottnak álláskeresőként be kell jelentkezni, de nem számít munkanélkülinek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Nem csak a munkakínálati oldalon lehet oka a munkanélküliségnek („nem akar dolgozni”)</a:t>
            </a:r>
          </a:p>
          <a:p>
            <a:pPr eaLnBrk="1" hangingPunct="1">
              <a:spcBef>
                <a:spcPts val="600"/>
              </a:spcBef>
              <a:buFontTx/>
              <a:buChar char="-"/>
            </a:pPr>
            <a:r>
              <a:rPr lang="hu-HU" altLang="hu-HU" sz="2800"/>
              <a:t>Rendkívül költséges fenntartás (2017-ben: 325 milliárd Ft)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CE87E2C9-74D2-11BF-4552-980A27F1C5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565400"/>
            <a:ext cx="9144000" cy="938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5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Köszönöm a figyelmet!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ép 2">
            <a:extLst>
              <a:ext uri="{FF2B5EF4-FFF2-40B4-BE49-F238E27FC236}">
                <a16:creationId xmlns:a16="http://schemas.microsoft.com/office/drawing/2014/main" id="{66959BE2-4EE3-3CA9-EB50-BA60BA8E391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775" y="442912"/>
            <a:ext cx="6648450" cy="597217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18">
            <a:extLst>
              <a:ext uri="{FF2B5EF4-FFF2-40B4-BE49-F238E27FC236}">
                <a16:creationId xmlns:a16="http://schemas.microsoft.com/office/drawing/2014/main" id="{508B66D2-D333-9869-EADC-CDFE9A2FF6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536" y="5373216"/>
            <a:ext cx="8640762" cy="105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2500" dirty="0">
                <a:latin typeface="Verdana" panose="020B0604030504040204" pitchFamily="34" charset="0"/>
              </a:rPr>
              <a:t>Részletesen lásd: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2500" dirty="0">
                <a:latin typeface="Verdana" panose="020B0604030504040204" pitchFamily="34" charset="0"/>
              </a:rPr>
              <a:t>Munkaerő-piaci Tükör 2023-2024</a:t>
            </a:r>
          </a:p>
        </p:txBody>
      </p:sp>
      <p:pic>
        <p:nvPicPr>
          <p:cNvPr id="4" name="Kép 3">
            <a:extLst>
              <a:ext uri="{FF2B5EF4-FFF2-40B4-BE49-F238E27FC236}">
                <a16:creationId xmlns:a16="http://schemas.microsoft.com/office/drawing/2014/main" id="{8893B48B-4EAA-038C-54B2-25499D412D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243666"/>
            <a:ext cx="9144000" cy="2370667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5">
            <a:extLst>
              <a:ext uri="{FF2B5EF4-FFF2-40B4-BE49-F238E27FC236}">
                <a16:creationId xmlns:a16="http://schemas.microsoft.com/office/drawing/2014/main" id="{99263967-1052-A8FB-5F1B-D53B70F7FB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1125538"/>
            <a:ext cx="8715375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hu-HU" altLang="hu-HU" sz="3000" b="1">
                <a:solidFill>
                  <a:srgbClr val="0033CC"/>
                </a:solidFill>
                <a:latin typeface="Verdana" panose="020B0604030504040204" pitchFamily="34" charset="0"/>
              </a:rPr>
              <a:t>AKTÍV</a:t>
            </a:r>
            <a:r>
              <a:rPr lang="hu-HU" altLang="hu-HU" sz="3000" b="1">
                <a:latin typeface="Verdana" panose="020B0604030504040204" pitchFamily="34" charset="0"/>
              </a:rPr>
              <a:t>		 	</a:t>
            </a:r>
            <a:r>
              <a:rPr lang="hu-HU" altLang="hu-HU" sz="3000" b="1">
                <a:solidFill>
                  <a:srgbClr val="0033CC"/>
                </a:solidFill>
                <a:latin typeface="Verdana" panose="020B0604030504040204" pitchFamily="34" charset="0"/>
              </a:rPr>
              <a:t> PASSZÍV</a:t>
            </a:r>
          </a:p>
        </p:txBody>
      </p:sp>
      <p:sp>
        <p:nvSpPr>
          <p:cNvPr id="7171" name="Line 16">
            <a:extLst>
              <a:ext uri="{FF2B5EF4-FFF2-40B4-BE49-F238E27FC236}">
                <a16:creationId xmlns:a16="http://schemas.microsoft.com/office/drawing/2014/main" id="{EA4DD8AA-48B7-9A9D-A8D9-0723D17DB6A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1701800"/>
            <a:ext cx="0" cy="2663825"/>
          </a:xfrm>
          <a:prstGeom prst="line">
            <a:avLst/>
          </a:prstGeom>
          <a:noFill/>
          <a:ln w="25400">
            <a:solidFill>
              <a:srgbClr val="0033CC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anchor="ctr"/>
          <a:lstStyle/>
          <a:p>
            <a:endParaRPr lang="hu-HU"/>
          </a:p>
        </p:txBody>
      </p:sp>
      <p:sp>
        <p:nvSpPr>
          <p:cNvPr id="7172" name="Text Box 17">
            <a:extLst>
              <a:ext uri="{FF2B5EF4-FFF2-40B4-BE49-F238E27FC236}">
                <a16:creationId xmlns:a16="http://schemas.microsoft.com/office/drawing/2014/main" id="{36F74C33-CC5E-689C-3ACB-BB3AE990B8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32363" y="2133600"/>
            <a:ext cx="4032250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2500">
                <a:latin typeface="Verdana" panose="020B0604030504040204" pitchFamily="34" charset="0"/>
              </a:rPr>
              <a:t>Kieső jövedelem pótlása munkanélküliség esetén</a:t>
            </a:r>
          </a:p>
        </p:txBody>
      </p:sp>
      <p:sp>
        <p:nvSpPr>
          <p:cNvPr id="7173" name="Text Box 18">
            <a:extLst>
              <a:ext uri="{FF2B5EF4-FFF2-40B4-BE49-F238E27FC236}">
                <a16:creationId xmlns:a16="http://schemas.microsoft.com/office/drawing/2014/main" id="{A50F5313-C4EA-EB35-34B6-76357212B5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2060575"/>
            <a:ext cx="4105275" cy="1824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2500">
                <a:latin typeface="Verdana" panose="020B0604030504040204" pitchFamily="34" charset="0"/>
              </a:rPr>
              <a:t>Munkahelyteremtés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2500">
                <a:latin typeface="Verdana" panose="020B0604030504040204" pitchFamily="34" charset="0"/>
              </a:rPr>
              <a:t>Munkába állás elősegítése (pl. képzés, közvetítés)</a:t>
            </a:r>
          </a:p>
        </p:txBody>
      </p:sp>
      <p:sp>
        <p:nvSpPr>
          <p:cNvPr id="29706" name="Text Box 26">
            <a:extLst>
              <a:ext uri="{FF2B5EF4-FFF2-40B4-BE49-F238E27FC236}">
                <a16:creationId xmlns:a16="http://schemas.microsoft.com/office/drawing/2014/main" id="{3D3AA430-0CD5-649F-D0F3-3BC7DA6571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88913"/>
            <a:ext cx="9144000" cy="62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>
            <a:defPPr>
              <a:defRPr lang="hu-HU"/>
            </a:defPPr>
            <a:lvl1pPr algn="ctr">
              <a:defRPr sz="3500" b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defRPr>
            </a:lvl1pPr>
          </a:lstStyle>
          <a:p>
            <a:pPr>
              <a:defRPr/>
            </a:pPr>
            <a:r>
              <a:rPr lang="hu-HU" altLang="hu-HU" dirty="0">
                <a:latin typeface="Arial" charset="0"/>
              </a:rPr>
              <a:t>Foglalkoztatás-politikai eszközök</a:t>
            </a:r>
          </a:p>
        </p:txBody>
      </p:sp>
      <p:sp>
        <p:nvSpPr>
          <p:cNvPr id="7175" name="Text Box 18">
            <a:extLst>
              <a:ext uri="{FF2B5EF4-FFF2-40B4-BE49-F238E27FC236}">
                <a16:creationId xmlns:a16="http://schemas.microsoft.com/office/drawing/2014/main" id="{992EAD2E-A3C3-0FA0-92C8-88DBF42F9E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4652963"/>
            <a:ext cx="7850188" cy="862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hu-HU" altLang="hu-HU" sz="2500" b="1">
                <a:latin typeface="Verdana" panose="020B0604030504040204" pitchFamily="34" charset="0"/>
              </a:rPr>
              <a:t>Tendencia: </a:t>
            </a:r>
            <a:r>
              <a:rPr lang="hu-HU" altLang="hu-HU" sz="2500">
                <a:latin typeface="Verdana" panose="020B0604030504040204" pitchFamily="34" charset="0"/>
              </a:rPr>
              <a:t>welfare-től a workfare-ig: állami jóléti juttatások munkához kötése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2264B2E1-33DD-64F3-CEC1-9A191FAB96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Jogforrások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075" name="Text Box 15">
            <a:extLst>
              <a:ext uri="{FF2B5EF4-FFF2-40B4-BE49-F238E27FC236}">
                <a16:creationId xmlns:a16="http://schemas.microsoft.com/office/drawing/2014/main" id="{924C852A-4E5F-FD20-A9AF-7964656931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9388" y="981075"/>
            <a:ext cx="8715375" cy="560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hu-HU" sz="2800" b="1" dirty="0">
                <a:cs typeface="+mn-cs"/>
              </a:rPr>
              <a:t>1991. évi IV. törvény (</a:t>
            </a:r>
            <a:r>
              <a:rPr lang="hu-HU" sz="2800" b="1" dirty="0" err="1">
                <a:cs typeface="+mn-cs"/>
              </a:rPr>
              <a:t>Flt</a:t>
            </a:r>
            <a:r>
              <a:rPr lang="hu-HU" sz="2800" b="1" dirty="0">
                <a:cs typeface="+mn-cs"/>
              </a:rPr>
              <a:t>.) </a:t>
            </a:r>
            <a:r>
              <a:rPr lang="hu-HU" sz="2800" dirty="0">
                <a:cs typeface="+mn-cs"/>
              </a:rPr>
              <a:t>a foglalkoztatás elősegítéséről és a munkanélküliek ellátásáról</a:t>
            </a:r>
          </a:p>
          <a:p>
            <a:pPr>
              <a:defRPr/>
            </a:pPr>
            <a:r>
              <a:rPr lang="hu-HU" sz="2800" b="1" dirty="0">
                <a:cs typeface="+mn-cs"/>
              </a:rPr>
              <a:t>2020. évi CXXXV. törvény (</a:t>
            </a:r>
            <a:r>
              <a:rPr lang="hu-HU" sz="2800" b="1" dirty="0" err="1">
                <a:cs typeface="+mn-cs"/>
              </a:rPr>
              <a:t>Fftv</a:t>
            </a:r>
            <a:r>
              <a:rPr lang="hu-HU" sz="2800" b="1" dirty="0">
                <a:cs typeface="+mn-cs"/>
              </a:rPr>
              <a:t>.) </a:t>
            </a:r>
            <a:r>
              <a:rPr lang="hu-HU" sz="2800" dirty="0">
                <a:cs typeface="+mn-cs"/>
              </a:rPr>
              <a:t>a foglalkoztatást elősegítő szolgáltatásokról és támogatásokról, valamint a foglalkoztatás felügyeletéről</a:t>
            </a:r>
          </a:p>
          <a:p>
            <a:pPr>
              <a:defRPr/>
            </a:pPr>
            <a:r>
              <a:rPr lang="hu-HU" sz="2800" b="1" dirty="0">
                <a:cs typeface="+mn-cs"/>
              </a:rPr>
              <a:t>2011. évi CVI. törvény (</a:t>
            </a:r>
            <a:r>
              <a:rPr lang="hu-HU" sz="2800" b="1" dirty="0" err="1">
                <a:cs typeface="+mn-cs"/>
              </a:rPr>
              <a:t>Kftv</a:t>
            </a:r>
            <a:r>
              <a:rPr lang="hu-HU" sz="2800" b="1" dirty="0">
                <a:cs typeface="+mn-cs"/>
              </a:rPr>
              <a:t>.) </a:t>
            </a:r>
            <a:r>
              <a:rPr lang="hu-HU" sz="2800" dirty="0">
                <a:cs typeface="+mn-cs"/>
              </a:rPr>
              <a:t>a közfoglalkoztatásról […]</a:t>
            </a:r>
          </a:p>
          <a:p>
            <a:pPr>
              <a:defRPr/>
            </a:pPr>
            <a:r>
              <a:rPr lang="hu-HU" sz="2800" b="1" dirty="0">
                <a:cs typeface="+mn-cs"/>
              </a:rPr>
              <a:t>170/2011. (VIII. 24.) Korm. rendelet </a:t>
            </a:r>
            <a:r>
              <a:rPr lang="hu-HU" sz="2800" dirty="0">
                <a:cs typeface="+mn-cs"/>
              </a:rPr>
              <a:t>a közfoglalkoztatási bér és a közfoglalkoztatási garantált bér megállapításáról</a:t>
            </a:r>
          </a:p>
          <a:p>
            <a:pPr>
              <a:defRPr/>
            </a:pPr>
            <a:r>
              <a:rPr lang="hu-HU" sz="2800" b="1" dirty="0">
                <a:cs typeface="+mn-cs"/>
              </a:rPr>
              <a:t>375/2010. (XII. 31.) Korm. rendelet</a:t>
            </a:r>
            <a:r>
              <a:rPr lang="hu-HU" sz="2800" dirty="0">
                <a:cs typeface="+mn-cs"/>
              </a:rPr>
              <a:t> a közfoglalkoztatáshoz nyújtható támogatásokról</a:t>
            </a:r>
            <a:endParaRPr lang="hu-HU" altLang="hu-HU" sz="2800" b="1" dirty="0"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8EAE892B-9C91-3D03-99E7-8363BD1DC6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Az álláskereső fogalma (</a:t>
            </a:r>
            <a:r>
              <a:rPr lang="hu-HU" sz="35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Flt</a:t>
            </a: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.)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075" name="Text Box 15">
            <a:extLst>
              <a:ext uri="{FF2B5EF4-FFF2-40B4-BE49-F238E27FC236}">
                <a16:creationId xmlns:a16="http://schemas.microsoft.com/office/drawing/2014/main" id="{5221AFC8-55F2-74EA-C3D7-0A33C25D1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981075"/>
            <a:ext cx="8715375" cy="517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hu-HU" sz="2800" dirty="0">
                <a:cs typeface="+mn-cs"/>
              </a:rPr>
              <a:t>a munkaviszony létesítéséhez szükséges feltételekkel rendelkezik, és</a:t>
            </a:r>
          </a:p>
          <a:p>
            <a:pPr>
              <a:defRPr/>
            </a:pPr>
            <a:r>
              <a:rPr lang="hu-HU" sz="2800" dirty="0">
                <a:cs typeface="+mn-cs"/>
              </a:rPr>
              <a:t>keresőtevékenységet nem folytat, nem nappali tagozatos,</a:t>
            </a:r>
          </a:p>
          <a:p>
            <a:pPr>
              <a:defRPr/>
            </a:pPr>
            <a:r>
              <a:rPr lang="hu-HU" sz="2800" dirty="0">
                <a:cs typeface="+mn-cs"/>
              </a:rPr>
              <a:t>öregségi nyugdíjra nem jogosult, a megváltozott munkaképességű személyek ellátásaiban nem részesül és</a:t>
            </a:r>
          </a:p>
          <a:p>
            <a:pPr>
              <a:defRPr/>
            </a:pPr>
            <a:r>
              <a:rPr lang="hu-HU" sz="2800" dirty="0">
                <a:cs typeface="+mn-cs"/>
              </a:rPr>
              <a:t>elhelyezkedése érdekében az állami foglalkoztatási szervvel együttműködik, és</a:t>
            </a:r>
          </a:p>
          <a:p>
            <a:pPr>
              <a:defRPr/>
            </a:pPr>
            <a:r>
              <a:rPr lang="hu-HU" sz="2800" dirty="0">
                <a:cs typeface="+mn-cs"/>
              </a:rPr>
              <a:t> az állami foglalkoztatási szerv álláskeresőként nyilvántartja</a:t>
            </a:r>
            <a:endParaRPr lang="hu-HU" altLang="hu-HU" sz="2800" b="1" dirty="0">
              <a:cs typeface="+mn-c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3">
            <a:extLst>
              <a:ext uri="{FF2B5EF4-FFF2-40B4-BE49-F238E27FC236}">
                <a16:creationId xmlns:a16="http://schemas.microsoft.com/office/drawing/2014/main" id="{946D898A-59BC-7EEA-D301-AB50821618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34925" y="115888"/>
            <a:ext cx="9144000" cy="630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u-HU" sz="35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+mn-cs"/>
              </a:rPr>
              <a:t>Az együttműködési kötelezettség</a:t>
            </a:r>
            <a:endParaRPr lang="hu-HU" sz="3000" b="1" dirty="0">
              <a:solidFill>
                <a:srgbClr val="FF0000"/>
              </a:solidFill>
              <a:cs typeface="+mn-cs"/>
            </a:endParaRPr>
          </a:p>
        </p:txBody>
      </p:sp>
      <p:sp>
        <p:nvSpPr>
          <p:cNvPr id="3075" name="Text Box 15">
            <a:extLst>
              <a:ext uri="{FF2B5EF4-FFF2-40B4-BE49-F238E27FC236}">
                <a16:creationId xmlns:a16="http://schemas.microsoft.com/office/drawing/2014/main" id="{8C34F28C-273E-7362-F16D-82E6737983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" y="1068388"/>
            <a:ext cx="8715375" cy="5780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defRPr/>
            </a:pPr>
            <a:r>
              <a:rPr lang="hu-HU" sz="2800" dirty="0">
                <a:cs typeface="+mn-cs"/>
              </a:rPr>
              <a:t>legalább háromhavonta jelentkezik (e-mail)</a:t>
            </a:r>
          </a:p>
          <a:p>
            <a:pPr>
              <a:defRPr/>
            </a:pPr>
            <a:r>
              <a:rPr lang="hu-HU" sz="2800" dirty="0">
                <a:cs typeface="Arial" charset="0"/>
              </a:rPr>
              <a:t>az álláskeresői státuszát érintő változást 15 napon belül bejelenti</a:t>
            </a:r>
            <a:endParaRPr lang="hu-HU" sz="2800" dirty="0">
              <a:cs typeface="+mn-cs"/>
            </a:endParaRPr>
          </a:p>
          <a:p>
            <a:pPr>
              <a:defRPr/>
            </a:pPr>
            <a:r>
              <a:rPr lang="hu-HU" sz="2800" dirty="0">
                <a:cs typeface="+mn-cs"/>
              </a:rPr>
              <a:t>aktív munkahelykereső (30 napon belül képes és kész munkába állni)</a:t>
            </a:r>
          </a:p>
          <a:p>
            <a:pPr>
              <a:defRPr/>
            </a:pPr>
            <a:r>
              <a:rPr lang="hu-HU" sz="2800" dirty="0">
                <a:cs typeface="+mn-cs"/>
              </a:rPr>
              <a:t>a felajánlott foglalkoztatást elősegítő szolgáltatást igénybe veszi, a munkaerő-piaci programban részt vesz</a:t>
            </a:r>
          </a:p>
          <a:p>
            <a:pPr>
              <a:defRPr/>
            </a:pPr>
            <a:r>
              <a:rPr lang="hu-HU" sz="2800" u="sng" dirty="0">
                <a:cs typeface="+mn-cs"/>
              </a:rPr>
              <a:t>a megfelelő munkahelyre szóló állásajánlatot elfogadja</a:t>
            </a:r>
          </a:p>
          <a:p>
            <a:pPr>
              <a:defRPr/>
            </a:pPr>
            <a:endParaRPr lang="hu-HU" sz="2800" u="sng" dirty="0">
              <a:cs typeface="+mn-cs"/>
            </a:endParaRPr>
          </a:p>
          <a:p>
            <a:pPr marL="0" indent="0">
              <a:buFontTx/>
              <a:buNone/>
              <a:defRPr/>
            </a:pPr>
            <a:r>
              <a:rPr lang="hu-HU" sz="2800" b="1" dirty="0">
                <a:cs typeface="+mn-cs"/>
              </a:rPr>
              <a:t>Megszegése esetén az ellátást meg kell szüntetni!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Alapértelmezett terv">
  <a:themeElements>
    <a:clrScheme name="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é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3025</TotalTime>
  <Words>1243</Words>
  <Application>Microsoft Office PowerPoint</Application>
  <PresentationFormat>Diavetítés a képernyőre (4:3 oldalarány)</PresentationFormat>
  <Paragraphs>187</Paragraphs>
  <Slides>33</Slides>
  <Notes>4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33</vt:i4>
      </vt:variant>
    </vt:vector>
  </HeadingPairs>
  <TitlesOfParts>
    <vt:vector size="36" baseType="lpstr">
      <vt:lpstr>Arial</vt:lpstr>
      <vt:lpstr>Verdana</vt:lpstr>
      <vt:lpstr>Alapértelmezett terv</vt:lpstr>
      <vt:lpstr>Álláskeresési ellátások  és a közfoglalkoztatás  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Az álláskeresési ellátások</vt:lpstr>
      <vt:lpstr>PowerPoint-bemutató</vt:lpstr>
      <vt:lpstr>PowerPoint-bemutató</vt:lpstr>
      <vt:lpstr>PowerPoint-bemutató</vt:lpstr>
      <vt:lpstr>PowerPoint-bemutató</vt:lpstr>
      <vt:lpstr>PowerPoint-bemutató</vt:lpstr>
      <vt:lpstr>A közfoglalkoztatás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  <vt:lpstr>PowerPoint-bemutató</vt:lpstr>
    </vt:vector>
  </TitlesOfParts>
  <Company>Family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Mindent a rendes felmondásról    FELMONDÁS A MUNKAVÁLLALÓ SZEMÉLYÉBEN REJLŐ OKBÓL</dc:title>
  <dc:creator>Kártyás Péter</dc:creator>
  <cp:lastModifiedBy>Kártyás Gábor</cp:lastModifiedBy>
  <cp:revision>236</cp:revision>
  <dcterms:created xsi:type="dcterms:W3CDTF">2010-03-29T07:54:53Z</dcterms:created>
  <dcterms:modified xsi:type="dcterms:W3CDTF">2025-09-17T09:09:26Z</dcterms:modified>
</cp:coreProperties>
</file>