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70" r:id="rId4"/>
    <p:sldId id="258" r:id="rId5"/>
    <p:sldId id="257" r:id="rId6"/>
    <p:sldId id="262" r:id="rId7"/>
    <p:sldId id="264" r:id="rId8"/>
    <p:sldId id="265" r:id="rId9"/>
    <p:sldId id="260" r:id="rId10"/>
    <p:sldId id="266" r:id="rId11"/>
    <p:sldId id="267" r:id="rId12"/>
    <p:sldId id="261" r:id="rId13"/>
    <p:sldId id="272" r:id="rId14"/>
    <p:sldId id="273" r:id="rId15"/>
    <p:sldId id="274" r:id="rId16"/>
    <p:sldId id="275" r:id="rId17"/>
    <p:sldId id="263"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4" d="100"/>
          <a:sy n="84" d="100"/>
        </p:scale>
        <p:origin x="4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u-HU"/>
              <a:t>Mintacím szerkesztése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86256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u-HU"/>
              <a:t>Mintacím szerkesztése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359292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u-HU"/>
              <a:t>Mintacím szerkesztése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0DB6E5-0230-4CFC-9DBA-05252A43EC9D}" type="slidenum">
              <a:rPr lang="hu-HU" smtClean="0"/>
              <a:t>‹#›</a:t>
            </a:fld>
            <a:endParaRPr lang="hu-H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4019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u-HU"/>
              <a:t>Mintacím szerkesztése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3582325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u-HU"/>
              <a:t>Mintacím szerkesztése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0DB6E5-0230-4CFC-9DBA-05252A43EC9D}" type="slidenum">
              <a:rPr lang="hu-HU" smtClean="0"/>
              <a:t>‹#›</a:t>
            </a:fld>
            <a:endParaRPr lang="hu-H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2844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u-HU"/>
              <a:t>Mintacím szerkesztése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17936259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146819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852288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u-HU"/>
              <a:t>Mintacím szerkesztése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1029819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7D83B175-019C-4CC7-B2D3-EE00458B0275}" type="datetimeFigureOut">
              <a:rPr lang="hu-HU" smtClean="0"/>
              <a:t>2024. 09. 18.</a:t>
            </a:fld>
            <a:endParaRPr lang="hu-HU"/>
          </a:p>
        </p:txBody>
      </p:sp>
      <p:sp>
        <p:nvSpPr>
          <p:cNvPr id="5" name="Footer Placeholder 4"/>
          <p:cNvSpPr>
            <a:spLocks noGrp="1"/>
          </p:cNvSpPr>
          <p:nvPr>
            <p:ph type="ftr" sz="quarter" idx="11"/>
          </p:nvPr>
        </p:nvSpPr>
        <p:spPr/>
        <p:txBody>
          <a:bodyPr/>
          <a:lstStyle/>
          <a:p>
            <a:endParaRPr lang="hu-H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938436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138828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u-HU"/>
              <a:t>Mintacím szerkesztése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7D83B175-019C-4CC7-B2D3-EE00458B0275}" type="datetimeFigureOut">
              <a:rPr lang="hu-HU" smtClean="0"/>
              <a:t>2024. 09. 18.</a:t>
            </a:fld>
            <a:endParaRPr lang="hu-HU"/>
          </a:p>
        </p:txBody>
      </p:sp>
      <p:sp>
        <p:nvSpPr>
          <p:cNvPr id="8" name="Footer Placeholder 7"/>
          <p:cNvSpPr>
            <a:spLocks noGrp="1"/>
          </p:cNvSpPr>
          <p:nvPr>
            <p:ph type="ftr" sz="quarter" idx="11"/>
          </p:nvPr>
        </p:nvSpPr>
        <p:spPr/>
        <p:txBody>
          <a:bodyPr/>
          <a:lstStyle/>
          <a:p>
            <a:endParaRPr lang="hu-H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1481675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7D83B175-019C-4CC7-B2D3-EE00458B0275}" type="datetimeFigureOut">
              <a:rPr lang="hu-HU" smtClean="0"/>
              <a:t>2024. 09. 18.</a:t>
            </a:fld>
            <a:endParaRPr lang="hu-HU"/>
          </a:p>
        </p:txBody>
      </p:sp>
      <p:sp>
        <p:nvSpPr>
          <p:cNvPr id="4" name="Footer Placeholder 3"/>
          <p:cNvSpPr>
            <a:spLocks noGrp="1"/>
          </p:cNvSpPr>
          <p:nvPr>
            <p:ph type="ftr" sz="quarter" idx="11"/>
          </p:nvPr>
        </p:nvSpPr>
        <p:spPr/>
        <p:txBody>
          <a:bodyPr/>
          <a:lstStyle/>
          <a:p>
            <a:endParaRPr lang="hu-H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784835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3B175-019C-4CC7-B2D3-EE00458B0275}" type="datetimeFigureOut">
              <a:rPr lang="hu-HU" smtClean="0"/>
              <a:t>2024. 09. 18.</a:t>
            </a:fld>
            <a:endParaRPr lang="hu-HU"/>
          </a:p>
        </p:txBody>
      </p:sp>
      <p:sp>
        <p:nvSpPr>
          <p:cNvPr id="3" name="Footer Placeholder 2"/>
          <p:cNvSpPr>
            <a:spLocks noGrp="1"/>
          </p:cNvSpPr>
          <p:nvPr>
            <p:ph type="ftr" sz="quarter" idx="11"/>
          </p:nvPr>
        </p:nvSpPr>
        <p:spPr/>
        <p:txBody>
          <a:bodyPr/>
          <a:lstStyle/>
          <a:p>
            <a:endParaRPr lang="hu-H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4265979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u-HU"/>
              <a:t>Mintacím szerkesztése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2248557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7D83B175-019C-4CC7-B2D3-EE00458B0275}" type="datetimeFigureOut">
              <a:rPr lang="hu-HU" smtClean="0"/>
              <a:t>2024. 09. 18.</a:t>
            </a:fld>
            <a:endParaRPr lang="hu-HU"/>
          </a:p>
        </p:txBody>
      </p:sp>
      <p:sp>
        <p:nvSpPr>
          <p:cNvPr id="6" name="Footer Placeholder 5"/>
          <p:cNvSpPr>
            <a:spLocks noGrp="1"/>
          </p:cNvSpPr>
          <p:nvPr>
            <p:ph type="ftr" sz="quarter" idx="11"/>
          </p:nvPr>
        </p:nvSpPr>
        <p:spPr/>
        <p:txBody>
          <a:bodyPr/>
          <a:lstStyle/>
          <a:p>
            <a:endParaRPr lang="hu-H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0DB6E5-0230-4CFC-9DBA-05252A43EC9D}" type="slidenum">
              <a:rPr lang="hu-HU" smtClean="0"/>
              <a:t>‹#›</a:t>
            </a:fld>
            <a:endParaRPr lang="hu-HU"/>
          </a:p>
        </p:txBody>
      </p:sp>
    </p:spTree>
    <p:extLst>
      <p:ext uri="{BB962C8B-B14F-4D97-AF65-F5344CB8AC3E}">
        <p14:creationId xmlns:p14="http://schemas.microsoft.com/office/powerpoint/2010/main" val="3215174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D83B175-019C-4CC7-B2D3-EE00458B0275}" type="datetimeFigureOut">
              <a:rPr lang="hu-HU" smtClean="0"/>
              <a:t>2024. 09. 18.</a:t>
            </a:fld>
            <a:endParaRPr lang="hu-H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0DB6E5-0230-4CFC-9DBA-05252A43EC9D}" type="slidenum">
              <a:rPr lang="hu-HU" smtClean="0"/>
              <a:t>‹#›</a:t>
            </a:fld>
            <a:endParaRPr lang="hu-HU"/>
          </a:p>
        </p:txBody>
      </p:sp>
    </p:spTree>
    <p:extLst>
      <p:ext uri="{BB962C8B-B14F-4D97-AF65-F5344CB8AC3E}">
        <p14:creationId xmlns:p14="http://schemas.microsoft.com/office/powerpoint/2010/main" val="42241779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e.wikipedia.org/wiki/22._Zusatzartikel_zur_Verfassung_der_Vereinigten_Staaten" TargetMode="External"/><Relationship Id="rId2" Type="http://schemas.openxmlformats.org/officeDocument/2006/relationships/hyperlink" Target="https://de.wikipedia.org/wiki/Vizepr%C3%A4sident_der_Vereinigten_Staaten" TargetMode="External"/><Relationship Id="rId1" Type="http://schemas.openxmlformats.org/officeDocument/2006/relationships/slideLayout" Target="../slideLayouts/slideLayout2.xml"/><Relationship Id="rId6" Type="http://schemas.openxmlformats.org/officeDocument/2006/relationships/hyperlink" Target="https://de.wikipedia.org/wiki/Amerikanische_Staatsb%C3%BCrgerschaft" TargetMode="External"/><Relationship Id="rId5" Type="http://schemas.openxmlformats.org/officeDocument/2006/relationships/hyperlink" Target="https://de.wikipedia.org/wiki/Pr%C3%A4sident_der_Vereinigten_Staaten" TargetMode="External"/><Relationship Id="rId4" Type="http://schemas.openxmlformats.org/officeDocument/2006/relationships/hyperlink" Target="https://de.wikipedia.org/wiki/Amtszei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de.wikipedia.org/wiki/Mehrheit#Relative_Mehrheit" TargetMode="External"/><Relationship Id="rId2" Type="http://schemas.openxmlformats.org/officeDocument/2006/relationships/hyperlink" Target="https://de.wikipedia.org/wiki/Electoral_College" TargetMode="External"/><Relationship Id="rId1" Type="http://schemas.openxmlformats.org/officeDocument/2006/relationships/slideLayout" Target="../slideLayouts/slideLayout2.xml"/><Relationship Id="rId5" Type="http://schemas.openxmlformats.org/officeDocument/2006/relationships/hyperlink" Target="https://de.wikipedia.org/wiki/Nebraska" TargetMode="External"/><Relationship Id="rId4" Type="http://schemas.openxmlformats.org/officeDocument/2006/relationships/hyperlink" Target="https://de.wikipedia.org/wiki/Main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de.wikipedia.org/wiki/United_States_Court_of_Appeals" TargetMode="External"/><Relationship Id="rId3" Type="http://schemas.openxmlformats.org/officeDocument/2006/relationships/hyperlink" Target="https://de.wikipedia.org/wiki/Judikative" TargetMode="External"/><Relationship Id="rId7" Type="http://schemas.openxmlformats.org/officeDocument/2006/relationships/hyperlink" Target="https://de.wikipedia.org/wiki/Verfassung_der_Vereinigten_Staaten" TargetMode="External"/><Relationship Id="rId2" Type="http://schemas.openxmlformats.org/officeDocument/2006/relationships/hyperlink" Target="https://de.wikipedia.org/wiki/Englische_Sprache" TargetMode="External"/><Relationship Id="rId1" Type="http://schemas.openxmlformats.org/officeDocument/2006/relationships/slideLayout" Target="../slideLayouts/slideLayout2.xml"/><Relationship Id="rId6" Type="http://schemas.openxmlformats.org/officeDocument/2006/relationships/hyperlink" Target="https://de.wikipedia.org/wiki/Bundesstaat_der_Vereinigten_Staaten" TargetMode="External"/><Relationship Id="rId5" Type="http://schemas.openxmlformats.org/officeDocument/2006/relationships/hyperlink" Target="https://de.wikipedia.org/wiki/Oberstes_Gericht" TargetMode="External"/><Relationship Id="rId4" Type="http://schemas.openxmlformats.org/officeDocument/2006/relationships/hyperlink" Target="https://de.wikipedia.org/wiki/Vereinigte_Staaten" TargetMode="External"/><Relationship Id="rId9" Type="http://schemas.openxmlformats.org/officeDocument/2006/relationships/hyperlink" Target="https://de.wikipedia.org/wiki/United_States_District_Cour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e.wikipedia.org/wiki/Revision_(Recht)" TargetMode="External"/><Relationship Id="rId2" Type="http://schemas.openxmlformats.org/officeDocument/2006/relationships/hyperlink" Target="https://de.wikipedia.org/wiki/Berufung_(Recht)" TargetMode="External"/><Relationship Id="rId1" Type="http://schemas.openxmlformats.org/officeDocument/2006/relationships/slideLayout" Target="../slideLayouts/slideLayout2.xml"/><Relationship Id="rId5" Type="http://schemas.openxmlformats.org/officeDocument/2006/relationships/hyperlink" Target="https://de.wikipedia.org/wiki/Senat_der_Vereinigten_Staaten" TargetMode="External"/><Relationship Id="rId4" Type="http://schemas.openxmlformats.org/officeDocument/2006/relationships/hyperlink" Target="https://de.wikipedia.org/wiki/Pr%C3%A4sident_der_Vereinigten_Staate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de.wikipedia.org/wiki/Staat" TargetMode="External"/><Relationship Id="rId13" Type="http://schemas.openxmlformats.org/officeDocument/2006/relationships/hyperlink" Target="https://de.wikipedia.org/wiki/Einheitsstaat" TargetMode="External"/><Relationship Id="rId3" Type="http://schemas.openxmlformats.org/officeDocument/2006/relationships/hyperlink" Target="https://de.wikipedia.org/wiki/Souver%C3%A4nit%C3%A4t" TargetMode="External"/><Relationship Id="rId7" Type="http://schemas.openxmlformats.org/officeDocument/2006/relationships/hyperlink" Target="https://de.wikipedia.org/wiki/Politisches_System" TargetMode="External"/><Relationship Id="rId12" Type="http://schemas.openxmlformats.org/officeDocument/2006/relationships/hyperlink" Target="https://de.wikipedia.org/wiki/Staatenbund" TargetMode="External"/><Relationship Id="rId2" Type="http://schemas.openxmlformats.org/officeDocument/2006/relationships/hyperlink" Target="https://de.wikipedia.org/wiki/Latein" TargetMode="External"/><Relationship Id="rId1" Type="http://schemas.openxmlformats.org/officeDocument/2006/relationships/slideLayout" Target="../slideLayouts/slideLayout2.xml"/><Relationship Id="rId6" Type="http://schemas.openxmlformats.org/officeDocument/2006/relationships/hyperlink" Target="https://de.wikipedia.org/wiki/Staatsrecht_(Deutschland)" TargetMode="External"/><Relationship Id="rId11" Type="http://schemas.openxmlformats.org/officeDocument/2006/relationships/hyperlink" Target="https://de.wikipedia.org/wiki/F%C3%B6deralismus#Abgrenzung_zu_Einheitsstaaten_und_Staatenb%C3%BCnden" TargetMode="External"/><Relationship Id="rId5" Type="http://schemas.openxmlformats.org/officeDocument/2006/relationships/hyperlink" Target="https://de.wikipedia.org/wiki/Gliedstaat" TargetMode="External"/><Relationship Id="rId10" Type="http://schemas.openxmlformats.org/officeDocument/2006/relationships/hyperlink" Target="https://de.wikipedia.org/wiki/Bundesebene" TargetMode="External"/><Relationship Id="rId4" Type="http://schemas.openxmlformats.org/officeDocument/2006/relationships/hyperlink" Target="https://de.wikipedia.org/wiki/Liste_der_Staaten_der_Erde" TargetMode="External"/><Relationship Id="rId9" Type="http://schemas.openxmlformats.org/officeDocument/2006/relationships/hyperlink" Target="https://de.wikipedia.org/wiki/Politische_Eben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de.wikipedia.org/wiki/Kapitol_der_Vereinigten_Staat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e.wikipedia.org/wiki/Senat_der_Vereinigten_Staaten" TargetMode="External"/><Relationship Id="rId2" Type="http://schemas.openxmlformats.org/officeDocument/2006/relationships/hyperlink" Target="https://de.wikipedia.org/wiki/Repr%C3%A4sentantenhaus_der_Vereinigten_Staaten" TargetMode="External"/><Relationship Id="rId1" Type="http://schemas.openxmlformats.org/officeDocument/2006/relationships/slideLayout" Target="../slideLayouts/slideLayout2.xml"/><Relationship Id="rId4" Type="http://schemas.openxmlformats.org/officeDocument/2006/relationships/hyperlink" Target="https://de.wikipedia.org/wiki/Passives_Wahlrech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e.wikipedia.org/wiki/Politische_Immunit%C3%A4t" TargetMode="External"/><Relationship Id="rId2" Type="http://schemas.openxmlformats.org/officeDocument/2006/relationships/hyperlink" Target="https://de.wikipedia.org/wiki/Vizepr%C3%A4sident_der_Vereinigten_Staaten" TargetMode="External"/><Relationship Id="rId1" Type="http://schemas.openxmlformats.org/officeDocument/2006/relationships/slideLayout" Target="../slideLayouts/slideLayout2.xml"/><Relationship Id="rId5" Type="http://schemas.openxmlformats.org/officeDocument/2006/relationships/hyperlink" Target="https://de.wikipedia.org/wiki/Veto" TargetMode="External"/><Relationship Id="rId4" Type="http://schemas.openxmlformats.org/officeDocument/2006/relationships/hyperlink" Target="https://de.wikipedia.org/wiki/Gesetzgebungsverfahren_(Vereinigte_Staate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de.wikipedia.org/wiki/Wei%C3%9Fes_Ha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8B8B16-71F0-5339-F6BF-7CE74C748FD1}"/>
              </a:ext>
            </a:extLst>
          </p:cNvPr>
          <p:cNvSpPr>
            <a:spLocks noGrp="1"/>
          </p:cNvSpPr>
          <p:nvPr>
            <p:ph type="ctrTitle"/>
          </p:nvPr>
        </p:nvSpPr>
        <p:spPr/>
        <p:txBody>
          <a:bodyPr/>
          <a:lstStyle/>
          <a:p>
            <a:r>
              <a:rPr lang="hu-HU" dirty="0"/>
              <a:t>USA</a:t>
            </a:r>
          </a:p>
        </p:txBody>
      </p:sp>
      <p:sp>
        <p:nvSpPr>
          <p:cNvPr id="3" name="Alcím 2">
            <a:extLst>
              <a:ext uri="{FF2B5EF4-FFF2-40B4-BE49-F238E27FC236}">
                <a16:creationId xmlns:a16="http://schemas.microsoft.com/office/drawing/2014/main" id="{D3A4783D-9034-D8CA-62A0-B60100324DE9}"/>
              </a:ext>
            </a:extLst>
          </p:cNvPr>
          <p:cNvSpPr>
            <a:spLocks noGrp="1"/>
          </p:cNvSpPr>
          <p:nvPr>
            <p:ph type="subTitle" idx="1"/>
          </p:nvPr>
        </p:nvSpPr>
        <p:spPr/>
        <p:txBody>
          <a:bodyPr/>
          <a:lstStyle/>
          <a:p>
            <a:endParaRPr lang="hu-HU"/>
          </a:p>
        </p:txBody>
      </p:sp>
    </p:spTree>
    <p:extLst>
      <p:ext uri="{BB962C8B-B14F-4D97-AF65-F5344CB8AC3E}">
        <p14:creationId xmlns:p14="http://schemas.microsoft.com/office/powerpoint/2010/main" val="2995435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0A2785F-9D9B-F8B1-A0CB-331062B10B91}"/>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02A6CAB7-88E5-63DB-4F00-8954407603E2}"/>
              </a:ext>
            </a:extLst>
          </p:cNvPr>
          <p:cNvSpPr>
            <a:spLocks noGrp="1"/>
          </p:cNvSpPr>
          <p:nvPr>
            <p:ph idx="1"/>
          </p:nvPr>
        </p:nvSpPr>
        <p:spPr/>
        <p:txBody>
          <a:bodyPr>
            <a:normAutofit/>
          </a:bodyPr>
          <a:lstStyle/>
          <a:p>
            <a:r>
              <a:rPr lang="de-DE" b="0" i="0" dirty="0">
                <a:solidFill>
                  <a:srgbClr val="202122"/>
                </a:solidFill>
                <a:effectLst/>
                <a:latin typeface="Arial" panose="020B0604020202020204" pitchFamily="34" charset="0"/>
              </a:rPr>
              <a:t>Die Amtszeiten des Präsidenten und des </a:t>
            </a:r>
            <a:r>
              <a:rPr lang="de-DE" b="0" i="0" u="none" strike="noStrike" dirty="0">
                <a:solidFill>
                  <a:srgbClr val="0645AD"/>
                </a:solidFill>
                <a:effectLst/>
                <a:latin typeface="Arial" panose="020B0604020202020204" pitchFamily="34" charset="0"/>
                <a:hlinkClick r:id="rId2" tooltip="Vizepräsident der Vereinigten Staaten"/>
              </a:rPr>
              <a:t>Vizepräsidenten</a:t>
            </a:r>
            <a:r>
              <a:rPr lang="de-DE" b="0" i="0" dirty="0">
                <a:solidFill>
                  <a:srgbClr val="202122"/>
                </a:solidFill>
                <a:effectLst/>
                <a:latin typeface="Arial" panose="020B0604020202020204" pitchFamily="34" charset="0"/>
              </a:rPr>
              <a:t> betragen vier Jahre,</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eine Begrenzung der Wiederwahlmöglichkeit enthält die Verfassung erst mit dem 1951 verabschiedeten </a:t>
            </a:r>
            <a:r>
              <a:rPr lang="de-DE" b="0" i="0" u="none" strike="noStrike" dirty="0">
                <a:solidFill>
                  <a:srgbClr val="0645AD"/>
                </a:solidFill>
                <a:effectLst/>
                <a:latin typeface="Arial" panose="020B0604020202020204" pitchFamily="34" charset="0"/>
                <a:hlinkClick r:id="rId3" tooltip="22. Zusatzartikel zur Verfassung der Vereinigten Staaten"/>
              </a:rPr>
              <a:t>22. Zusatzartikel</a:t>
            </a:r>
            <a:r>
              <a:rPr lang="de-DE" b="0" i="0" dirty="0">
                <a:solidFill>
                  <a:srgbClr val="202122"/>
                </a:solidFill>
                <a:effectLst/>
                <a:latin typeface="Arial" panose="020B0604020202020204" pitchFamily="34" charset="0"/>
              </a:rPr>
              <a:t>. </a:t>
            </a:r>
            <a:r>
              <a:rPr lang="hu-HU" b="0" i="0" dirty="0">
                <a:solidFill>
                  <a:srgbClr val="202122"/>
                </a:solidFill>
                <a:effectLst/>
                <a:latin typeface="Arial" panose="020B0604020202020204" pitchFamily="34" charset="0"/>
              </a:rPr>
              <a:t>(</a:t>
            </a:r>
            <a:r>
              <a:rPr lang="de-DE" b="0" i="0" dirty="0">
                <a:solidFill>
                  <a:srgbClr val="202122"/>
                </a:solidFill>
                <a:effectLst/>
                <a:latin typeface="Arial" panose="020B0604020202020204" pitchFamily="34" charset="0"/>
              </a:rPr>
              <a:t>begrenzt die </a:t>
            </a:r>
            <a:r>
              <a:rPr lang="de-DE" b="0" i="0" u="none" strike="noStrike" dirty="0">
                <a:solidFill>
                  <a:srgbClr val="0645AD"/>
                </a:solidFill>
                <a:effectLst/>
                <a:latin typeface="Arial" panose="020B0604020202020204" pitchFamily="34" charset="0"/>
                <a:hlinkClick r:id="rId4" tooltip="Amtszeit"/>
              </a:rPr>
              <a:t>Amtszeit</a:t>
            </a:r>
            <a:r>
              <a:rPr lang="de-DE" b="0" i="0" dirty="0">
                <a:solidFill>
                  <a:srgbClr val="202122"/>
                </a:solidFill>
                <a:effectLst/>
                <a:latin typeface="Arial" panose="020B0604020202020204" pitchFamily="34" charset="0"/>
              </a:rPr>
              <a:t> des </a:t>
            </a:r>
            <a:r>
              <a:rPr lang="de-DE" b="0" i="0" u="none" strike="noStrike" dirty="0">
                <a:solidFill>
                  <a:srgbClr val="0645AD"/>
                </a:solidFill>
                <a:effectLst/>
                <a:latin typeface="Arial" panose="020B0604020202020204" pitchFamily="34" charset="0"/>
                <a:hlinkClick r:id="rId5" tooltip="Präsident der Vereinigten Staaten"/>
              </a:rPr>
              <a:t>Präsidenten</a:t>
            </a:r>
            <a:r>
              <a:rPr lang="de-DE" b="0" i="0" dirty="0">
                <a:solidFill>
                  <a:srgbClr val="202122"/>
                </a:solidFill>
                <a:effectLst/>
                <a:latin typeface="Arial" panose="020B0604020202020204" pitchFamily="34" charset="0"/>
              </a:rPr>
              <a:t> auf maximal zwei Amtsperioden</a:t>
            </a:r>
            <a:r>
              <a:rPr lang="hu-HU" b="0" i="0" dirty="0">
                <a:solidFill>
                  <a:srgbClr val="202122"/>
                </a:solidFill>
                <a:effectLst/>
                <a:latin typeface="Arial" panose="020B0604020202020204" pitchFamily="34" charset="0"/>
              </a:rPr>
              <a:t>)</a:t>
            </a:r>
          </a:p>
          <a:p>
            <a:r>
              <a:rPr lang="de-DE" b="0" i="0" dirty="0">
                <a:solidFill>
                  <a:srgbClr val="202122"/>
                </a:solidFill>
                <a:effectLst/>
                <a:latin typeface="Arial" panose="020B0604020202020204" pitchFamily="34" charset="0"/>
              </a:rPr>
              <a:t>Jeder Bürger kann für das Präsidentenamt kandidieren, wenn er seit seiner Geburt die </a:t>
            </a:r>
            <a:r>
              <a:rPr lang="de-DE" b="0" i="0" u="none" strike="noStrike" dirty="0">
                <a:solidFill>
                  <a:srgbClr val="0645AD"/>
                </a:solidFill>
                <a:effectLst/>
                <a:latin typeface="Arial" panose="020B0604020202020204" pitchFamily="34" charset="0"/>
                <a:hlinkClick r:id="rId6" tooltip="Amerikanische Staatsbürgerschaft"/>
              </a:rPr>
              <a:t>amerikanische Staatsbürgerschaft</a:t>
            </a:r>
            <a:r>
              <a:rPr lang="de-DE" b="0" i="0" dirty="0">
                <a:solidFill>
                  <a:srgbClr val="202122"/>
                </a:solidFill>
                <a:effectLst/>
                <a:latin typeface="Arial" panose="020B0604020202020204" pitchFamily="34" charset="0"/>
              </a:rPr>
              <a:t> innehat, mindestens 35 Jahre alt ist und seit mindestens 14 Jahren seinen festen Wohnsitz in den Vereinigten Staaten hat.</a:t>
            </a:r>
            <a:endParaRPr lang="hu-HU" dirty="0"/>
          </a:p>
        </p:txBody>
      </p:sp>
    </p:spTree>
    <p:extLst>
      <p:ext uri="{BB962C8B-B14F-4D97-AF65-F5344CB8AC3E}">
        <p14:creationId xmlns:p14="http://schemas.microsoft.com/office/powerpoint/2010/main" val="2180089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5EEB34D-6E69-CBCB-8C8B-6AA2A9874642}"/>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A71202EB-C94B-A2AD-25DF-4DAF4C9BD47A}"/>
              </a:ext>
            </a:extLst>
          </p:cNvPr>
          <p:cNvSpPr>
            <a:spLocks noGrp="1"/>
          </p:cNvSpPr>
          <p:nvPr>
            <p:ph idx="1"/>
          </p:nvPr>
        </p:nvSpPr>
        <p:spPr/>
        <p:txBody>
          <a:bodyPr/>
          <a:lstStyle/>
          <a:p>
            <a:r>
              <a:rPr lang="de-DE" b="0" i="0" dirty="0">
                <a:solidFill>
                  <a:srgbClr val="202122"/>
                </a:solidFill>
                <a:effectLst/>
                <a:latin typeface="Arial" panose="020B0604020202020204" pitchFamily="34" charset="0"/>
              </a:rPr>
              <a:t>Die Wahl findet in zwei Stufen statt. Zuerst werden in jedem Bundesstaat so viele </a:t>
            </a:r>
            <a:r>
              <a:rPr lang="de-DE" b="0" i="0" u="none" strike="noStrike" dirty="0">
                <a:solidFill>
                  <a:srgbClr val="0645AD"/>
                </a:solidFill>
                <a:effectLst/>
                <a:latin typeface="Arial" panose="020B0604020202020204" pitchFamily="34" charset="0"/>
                <a:hlinkClick r:id="rId2" tooltip="Electoral College"/>
              </a:rPr>
              <a:t>Wahlleute</a:t>
            </a:r>
            <a:r>
              <a:rPr lang="de-DE" b="0" i="0" dirty="0">
                <a:solidFill>
                  <a:srgbClr val="202122"/>
                </a:solidFill>
                <a:effectLst/>
                <a:latin typeface="Arial" panose="020B0604020202020204" pitchFamily="34" charset="0"/>
              </a:rPr>
              <a:t> (</a:t>
            </a:r>
            <a:r>
              <a:rPr lang="de-DE" b="0" i="1" dirty="0" err="1">
                <a:solidFill>
                  <a:srgbClr val="202122"/>
                </a:solidFill>
                <a:effectLst/>
                <a:latin typeface="Arial" panose="020B0604020202020204" pitchFamily="34" charset="0"/>
              </a:rPr>
              <a:t>Electoral</a:t>
            </a:r>
            <a:r>
              <a:rPr lang="de-DE" b="0" i="1" dirty="0">
                <a:solidFill>
                  <a:srgbClr val="202122"/>
                </a:solidFill>
                <a:effectLst/>
                <a:latin typeface="Arial" panose="020B0604020202020204" pitchFamily="34" charset="0"/>
              </a:rPr>
              <a:t> College</a:t>
            </a:r>
            <a:r>
              <a:rPr lang="de-DE" b="0" i="0" dirty="0">
                <a:solidFill>
                  <a:srgbClr val="202122"/>
                </a:solidFill>
                <a:effectLst/>
                <a:latin typeface="Arial" panose="020B0604020202020204" pitchFamily="34" charset="0"/>
              </a:rPr>
              <a:t>) ernannt, wie der Bundesstaat Mitglieder im Kongress hat. </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In den meisten Bundesstaaten gilt das „Winner-take-all“-Prinzip. Danach werden die Wahlmänner von derjenigen Partei gestellt, deren Präsidentschaftskandidat die </a:t>
            </a:r>
            <a:r>
              <a:rPr lang="de-DE" b="0" i="0" u="none" strike="noStrike" dirty="0">
                <a:solidFill>
                  <a:srgbClr val="0645AD"/>
                </a:solidFill>
                <a:effectLst/>
                <a:latin typeface="Arial" panose="020B0604020202020204" pitchFamily="34" charset="0"/>
                <a:hlinkClick r:id="rId3" tooltip="Mehrheit"/>
              </a:rPr>
              <a:t>relative Mehrheit</a:t>
            </a:r>
            <a:r>
              <a:rPr lang="de-DE" b="0" i="0" dirty="0">
                <a:solidFill>
                  <a:srgbClr val="202122"/>
                </a:solidFill>
                <a:effectLst/>
                <a:latin typeface="Arial" panose="020B0604020202020204" pitchFamily="34" charset="0"/>
              </a:rPr>
              <a:t> der Stimmen erhält.</a:t>
            </a:r>
            <a:r>
              <a:rPr lang="hu-HU" b="0" i="0" dirty="0">
                <a:solidFill>
                  <a:srgbClr val="202122"/>
                </a:solidFill>
                <a:effectLst/>
                <a:latin typeface="Arial" panose="020B0604020202020204" pitchFamily="34" charset="0"/>
              </a:rPr>
              <a:t> (</a:t>
            </a:r>
            <a:r>
              <a:rPr lang="de-DE" b="0" i="0" dirty="0">
                <a:solidFill>
                  <a:srgbClr val="202122"/>
                </a:solidFill>
                <a:effectLst/>
                <a:latin typeface="Arial" panose="020B0604020202020204" pitchFamily="34" charset="0"/>
              </a:rPr>
              <a:t>Ausnahmen vom „Winner-take-all“-Prinzip machen die Bundesstaaten </a:t>
            </a:r>
            <a:r>
              <a:rPr lang="de-DE" b="0" i="0" u="none" strike="noStrike" dirty="0">
                <a:solidFill>
                  <a:srgbClr val="0645AD"/>
                </a:solidFill>
                <a:effectLst/>
                <a:latin typeface="Arial" panose="020B0604020202020204" pitchFamily="34" charset="0"/>
                <a:hlinkClick r:id="rId4" tooltip="Maine"/>
              </a:rPr>
              <a:t>Maine</a:t>
            </a:r>
            <a:r>
              <a:rPr lang="de-DE" b="0" i="0" dirty="0">
                <a:solidFill>
                  <a:srgbClr val="202122"/>
                </a:solidFill>
                <a:effectLst/>
                <a:latin typeface="Arial" panose="020B0604020202020204" pitchFamily="34" charset="0"/>
              </a:rPr>
              <a:t> und </a:t>
            </a:r>
            <a:r>
              <a:rPr lang="de-DE" b="0" i="0" u="none" strike="noStrike" dirty="0">
                <a:solidFill>
                  <a:srgbClr val="0645AD"/>
                </a:solidFill>
                <a:effectLst/>
                <a:latin typeface="Arial" panose="020B0604020202020204" pitchFamily="34" charset="0"/>
                <a:hlinkClick r:id="rId5" tooltip="Nebraska"/>
              </a:rPr>
              <a:t>Nebraska</a:t>
            </a:r>
            <a:r>
              <a:rPr lang="de-DE" b="0" i="0" dirty="0">
                <a:solidFill>
                  <a:srgbClr val="202122"/>
                </a:solidFill>
                <a:effectLst/>
                <a:latin typeface="Arial" panose="020B0604020202020204" pitchFamily="34" charset="0"/>
              </a:rPr>
              <a:t>.</a:t>
            </a:r>
            <a:r>
              <a:rPr lang="hu-HU" b="0" i="0" dirty="0">
                <a:solidFill>
                  <a:srgbClr val="202122"/>
                </a:solidFill>
                <a:effectLst/>
                <a:latin typeface="Arial" panose="020B0604020202020204" pitchFamily="34" charset="0"/>
              </a:rPr>
              <a:t>)</a:t>
            </a:r>
            <a:endParaRPr lang="hu-HU" dirty="0"/>
          </a:p>
        </p:txBody>
      </p:sp>
    </p:spTree>
    <p:extLst>
      <p:ext uri="{BB962C8B-B14F-4D97-AF65-F5344CB8AC3E}">
        <p14:creationId xmlns:p14="http://schemas.microsoft.com/office/powerpoint/2010/main" val="1876779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3516C8-F227-4B77-9AA7-61B9A0B782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ím 1">
            <a:extLst>
              <a:ext uri="{FF2B5EF4-FFF2-40B4-BE49-F238E27FC236}">
                <a16:creationId xmlns:a16="http://schemas.microsoft.com/office/drawing/2014/main" id="{439E722A-1016-8FA2-3A60-6B82659E6B7F}"/>
              </a:ext>
            </a:extLst>
          </p:cNvPr>
          <p:cNvSpPr>
            <a:spLocks noGrp="1"/>
          </p:cNvSpPr>
          <p:nvPr>
            <p:ph type="title"/>
          </p:nvPr>
        </p:nvSpPr>
        <p:spPr>
          <a:xfrm>
            <a:off x="7534655" y="646148"/>
            <a:ext cx="4092173" cy="1324340"/>
          </a:xfrm>
        </p:spPr>
        <p:txBody>
          <a:bodyPr anchor="b">
            <a:normAutofit/>
          </a:bodyPr>
          <a:lstStyle/>
          <a:p>
            <a:r>
              <a:rPr lang="hu-HU" sz="2800" b="0" i="0" dirty="0" err="1">
                <a:effectLst/>
                <a:latin typeface="Arial" panose="020B0604020202020204" pitchFamily="34" charset="0"/>
              </a:rPr>
              <a:t>Sitz</a:t>
            </a:r>
            <a:r>
              <a:rPr lang="hu-HU" sz="2800" b="0" i="0" dirty="0">
                <a:effectLst/>
                <a:latin typeface="Arial" panose="020B0604020202020204" pitchFamily="34" charset="0"/>
              </a:rPr>
              <a:t> </a:t>
            </a:r>
            <a:r>
              <a:rPr lang="hu-HU" sz="2800" b="0" i="0" dirty="0" err="1">
                <a:effectLst/>
                <a:latin typeface="Arial" panose="020B0604020202020204" pitchFamily="34" charset="0"/>
              </a:rPr>
              <a:t>des</a:t>
            </a:r>
            <a:r>
              <a:rPr lang="hu-HU" sz="2800" b="0" i="0" dirty="0">
                <a:effectLst/>
                <a:latin typeface="Arial" panose="020B0604020202020204" pitchFamily="34" charset="0"/>
              </a:rPr>
              <a:t> </a:t>
            </a:r>
            <a:r>
              <a:rPr lang="hu-HU" sz="2800" b="0" i="0" dirty="0" err="1">
                <a:effectLst/>
                <a:latin typeface="Arial" panose="020B0604020202020204" pitchFamily="34" charset="0"/>
              </a:rPr>
              <a:t>Obersten</a:t>
            </a:r>
            <a:r>
              <a:rPr lang="hu-HU" sz="2800" b="0" i="0" dirty="0">
                <a:effectLst/>
                <a:latin typeface="Arial" panose="020B0604020202020204" pitchFamily="34" charset="0"/>
              </a:rPr>
              <a:t> </a:t>
            </a:r>
            <a:r>
              <a:rPr lang="hu-HU" sz="2800" b="0" i="0" dirty="0" err="1">
                <a:effectLst/>
                <a:latin typeface="Arial" panose="020B0604020202020204" pitchFamily="34" charset="0"/>
              </a:rPr>
              <a:t>Gerichtshofs</a:t>
            </a:r>
            <a:endParaRPr lang="hu-HU" sz="2800" dirty="0"/>
          </a:p>
        </p:txBody>
      </p:sp>
      <p:sp>
        <p:nvSpPr>
          <p:cNvPr id="13" name="Rectangle 12">
            <a:extLst>
              <a:ext uri="{FF2B5EF4-FFF2-40B4-BE49-F238E27FC236}">
                <a16:creationId xmlns:a16="http://schemas.microsoft.com/office/drawing/2014/main" id="{D91B420C-C4C8-44DF-96B2-FBD1014646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29466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hu-HU"/>
          </a:p>
        </p:txBody>
      </p:sp>
      <p:pic>
        <p:nvPicPr>
          <p:cNvPr id="4" name="Tartalom helye 3" descr="A képen épület, ég, kültéri, szökőkút látható&#10;&#10;Automatikusan generált leírás">
            <a:extLst>
              <a:ext uri="{FF2B5EF4-FFF2-40B4-BE49-F238E27FC236}">
                <a16:creationId xmlns:a16="http://schemas.microsoft.com/office/drawing/2014/main" id="{6C72AA7D-730A-F6D4-F69C-131BCC24E7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 y="289368"/>
            <a:ext cx="7467986" cy="6285052"/>
          </a:xfrm>
          <a:prstGeom prst="rect">
            <a:avLst/>
          </a:prstGeom>
        </p:spPr>
      </p:pic>
      <p:sp>
        <p:nvSpPr>
          <p:cNvPr id="8" name="Content Placeholder 7">
            <a:extLst>
              <a:ext uri="{FF2B5EF4-FFF2-40B4-BE49-F238E27FC236}">
                <a16:creationId xmlns:a16="http://schemas.microsoft.com/office/drawing/2014/main" id="{45CF966F-C9A5-9685-8007-B31AA4482BCF}"/>
              </a:ext>
            </a:extLst>
          </p:cNvPr>
          <p:cNvSpPr>
            <a:spLocks noGrp="1"/>
          </p:cNvSpPr>
          <p:nvPr>
            <p:ph idx="1"/>
          </p:nvPr>
        </p:nvSpPr>
        <p:spPr>
          <a:xfrm>
            <a:off x="7532950" y="2255492"/>
            <a:ext cx="4093878" cy="3521740"/>
          </a:xfrm>
        </p:spPr>
        <p:txBody>
          <a:bodyPr>
            <a:normAutofit/>
          </a:bodyPr>
          <a:lstStyle/>
          <a:p>
            <a:endParaRPr lang="en-US" dirty="0"/>
          </a:p>
        </p:txBody>
      </p:sp>
    </p:spTree>
    <p:extLst>
      <p:ext uri="{BB962C8B-B14F-4D97-AF65-F5344CB8AC3E}">
        <p14:creationId xmlns:p14="http://schemas.microsoft.com/office/powerpoint/2010/main" val="4123021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39133B1-6AD3-9906-E91B-4753EC426290}"/>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1186624C-B142-6E67-1AF9-0EF04D60B82D}"/>
              </a:ext>
            </a:extLst>
          </p:cNvPr>
          <p:cNvSpPr>
            <a:spLocks noGrp="1"/>
          </p:cNvSpPr>
          <p:nvPr>
            <p:ph idx="1"/>
          </p:nvPr>
        </p:nvSpPr>
        <p:spPr/>
        <p:txBody>
          <a:bodyPr/>
          <a:lstStyle/>
          <a:p>
            <a:pPr algn="l"/>
            <a:r>
              <a:rPr lang="de-DE" sz="2000" b="0" i="0" dirty="0">
                <a:solidFill>
                  <a:srgbClr val="202122"/>
                </a:solidFill>
                <a:effectLst/>
                <a:latin typeface="Arial" panose="020B0604020202020204" pitchFamily="34" charset="0"/>
              </a:rPr>
              <a:t>Der </a:t>
            </a:r>
            <a:r>
              <a:rPr lang="de-DE" sz="2000" b="1" i="0" dirty="0">
                <a:solidFill>
                  <a:srgbClr val="202122"/>
                </a:solidFill>
                <a:effectLst/>
                <a:latin typeface="Arial" panose="020B0604020202020204" pitchFamily="34" charset="0"/>
              </a:rPr>
              <a:t>Oberste Gerichtshof der Vereinigten Staaten</a:t>
            </a:r>
            <a:r>
              <a:rPr lang="de-DE" sz="2000" b="0" i="0" dirty="0">
                <a:solidFill>
                  <a:srgbClr val="202122"/>
                </a:solidFill>
                <a:effectLst/>
                <a:latin typeface="Arial" panose="020B0604020202020204" pitchFamily="34" charset="0"/>
              </a:rPr>
              <a:t> (</a:t>
            </a:r>
            <a:r>
              <a:rPr lang="de-DE" sz="2000" b="0" i="0" u="none" strike="noStrike" dirty="0">
                <a:solidFill>
                  <a:srgbClr val="0645AD"/>
                </a:solidFill>
                <a:effectLst/>
                <a:latin typeface="Arial" panose="020B0604020202020204" pitchFamily="34" charset="0"/>
                <a:hlinkClick r:id="rId2" tooltip="Englische Sprache"/>
              </a:rPr>
              <a:t>englisch</a:t>
            </a:r>
            <a:r>
              <a:rPr lang="de-DE" sz="2000" b="0" i="0" dirty="0">
                <a:solidFill>
                  <a:srgbClr val="202122"/>
                </a:solidFill>
                <a:effectLst/>
                <a:latin typeface="Arial" panose="020B0604020202020204" pitchFamily="34" charset="0"/>
              </a:rPr>
              <a:t> </a:t>
            </a:r>
            <a:r>
              <a:rPr lang="de-DE" sz="2000" b="0" i="1" dirty="0">
                <a:solidFill>
                  <a:srgbClr val="202122"/>
                </a:solidFill>
                <a:effectLst/>
                <a:latin typeface="Arial" panose="020B0604020202020204" pitchFamily="34" charset="0"/>
              </a:rPr>
              <a:t>Supreme Court </a:t>
            </a:r>
            <a:r>
              <a:rPr lang="de-DE" sz="2000" b="0" i="1" dirty="0" err="1">
                <a:solidFill>
                  <a:srgbClr val="202122"/>
                </a:solidFill>
                <a:effectLst/>
                <a:latin typeface="Arial" panose="020B0604020202020204" pitchFamily="34" charset="0"/>
              </a:rPr>
              <a:t>of</a:t>
            </a:r>
            <a:r>
              <a:rPr lang="de-DE" sz="2000" b="0" i="1" dirty="0">
                <a:solidFill>
                  <a:srgbClr val="202122"/>
                </a:solidFill>
                <a:effectLst/>
                <a:latin typeface="Arial" panose="020B0604020202020204" pitchFamily="34" charset="0"/>
              </a:rPr>
              <a:t> </a:t>
            </a:r>
            <a:r>
              <a:rPr lang="de-DE" sz="2000" b="0" i="1" dirty="0" err="1">
                <a:solidFill>
                  <a:srgbClr val="202122"/>
                </a:solidFill>
                <a:effectLst/>
                <a:latin typeface="Arial" panose="020B0604020202020204" pitchFamily="34" charset="0"/>
              </a:rPr>
              <a:t>the</a:t>
            </a:r>
            <a:r>
              <a:rPr lang="de-DE" sz="2000" b="0" i="1" dirty="0">
                <a:solidFill>
                  <a:srgbClr val="202122"/>
                </a:solidFill>
                <a:effectLst/>
                <a:latin typeface="Arial" panose="020B0604020202020204" pitchFamily="34" charset="0"/>
              </a:rPr>
              <a:t> United States</a:t>
            </a:r>
            <a:r>
              <a:rPr lang="hu-HU" sz="2000" b="0" i="1" dirty="0">
                <a:solidFill>
                  <a:srgbClr val="202122"/>
                </a:solidFill>
                <a:effectLst/>
                <a:latin typeface="Arial" panose="020B0604020202020204" pitchFamily="34" charset="0"/>
              </a:rPr>
              <a:t>)</a:t>
            </a:r>
            <a:r>
              <a:rPr lang="de-DE" sz="2000" b="0" i="0" dirty="0">
                <a:solidFill>
                  <a:srgbClr val="202122"/>
                </a:solidFill>
                <a:effectLst/>
                <a:latin typeface="Arial" panose="020B0604020202020204" pitchFamily="34" charset="0"/>
              </a:rPr>
              <a:t> ist das oberste </a:t>
            </a:r>
            <a:r>
              <a:rPr lang="de-DE" sz="2000" b="0" i="0" u="none" strike="noStrike" dirty="0">
                <a:solidFill>
                  <a:srgbClr val="0645AD"/>
                </a:solidFill>
                <a:effectLst/>
                <a:latin typeface="Arial" panose="020B0604020202020204" pitchFamily="34" charset="0"/>
                <a:hlinkClick r:id="rId3" tooltip="Judikative"/>
              </a:rPr>
              <a:t>rechtsprechende</a:t>
            </a:r>
            <a:r>
              <a:rPr lang="de-DE" sz="2000" b="0" i="0" dirty="0">
                <a:solidFill>
                  <a:srgbClr val="202122"/>
                </a:solidFill>
                <a:effectLst/>
                <a:latin typeface="Arial" panose="020B0604020202020204" pitchFamily="34" charset="0"/>
              </a:rPr>
              <a:t> Staatsorgan der </a:t>
            </a:r>
            <a:r>
              <a:rPr lang="de-DE" sz="2000" b="0" i="0" u="none" strike="noStrike" dirty="0">
                <a:solidFill>
                  <a:srgbClr val="0645AD"/>
                </a:solidFill>
                <a:effectLst/>
                <a:latin typeface="Arial" panose="020B0604020202020204" pitchFamily="34" charset="0"/>
                <a:hlinkClick r:id="rId4" tooltip="Vereinigte Staaten"/>
              </a:rPr>
              <a:t>Vereinigten Staaten</a:t>
            </a:r>
            <a:r>
              <a:rPr lang="de-DE" sz="2000" b="0" i="0" dirty="0">
                <a:solidFill>
                  <a:srgbClr val="202122"/>
                </a:solidFill>
                <a:effectLst/>
                <a:latin typeface="Arial" panose="020B0604020202020204" pitchFamily="34" charset="0"/>
              </a:rPr>
              <a:t>. Neben diesem </a:t>
            </a:r>
            <a:r>
              <a:rPr lang="de-DE" sz="2000" b="0" i="0" u="none" strike="noStrike" dirty="0">
                <a:solidFill>
                  <a:srgbClr val="0645AD"/>
                </a:solidFill>
                <a:effectLst/>
                <a:latin typeface="Arial" panose="020B0604020202020204" pitchFamily="34" charset="0"/>
                <a:hlinkClick r:id="rId5" tooltip="Oberstes Gericht"/>
              </a:rPr>
              <a:t>obersten Bundesgericht</a:t>
            </a:r>
            <a:r>
              <a:rPr lang="de-DE" sz="2000" b="0" i="0" dirty="0">
                <a:solidFill>
                  <a:srgbClr val="202122"/>
                </a:solidFill>
                <a:effectLst/>
                <a:latin typeface="Arial" panose="020B0604020202020204" pitchFamily="34" charset="0"/>
              </a:rPr>
              <a:t> existieren auf Ebene der </a:t>
            </a:r>
            <a:r>
              <a:rPr lang="de-DE" sz="2000" b="0" i="0" u="none" strike="noStrike" dirty="0">
                <a:solidFill>
                  <a:srgbClr val="0645AD"/>
                </a:solidFill>
                <a:effectLst/>
                <a:latin typeface="Arial" panose="020B0604020202020204" pitchFamily="34" charset="0"/>
                <a:hlinkClick r:id="rId6" tooltip="Bundesstaat der Vereinigten Staaten"/>
              </a:rPr>
              <a:t>Bundesstaaten</a:t>
            </a:r>
            <a:r>
              <a:rPr lang="de-DE" sz="2000" b="0" i="0" dirty="0">
                <a:solidFill>
                  <a:srgbClr val="202122"/>
                </a:solidFill>
                <a:effectLst/>
                <a:latin typeface="Arial" panose="020B0604020202020204" pitchFamily="34" charset="0"/>
              </a:rPr>
              <a:t> </a:t>
            </a:r>
            <a:r>
              <a:rPr lang="de-DE" sz="2000" b="0" i="1" dirty="0">
                <a:solidFill>
                  <a:srgbClr val="202122"/>
                </a:solidFill>
                <a:effectLst/>
                <a:latin typeface="Arial" panose="020B0604020202020204" pitchFamily="34" charset="0"/>
              </a:rPr>
              <a:t>Oberste Gerichtshöfe der Bundesstaaten</a:t>
            </a:r>
            <a:r>
              <a:rPr lang="hu-HU" sz="2000" dirty="0">
                <a:solidFill>
                  <a:srgbClr val="202122"/>
                </a:solidFill>
                <a:latin typeface="Arial" panose="020B0604020202020204" pitchFamily="34" charset="0"/>
              </a:rPr>
              <a:t>.</a:t>
            </a:r>
            <a:endParaRPr lang="de-DE" sz="2000" b="0" i="0" dirty="0">
              <a:solidFill>
                <a:srgbClr val="202122"/>
              </a:solidFill>
              <a:effectLst/>
              <a:latin typeface="Arial" panose="020B0604020202020204" pitchFamily="34" charset="0"/>
            </a:endParaRPr>
          </a:p>
          <a:p>
            <a:pPr algn="l"/>
            <a:r>
              <a:rPr lang="de-DE" sz="2000" b="0" i="0" dirty="0">
                <a:solidFill>
                  <a:srgbClr val="202122"/>
                </a:solidFill>
                <a:effectLst/>
                <a:latin typeface="Arial" panose="020B0604020202020204" pitchFamily="34" charset="0"/>
              </a:rPr>
              <a:t>Der </a:t>
            </a:r>
            <a:r>
              <a:rPr lang="de-DE" sz="2000" b="0" i="1" dirty="0">
                <a:solidFill>
                  <a:srgbClr val="202122"/>
                </a:solidFill>
                <a:effectLst/>
                <a:latin typeface="Arial" panose="020B0604020202020204" pitchFamily="34" charset="0"/>
              </a:rPr>
              <a:t>USSC</a:t>
            </a:r>
            <a:r>
              <a:rPr lang="de-DE" sz="2000" b="0" i="0" dirty="0">
                <a:solidFill>
                  <a:srgbClr val="202122"/>
                </a:solidFill>
                <a:effectLst/>
                <a:latin typeface="Arial" panose="020B0604020202020204" pitchFamily="34" charset="0"/>
              </a:rPr>
              <a:t> ist das einzige amerikanische Gericht, das explizit in der </a:t>
            </a:r>
            <a:r>
              <a:rPr lang="de-DE" sz="2000" b="0" i="0" u="none" strike="noStrike" dirty="0">
                <a:solidFill>
                  <a:srgbClr val="0645AD"/>
                </a:solidFill>
                <a:effectLst/>
                <a:latin typeface="Arial" panose="020B0604020202020204" pitchFamily="34" charset="0"/>
                <a:hlinkClick r:id="rId7" tooltip="Verfassung der Vereinigten Staaten"/>
              </a:rPr>
              <a:t>Verfassung der Vereinigten Staaten</a:t>
            </a:r>
            <a:r>
              <a:rPr lang="de-DE" sz="2000" b="0" i="0" dirty="0">
                <a:solidFill>
                  <a:srgbClr val="202122"/>
                </a:solidFill>
                <a:effectLst/>
                <a:latin typeface="Arial" panose="020B0604020202020204" pitchFamily="34" charset="0"/>
              </a:rPr>
              <a:t> vorgesehen ist. Zusätzlich richtete der Kongress 13 </a:t>
            </a:r>
            <a:r>
              <a:rPr lang="de-DE" sz="2000" b="0" i="0" u="none" strike="noStrike" dirty="0">
                <a:solidFill>
                  <a:srgbClr val="0645AD"/>
                </a:solidFill>
                <a:effectLst/>
                <a:latin typeface="Arial" panose="020B0604020202020204" pitchFamily="34" charset="0"/>
                <a:hlinkClick r:id="rId8" tooltip="United States Court of Appeals"/>
              </a:rPr>
              <a:t>Bundesberufungsgerichte</a:t>
            </a:r>
            <a:r>
              <a:rPr lang="de-DE" sz="2000" b="0" i="0" dirty="0">
                <a:solidFill>
                  <a:srgbClr val="202122"/>
                </a:solidFill>
                <a:effectLst/>
                <a:latin typeface="Arial" panose="020B0604020202020204" pitchFamily="34" charset="0"/>
              </a:rPr>
              <a:t> und – eine Stufe darunter </a:t>
            </a:r>
            <a:r>
              <a:rPr lang="hu-HU" sz="2000" b="0" i="0" dirty="0">
                <a:solidFill>
                  <a:srgbClr val="202122"/>
                </a:solidFill>
                <a:effectLst/>
                <a:latin typeface="Arial" panose="020B0604020202020204" pitchFamily="34" charset="0"/>
              </a:rPr>
              <a:t>- </a:t>
            </a:r>
            <a:r>
              <a:rPr lang="de-DE" sz="2000" b="0" i="0" u="none" strike="noStrike" dirty="0">
                <a:solidFill>
                  <a:srgbClr val="0645AD"/>
                </a:solidFill>
                <a:effectLst/>
                <a:latin typeface="Arial" panose="020B0604020202020204" pitchFamily="34" charset="0"/>
                <a:hlinkClick r:id="rId9" tooltip="United States District Court"/>
              </a:rPr>
              <a:t>Bundesbezirksgerichte</a:t>
            </a:r>
            <a:r>
              <a:rPr lang="de-DE" sz="2000" b="0" i="0" dirty="0">
                <a:solidFill>
                  <a:srgbClr val="202122"/>
                </a:solidFill>
                <a:effectLst/>
                <a:latin typeface="Arial" panose="020B0604020202020204" pitchFamily="34" charset="0"/>
              </a:rPr>
              <a:t> </a:t>
            </a:r>
            <a:r>
              <a:rPr lang="de-DE" sz="2000" b="0" i="1" dirty="0" err="1">
                <a:solidFill>
                  <a:srgbClr val="202122"/>
                </a:solidFill>
                <a:effectLst/>
                <a:latin typeface="Arial" panose="020B0604020202020204" pitchFamily="34" charset="0"/>
              </a:rPr>
              <a:t>ict</a:t>
            </a:r>
            <a:r>
              <a:rPr lang="de-DE" sz="2000" b="0" i="1" dirty="0">
                <a:solidFill>
                  <a:srgbClr val="202122"/>
                </a:solidFill>
                <a:effectLst/>
                <a:latin typeface="Arial" panose="020B0604020202020204" pitchFamily="34" charset="0"/>
              </a:rPr>
              <a:t> Courts)</a:t>
            </a:r>
            <a:r>
              <a:rPr lang="de-DE" sz="2000" b="0" i="0" dirty="0">
                <a:solidFill>
                  <a:srgbClr val="202122"/>
                </a:solidFill>
                <a:effectLst/>
                <a:latin typeface="Arial" panose="020B0604020202020204" pitchFamily="34" charset="0"/>
              </a:rPr>
              <a:t> ein. Der Supreme Court tagt in </a:t>
            </a:r>
            <a:r>
              <a:rPr lang="de-DE" sz="2000" dirty="0">
                <a:solidFill>
                  <a:srgbClr val="0645AD"/>
                </a:solidFill>
                <a:latin typeface="Arial" panose="020B0604020202020204" pitchFamily="34" charset="0"/>
              </a:rPr>
              <a:t>Washington</a:t>
            </a:r>
            <a:r>
              <a:rPr lang="de-DE" sz="2000" b="0" i="0" dirty="0">
                <a:solidFill>
                  <a:srgbClr val="202122"/>
                </a:solidFill>
                <a:effectLst/>
                <a:latin typeface="Arial" panose="020B0604020202020204" pitchFamily="34" charset="0"/>
              </a:rPr>
              <a:t>, die anderen Bundesgerichte sind landesweit verteilt.</a:t>
            </a:r>
          </a:p>
          <a:p>
            <a:endParaRPr lang="hu-HU" dirty="0"/>
          </a:p>
        </p:txBody>
      </p:sp>
    </p:spTree>
    <p:extLst>
      <p:ext uri="{BB962C8B-B14F-4D97-AF65-F5344CB8AC3E}">
        <p14:creationId xmlns:p14="http://schemas.microsoft.com/office/powerpoint/2010/main" val="1286301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DA08E21-2B90-43BD-7C42-6EC99B6B9439}"/>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C2FB448B-BFCD-1DA4-9892-B9582BE90131}"/>
              </a:ext>
            </a:extLst>
          </p:cNvPr>
          <p:cNvSpPr>
            <a:spLocks noGrp="1"/>
          </p:cNvSpPr>
          <p:nvPr>
            <p:ph idx="1"/>
          </p:nvPr>
        </p:nvSpPr>
        <p:spPr/>
        <p:txBody>
          <a:bodyPr>
            <a:normAutofit/>
          </a:bodyPr>
          <a:lstStyle/>
          <a:p>
            <a:pPr algn="l"/>
            <a:r>
              <a:rPr lang="de-DE" sz="2000" b="0" i="0" dirty="0">
                <a:solidFill>
                  <a:srgbClr val="202122"/>
                </a:solidFill>
                <a:effectLst/>
                <a:latin typeface="Arial" panose="020B0604020202020204" pitchFamily="34" charset="0"/>
              </a:rPr>
              <a:t>Bundesgerichte befassen sich mit Fällen, die die Verfassung, Bundesrecht, Bundesverträge und Seerecht betreffen oder bei denen ausländische Bürger oder Regierungen oder die amerikanische Bundesregierung selbst Partei sind. Von wenigen Ausnahmen abgesehen werden nur Rechtsmittel gegen Entscheidungen der unteren Gerichte vom Supreme Court behandelt, wobei das amerikanische Rechtssystem keine strikte Abgrenzung zwischen </a:t>
            </a:r>
            <a:r>
              <a:rPr lang="de-DE" sz="2000" b="0" i="0" u="none" strike="noStrike" dirty="0">
                <a:solidFill>
                  <a:srgbClr val="0645AD"/>
                </a:solidFill>
                <a:effectLst/>
                <a:latin typeface="Arial" panose="020B0604020202020204" pitchFamily="34" charset="0"/>
                <a:hlinkClick r:id="rId2" tooltip="Berufung (Recht)"/>
              </a:rPr>
              <a:t>Berufung</a:t>
            </a:r>
            <a:r>
              <a:rPr lang="de-DE" sz="2000" b="0" i="0" dirty="0">
                <a:solidFill>
                  <a:srgbClr val="202122"/>
                </a:solidFill>
                <a:effectLst/>
                <a:latin typeface="Arial" panose="020B0604020202020204" pitchFamily="34" charset="0"/>
              </a:rPr>
              <a:t> und </a:t>
            </a:r>
            <a:r>
              <a:rPr lang="de-DE" sz="2000" b="0" i="0" u="none" strike="noStrike" dirty="0">
                <a:solidFill>
                  <a:srgbClr val="0645AD"/>
                </a:solidFill>
                <a:effectLst/>
                <a:latin typeface="Arial" panose="020B0604020202020204" pitchFamily="34" charset="0"/>
                <a:hlinkClick r:id="rId3" tooltip="Revision (Recht)"/>
              </a:rPr>
              <a:t>Revision</a:t>
            </a:r>
            <a:r>
              <a:rPr lang="de-DE" sz="2000" b="0" i="0" dirty="0">
                <a:solidFill>
                  <a:srgbClr val="202122"/>
                </a:solidFill>
                <a:effectLst/>
                <a:latin typeface="Arial" panose="020B0604020202020204" pitchFamily="34" charset="0"/>
              </a:rPr>
              <a:t> kennt. </a:t>
            </a:r>
            <a:r>
              <a:rPr lang="hu-HU" sz="2000" b="0" i="0" dirty="0">
                <a:solidFill>
                  <a:srgbClr val="202122"/>
                </a:solidFill>
                <a:effectLst/>
                <a:latin typeface="Arial" panose="020B0604020202020204" pitchFamily="34" charset="0"/>
              </a:rPr>
              <a:t> </a:t>
            </a:r>
            <a:endParaRPr lang="de-DE" sz="2000" b="0" i="0" dirty="0">
              <a:solidFill>
                <a:srgbClr val="202122"/>
              </a:solidFill>
              <a:effectLst/>
              <a:latin typeface="Arial" panose="020B0604020202020204" pitchFamily="34" charset="0"/>
            </a:endParaRPr>
          </a:p>
          <a:p>
            <a:pPr algn="l"/>
            <a:r>
              <a:rPr lang="de-DE" sz="2000" b="0" i="0" dirty="0">
                <a:solidFill>
                  <a:srgbClr val="202122"/>
                </a:solidFill>
                <a:effectLst/>
                <a:latin typeface="Arial" panose="020B0604020202020204" pitchFamily="34" charset="0"/>
              </a:rPr>
              <a:t>Der Supreme Court besteht aus neun Richtern, die nach Nominierung durch den </a:t>
            </a:r>
            <a:r>
              <a:rPr lang="de-DE" sz="2000" b="0" i="0" u="none" strike="noStrike" dirty="0">
                <a:solidFill>
                  <a:srgbClr val="0645AD"/>
                </a:solidFill>
                <a:effectLst/>
                <a:latin typeface="Arial" panose="020B0604020202020204" pitchFamily="34" charset="0"/>
                <a:hlinkClick r:id="rId4" tooltip="Präsident der Vereinigten Staaten"/>
              </a:rPr>
              <a:t>Präsidenten</a:t>
            </a:r>
            <a:r>
              <a:rPr lang="de-DE" sz="2000" b="0" i="0" dirty="0">
                <a:solidFill>
                  <a:srgbClr val="202122"/>
                </a:solidFill>
                <a:effectLst/>
                <a:latin typeface="Arial" panose="020B0604020202020204" pitchFamily="34" charset="0"/>
              </a:rPr>
              <a:t> vom </a:t>
            </a:r>
            <a:r>
              <a:rPr lang="de-DE" sz="2000" b="0" i="0" u="none" strike="noStrike" dirty="0">
                <a:solidFill>
                  <a:srgbClr val="0645AD"/>
                </a:solidFill>
                <a:effectLst/>
                <a:latin typeface="Arial" panose="020B0604020202020204" pitchFamily="34" charset="0"/>
                <a:hlinkClick r:id="rId5" tooltip="Senat der Vereinigten Staaten"/>
              </a:rPr>
              <a:t>Senat</a:t>
            </a:r>
            <a:r>
              <a:rPr lang="de-DE" sz="2000" b="0" i="0" dirty="0">
                <a:solidFill>
                  <a:srgbClr val="202122"/>
                </a:solidFill>
                <a:effectLst/>
                <a:latin typeface="Arial" panose="020B0604020202020204" pitchFamily="34" charset="0"/>
              </a:rPr>
              <a:t> bestätigt, und danach auf Lebenszeit ernannt werden. </a:t>
            </a:r>
            <a:r>
              <a:rPr lang="hu-HU" sz="2000" b="0" i="0" dirty="0">
                <a:solidFill>
                  <a:srgbClr val="202122"/>
                </a:solidFill>
                <a:effectLst/>
                <a:latin typeface="Arial" panose="020B0604020202020204" pitchFamily="34" charset="0"/>
              </a:rPr>
              <a:t> </a:t>
            </a:r>
            <a:endParaRPr lang="de-DE" sz="2000" b="0" i="0" dirty="0">
              <a:solidFill>
                <a:srgbClr val="202122"/>
              </a:solidFill>
              <a:effectLst/>
              <a:latin typeface="Arial" panose="020B0604020202020204" pitchFamily="34" charset="0"/>
            </a:endParaRPr>
          </a:p>
          <a:p>
            <a:endParaRPr lang="hu-HU" dirty="0"/>
          </a:p>
        </p:txBody>
      </p:sp>
    </p:spTree>
    <p:extLst>
      <p:ext uri="{BB962C8B-B14F-4D97-AF65-F5344CB8AC3E}">
        <p14:creationId xmlns:p14="http://schemas.microsoft.com/office/powerpoint/2010/main" val="3925375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4132BE-E729-1F87-1D11-D98A49F0E14B}"/>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0B6439A3-D64C-13BF-55E9-39CEDEF4B8A8}"/>
              </a:ext>
            </a:extLst>
          </p:cNvPr>
          <p:cNvSpPr>
            <a:spLocks noGrp="1"/>
          </p:cNvSpPr>
          <p:nvPr>
            <p:ph idx="1"/>
          </p:nvPr>
        </p:nvSpPr>
        <p:spPr/>
        <p:txBody>
          <a:bodyPr/>
          <a:lstStyle/>
          <a:p>
            <a:r>
              <a:rPr lang="de-DE" b="0" i="0" dirty="0">
                <a:solidFill>
                  <a:srgbClr val="202122"/>
                </a:solidFill>
                <a:effectLst/>
                <a:latin typeface="Arial" panose="020B0604020202020204" pitchFamily="34" charset="0"/>
              </a:rPr>
              <a:t>Der </a:t>
            </a:r>
            <a:r>
              <a:rPr lang="de-DE" b="0" i="1" dirty="0">
                <a:solidFill>
                  <a:srgbClr val="202122"/>
                </a:solidFill>
                <a:effectLst/>
                <a:latin typeface="Arial" panose="020B0604020202020204" pitchFamily="34" charset="0"/>
              </a:rPr>
              <a:t>Supreme Court</a:t>
            </a:r>
            <a:r>
              <a:rPr lang="de-DE" b="0" i="0" dirty="0">
                <a:solidFill>
                  <a:srgbClr val="202122"/>
                </a:solidFill>
                <a:effectLst/>
                <a:latin typeface="Arial" panose="020B0604020202020204" pitchFamily="34" charset="0"/>
              </a:rPr>
              <a:t> hat die – weitgehend nach freiem Ermessen – endgültige Berufungsgerichtsbarkeit für alle Bundes- und Bundesstaatsgerichtsfälle, die einen Punkt des Bundesrechts betreffen, und die erstinstanzliche Zuständigkeit für eine begrenzte Art von Fällen, insbesondere „in allen Fällen, die Botschafter, Gesandte und Konsuln betreffen, und in solchen, in denen ein Einzelstaat Partei ist“. </a:t>
            </a:r>
            <a:endParaRPr lang="hu-HU" dirty="0"/>
          </a:p>
        </p:txBody>
      </p:sp>
    </p:spTree>
    <p:extLst>
      <p:ext uri="{BB962C8B-B14F-4D97-AF65-F5344CB8AC3E}">
        <p14:creationId xmlns:p14="http://schemas.microsoft.com/office/powerpoint/2010/main" val="2459173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07874B8-A24D-2A55-BD78-0C3841B28F70}"/>
              </a:ext>
            </a:extLst>
          </p:cNvPr>
          <p:cNvSpPr>
            <a:spLocks noGrp="1"/>
          </p:cNvSpPr>
          <p:nvPr>
            <p:ph type="title"/>
          </p:nvPr>
        </p:nvSpPr>
        <p:spPr/>
        <p:txBody>
          <a:bodyPr/>
          <a:lstStyle/>
          <a:p>
            <a:r>
              <a:rPr lang="de-DE" b="0" i="0" dirty="0">
                <a:solidFill>
                  <a:srgbClr val="000000"/>
                </a:solidFill>
                <a:effectLst/>
                <a:latin typeface="Georgia" panose="02040502050405020303" pitchFamily="18" charset="0"/>
              </a:rPr>
              <a:t>Der Oberste Gerichtshof der USA</a:t>
            </a:r>
            <a:r>
              <a:rPr lang="hu-HU" b="0" i="0" dirty="0">
                <a:solidFill>
                  <a:srgbClr val="000000"/>
                </a:solidFill>
                <a:effectLst/>
                <a:latin typeface="Georgia" panose="02040502050405020303" pitchFamily="18" charset="0"/>
              </a:rPr>
              <a:t>, </a:t>
            </a:r>
            <a:r>
              <a:rPr lang="hu-HU" b="0" i="0" dirty="0" err="1">
                <a:solidFill>
                  <a:srgbClr val="000000"/>
                </a:solidFill>
                <a:effectLst/>
                <a:latin typeface="Georgia" panose="02040502050405020303" pitchFamily="18" charset="0"/>
              </a:rPr>
              <a:t>als</a:t>
            </a:r>
            <a:r>
              <a:rPr lang="hu-HU" b="0" i="0" dirty="0">
                <a:solidFill>
                  <a:srgbClr val="000000"/>
                </a:solidFill>
                <a:effectLst/>
                <a:latin typeface="Georgia" panose="02040502050405020303" pitchFamily="18" charset="0"/>
              </a:rPr>
              <a:t> </a:t>
            </a:r>
            <a:r>
              <a:rPr lang="hu-HU" b="0" i="0" dirty="0" err="1">
                <a:solidFill>
                  <a:srgbClr val="000000"/>
                </a:solidFill>
                <a:effectLst/>
                <a:latin typeface="Georgia" panose="02040502050405020303" pitchFamily="18" charset="0"/>
              </a:rPr>
              <a:t>Verfassungsgericht</a:t>
            </a:r>
            <a:endParaRPr lang="hu-HU" dirty="0"/>
          </a:p>
        </p:txBody>
      </p:sp>
      <p:sp>
        <p:nvSpPr>
          <p:cNvPr id="3" name="Tartalom helye 2">
            <a:extLst>
              <a:ext uri="{FF2B5EF4-FFF2-40B4-BE49-F238E27FC236}">
                <a16:creationId xmlns:a16="http://schemas.microsoft.com/office/drawing/2014/main" id="{BA26C90B-76D4-FCF9-0BB4-8861AA902EB6}"/>
              </a:ext>
            </a:extLst>
          </p:cNvPr>
          <p:cNvSpPr>
            <a:spLocks noGrp="1"/>
          </p:cNvSpPr>
          <p:nvPr>
            <p:ph idx="1"/>
          </p:nvPr>
        </p:nvSpPr>
        <p:spPr/>
        <p:txBody>
          <a:bodyPr/>
          <a:lstStyle/>
          <a:p>
            <a:r>
              <a:rPr lang="de-DE" b="0" i="0" dirty="0">
                <a:solidFill>
                  <a:srgbClr val="000000"/>
                </a:solidFill>
                <a:effectLst/>
                <a:latin typeface="Georgia" panose="02040502050405020303" pitchFamily="18" charset="0"/>
              </a:rPr>
              <a:t>Der Oberste Gerichtshof der USA beschäftigt sic</a:t>
            </a:r>
            <a:r>
              <a:rPr lang="hu-HU" b="0" i="0" dirty="0">
                <a:solidFill>
                  <a:srgbClr val="000000"/>
                </a:solidFill>
                <a:effectLst/>
                <a:latin typeface="Georgia" panose="02040502050405020303" pitchFamily="18" charset="0"/>
              </a:rPr>
              <a:t>h </a:t>
            </a:r>
            <a:r>
              <a:rPr lang="hu-HU" b="0" i="0" dirty="0" err="1">
                <a:solidFill>
                  <a:srgbClr val="000000"/>
                </a:solidFill>
                <a:effectLst/>
                <a:latin typeface="Georgia" panose="02040502050405020303" pitchFamily="18" charset="0"/>
              </a:rPr>
              <a:t>auch</a:t>
            </a:r>
            <a:r>
              <a:rPr lang="de-DE" b="0" i="0" dirty="0">
                <a:solidFill>
                  <a:srgbClr val="000000"/>
                </a:solidFill>
                <a:effectLst/>
                <a:latin typeface="Georgia" panose="02040502050405020303" pitchFamily="18" charset="0"/>
              </a:rPr>
              <a:t> mit der Frage, ob ein Gesetz verfassungskonform ist. Die Aufgabe zur Auslegung der amerikanischen Verfassung durch den Supreme Court der USA erklärte der Oberste Gerichtshof im Jahr 1803 in dem berühmt gewordenen Fall „</a:t>
            </a:r>
            <a:r>
              <a:rPr lang="de-DE" b="0" i="0" dirty="0" err="1">
                <a:solidFill>
                  <a:srgbClr val="000000"/>
                </a:solidFill>
                <a:effectLst/>
                <a:latin typeface="Georgia" panose="02040502050405020303" pitchFamily="18" charset="0"/>
              </a:rPr>
              <a:t>Marbury</a:t>
            </a:r>
            <a:r>
              <a:rPr lang="de-DE" b="0" i="0" dirty="0">
                <a:solidFill>
                  <a:srgbClr val="000000"/>
                </a:solidFill>
                <a:effectLst/>
                <a:latin typeface="Georgia" panose="02040502050405020303" pitchFamily="18" charset="0"/>
              </a:rPr>
              <a:t> gegen Madison“. In seiner damaligen Entscheidung hieß es, dass „ein Gesetz, das gegen die Verfassung verstößt, kein Gesetz ist“. Daraus folgerte der Supreme Court, dass „es ausdrücklich Aufgabe und Pflicht der Gerichte ist zu sagen, was Recht ist.“</a:t>
            </a:r>
            <a:endParaRPr lang="hu-HU" dirty="0"/>
          </a:p>
        </p:txBody>
      </p:sp>
    </p:spTree>
    <p:extLst>
      <p:ext uri="{BB962C8B-B14F-4D97-AF65-F5344CB8AC3E}">
        <p14:creationId xmlns:p14="http://schemas.microsoft.com/office/powerpoint/2010/main" val="3301323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6167589-34EA-8752-6BEF-78DA99D68676}"/>
              </a:ext>
            </a:extLst>
          </p:cNvPr>
          <p:cNvSpPr>
            <a:spLocks noGrp="1"/>
          </p:cNvSpPr>
          <p:nvPr>
            <p:ph type="title"/>
          </p:nvPr>
        </p:nvSpPr>
        <p:spPr>
          <a:xfrm>
            <a:off x="841247" y="978619"/>
            <a:ext cx="3410712" cy="1106424"/>
          </a:xfrm>
        </p:spPr>
        <p:txBody>
          <a:bodyPr>
            <a:normAutofit/>
          </a:bodyPr>
          <a:lstStyle/>
          <a:p>
            <a:r>
              <a:rPr lang="hu-HU" sz="2400" b="0" i="0" dirty="0" err="1">
                <a:solidFill>
                  <a:srgbClr val="202122"/>
                </a:solidFill>
                <a:effectLst/>
                <a:latin typeface="Arial" panose="020B0604020202020204" pitchFamily="34" charset="0"/>
              </a:rPr>
              <a:t>Verfahren</a:t>
            </a:r>
            <a:r>
              <a:rPr lang="hu-HU" sz="2400" b="0" i="0" dirty="0">
                <a:solidFill>
                  <a:srgbClr val="202122"/>
                </a:solidFill>
                <a:effectLst/>
                <a:latin typeface="Arial" panose="020B0604020202020204" pitchFamily="34" charset="0"/>
              </a:rPr>
              <a:t> </a:t>
            </a:r>
            <a:r>
              <a:rPr lang="hu-HU" sz="2400" b="0" i="0" dirty="0" err="1">
                <a:solidFill>
                  <a:srgbClr val="202122"/>
                </a:solidFill>
                <a:effectLst/>
                <a:latin typeface="Arial" panose="020B0604020202020204" pitchFamily="34" charset="0"/>
              </a:rPr>
              <a:t>zur</a:t>
            </a:r>
            <a:r>
              <a:rPr lang="hu-HU" sz="2400" b="0" i="0" dirty="0">
                <a:solidFill>
                  <a:srgbClr val="202122"/>
                </a:solidFill>
                <a:effectLst/>
                <a:latin typeface="Arial" panose="020B0604020202020204" pitchFamily="34" charset="0"/>
              </a:rPr>
              <a:t> </a:t>
            </a:r>
            <a:r>
              <a:rPr lang="hu-HU" sz="2400" b="0" i="0" dirty="0" err="1">
                <a:solidFill>
                  <a:srgbClr val="202122"/>
                </a:solidFill>
                <a:effectLst/>
                <a:latin typeface="Arial" panose="020B0604020202020204" pitchFamily="34" charset="0"/>
              </a:rPr>
              <a:t>Verfassungsänderung</a:t>
            </a:r>
            <a:endParaRPr lang="hu-HU" sz="2400" dirty="0"/>
          </a:p>
        </p:txBody>
      </p:sp>
      <p:sp>
        <p:nvSpPr>
          <p:cNvPr id="9" name="Content Placeholder 8">
            <a:extLst>
              <a:ext uri="{FF2B5EF4-FFF2-40B4-BE49-F238E27FC236}">
                <a16:creationId xmlns:a16="http://schemas.microsoft.com/office/drawing/2014/main" id="{083CCA0A-63E1-49B4-F83E-FBC80D1256CD}"/>
              </a:ext>
            </a:extLst>
          </p:cNvPr>
          <p:cNvSpPr>
            <a:spLocks noGrp="1"/>
          </p:cNvSpPr>
          <p:nvPr>
            <p:ph idx="1"/>
          </p:nvPr>
        </p:nvSpPr>
        <p:spPr>
          <a:xfrm>
            <a:off x="841248" y="2252870"/>
            <a:ext cx="3412219" cy="3560251"/>
          </a:xfrm>
        </p:spPr>
        <p:txBody>
          <a:bodyPr>
            <a:normAutofit/>
          </a:bodyPr>
          <a:lstStyle/>
          <a:p>
            <a:endParaRPr lang="en-US" sz="1700" dirty="0"/>
          </a:p>
        </p:txBody>
      </p:sp>
      <p:pic>
        <p:nvPicPr>
          <p:cNvPr id="5" name="Tartalom helye 4" descr="A képen szöveg, képernyőkép, Betűtípus, tervezés látható&#10;&#10;Automatikusan generált leírás">
            <a:extLst>
              <a:ext uri="{FF2B5EF4-FFF2-40B4-BE49-F238E27FC236}">
                <a16:creationId xmlns:a16="http://schemas.microsoft.com/office/drawing/2014/main" id="{0B2B032E-6984-577D-564B-2FB7DF7514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2965" y="312516"/>
            <a:ext cx="7029459" cy="6261904"/>
          </a:xfrm>
          <a:prstGeom prst="rect">
            <a:avLst/>
          </a:prstGeom>
        </p:spPr>
      </p:pic>
    </p:spTree>
    <p:extLst>
      <p:ext uri="{BB962C8B-B14F-4D97-AF65-F5344CB8AC3E}">
        <p14:creationId xmlns:p14="http://schemas.microsoft.com/office/powerpoint/2010/main" val="4020920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8D37DCA-D852-CA29-FAC6-857E4254169E}"/>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816E8935-C386-244C-D801-71C44E552E7A}"/>
              </a:ext>
            </a:extLst>
          </p:cNvPr>
          <p:cNvSpPr>
            <a:spLocks noGrp="1"/>
          </p:cNvSpPr>
          <p:nvPr>
            <p:ph idx="1"/>
          </p:nvPr>
        </p:nvSpPr>
        <p:spPr/>
        <p:txBody>
          <a:bodyPr/>
          <a:lstStyle/>
          <a:p>
            <a:endParaRPr lang="hu-HU"/>
          </a:p>
        </p:txBody>
      </p:sp>
    </p:spTree>
    <p:extLst>
      <p:ext uri="{BB962C8B-B14F-4D97-AF65-F5344CB8AC3E}">
        <p14:creationId xmlns:p14="http://schemas.microsoft.com/office/powerpoint/2010/main" val="2391875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38906E8-7269-C0F5-3A3E-6D15DF02E442}"/>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6948176E-1AD5-76DB-0CE7-7875DB7F31D7}"/>
              </a:ext>
            </a:extLst>
          </p:cNvPr>
          <p:cNvSpPr>
            <a:spLocks noGrp="1"/>
          </p:cNvSpPr>
          <p:nvPr>
            <p:ph idx="1"/>
          </p:nvPr>
        </p:nvSpPr>
        <p:spPr/>
        <p:txBody>
          <a:bodyPr>
            <a:normAutofit/>
          </a:bodyPr>
          <a:lstStyle/>
          <a:p>
            <a:r>
              <a:rPr lang="de-DE" b="0" i="0" dirty="0">
                <a:solidFill>
                  <a:srgbClr val="202122"/>
                </a:solidFill>
                <a:effectLst/>
                <a:latin typeface="Arial" panose="020B0604020202020204" pitchFamily="34" charset="0"/>
              </a:rPr>
              <a:t>Der Begriff </a:t>
            </a:r>
            <a:r>
              <a:rPr lang="de-DE" b="1" i="0" dirty="0">
                <a:solidFill>
                  <a:srgbClr val="202122"/>
                </a:solidFill>
                <a:effectLst/>
                <a:latin typeface="Arial" panose="020B0604020202020204" pitchFamily="34" charset="0"/>
              </a:rPr>
              <a:t>Konföderation</a:t>
            </a:r>
            <a:r>
              <a:rPr lang="de-DE" b="0" i="0" dirty="0">
                <a:solidFill>
                  <a:srgbClr val="202122"/>
                </a:solidFill>
                <a:effectLst/>
                <a:latin typeface="Arial" panose="020B0604020202020204" pitchFamily="34" charset="0"/>
              </a:rPr>
              <a:t> (</a:t>
            </a:r>
            <a:r>
              <a:rPr lang="de-DE" b="0" i="0" u="none" strike="noStrike" dirty="0">
                <a:solidFill>
                  <a:srgbClr val="0645AD"/>
                </a:solidFill>
                <a:effectLst/>
                <a:latin typeface="Arial" panose="020B0604020202020204" pitchFamily="34" charset="0"/>
                <a:hlinkClick r:id="rId2" tooltip="Latein"/>
              </a:rPr>
              <a:t>lateinisch</a:t>
            </a:r>
            <a:r>
              <a:rPr lang="de-DE" b="0" i="0" dirty="0">
                <a:solidFill>
                  <a:srgbClr val="202122"/>
                </a:solidFill>
                <a:effectLst/>
                <a:latin typeface="Arial" panose="020B0604020202020204" pitchFamily="34" charset="0"/>
              </a:rPr>
              <a:t> </a:t>
            </a:r>
            <a:r>
              <a:rPr lang="de-DE" b="0" i="1" dirty="0" err="1">
                <a:solidFill>
                  <a:srgbClr val="202122"/>
                </a:solidFill>
                <a:effectLst/>
                <a:latin typeface="Arial" panose="020B0604020202020204" pitchFamily="34" charset="0"/>
              </a:rPr>
              <a:t>confoederatio</a:t>
            </a:r>
            <a:r>
              <a:rPr lang="de-DE" b="0" i="0" dirty="0">
                <a:solidFill>
                  <a:srgbClr val="202122"/>
                </a:solidFill>
                <a:effectLst/>
                <a:latin typeface="Arial" panose="020B0604020202020204" pitchFamily="34" charset="0"/>
              </a:rPr>
              <a:t> „Bündnis“, von </a:t>
            </a:r>
            <a:r>
              <a:rPr lang="de-DE" b="0" i="1" dirty="0" err="1">
                <a:solidFill>
                  <a:srgbClr val="202122"/>
                </a:solidFill>
                <a:effectLst/>
                <a:latin typeface="Arial" panose="020B0604020202020204" pitchFamily="34" charset="0"/>
              </a:rPr>
              <a:t>foedus</a:t>
            </a:r>
            <a:r>
              <a:rPr lang="de-DE" b="0" i="0" dirty="0">
                <a:solidFill>
                  <a:srgbClr val="202122"/>
                </a:solidFill>
                <a:effectLst/>
                <a:latin typeface="Arial" panose="020B0604020202020204" pitchFamily="34" charset="0"/>
              </a:rPr>
              <a:t>, </a:t>
            </a:r>
            <a:r>
              <a:rPr lang="de-DE" b="0" i="1" dirty="0">
                <a:solidFill>
                  <a:srgbClr val="202122"/>
                </a:solidFill>
                <a:effectLst/>
                <a:latin typeface="Arial" panose="020B0604020202020204" pitchFamily="34" charset="0"/>
              </a:rPr>
              <a:t>-eris</a:t>
            </a:r>
            <a:r>
              <a:rPr lang="de-DE" b="0" i="0" dirty="0">
                <a:solidFill>
                  <a:srgbClr val="202122"/>
                </a:solidFill>
                <a:effectLst/>
                <a:latin typeface="Arial" panose="020B0604020202020204" pitchFamily="34" charset="0"/>
              </a:rPr>
              <a:t>, ‚der Bund‘) bezieht sich auf einen vertraglichen Zusammenschluss selbständiger Einheiten, die nach außen hin gemeinsam auftreten, ihre </a:t>
            </a:r>
            <a:r>
              <a:rPr lang="de-DE" b="0" i="0" u="none" strike="noStrike" dirty="0">
                <a:solidFill>
                  <a:srgbClr val="0645AD"/>
                </a:solidFill>
                <a:effectLst/>
                <a:latin typeface="Arial" panose="020B0604020202020204" pitchFamily="34" charset="0"/>
                <a:hlinkClick r:id="rId3" tooltip="Souveränität"/>
              </a:rPr>
              <a:t>Souveränität</a:t>
            </a:r>
            <a:r>
              <a:rPr lang="de-DE" b="0" i="0" dirty="0">
                <a:solidFill>
                  <a:srgbClr val="202122"/>
                </a:solidFill>
                <a:effectLst/>
                <a:latin typeface="Arial" panose="020B0604020202020204" pitchFamily="34" charset="0"/>
              </a:rPr>
              <a:t> aber beibehalten. </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Als </a:t>
            </a:r>
            <a:r>
              <a:rPr lang="hu-HU" b="0" i="0" dirty="0">
                <a:solidFill>
                  <a:srgbClr val="202122"/>
                </a:solidFill>
                <a:effectLst/>
                <a:latin typeface="Arial" panose="020B0604020202020204" pitchFamily="34" charset="0"/>
              </a:rPr>
              <a:t>(</a:t>
            </a:r>
            <a:r>
              <a:rPr lang="hu-HU" b="0" i="0" dirty="0" err="1">
                <a:solidFill>
                  <a:srgbClr val="202122"/>
                </a:solidFill>
                <a:effectLst/>
                <a:latin typeface="Arial" panose="020B0604020202020204" pitchFamily="34" charset="0"/>
              </a:rPr>
              <a:t>Föderation</a:t>
            </a:r>
            <a:r>
              <a:rPr lang="hu-HU" b="0" i="0" dirty="0">
                <a:solidFill>
                  <a:srgbClr val="202122"/>
                </a:solidFill>
                <a:effectLst/>
                <a:latin typeface="Arial" panose="020B0604020202020204" pitchFamily="34" charset="0"/>
              </a:rPr>
              <a:t>) </a:t>
            </a:r>
            <a:r>
              <a:rPr lang="de-DE" b="1" i="0" dirty="0">
                <a:solidFill>
                  <a:srgbClr val="202122"/>
                </a:solidFill>
                <a:effectLst/>
                <a:latin typeface="Arial" panose="020B0604020202020204" pitchFamily="34" charset="0"/>
              </a:rPr>
              <a:t>Bundesstaat</a:t>
            </a:r>
            <a:r>
              <a:rPr lang="de-DE" b="0" i="0" dirty="0">
                <a:solidFill>
                  <a:srgbClr val="202122"/>
                </a:solidFill>
                <a:effectLst/>
                <a:latin typeface="Arial" panose="020B0604020202020204" pitchFamily="34" charset="0"/>
              </a:rPr>
              <a:t> wird ein </a:t>
            </a:r>
            <a:r>
              <a:rPr lang="de-DE" b="0" i="0" u="none" strike="noStrike" dirty="0">
                <a:solidFill>
                  <a:srgbClr val="0645AD"/>
                </a:solidFill>
                <a:effectLst/>
                <a:latin typeface="Arial" panose="020B0604020202020204" pitchFamily="34" charset="0"/>
                <a:hlinkClick r:id="rId4" tooltip="Liste der Staaten der Erde"/>
              </a:rPr>
              <a:t>Staat</a:t>
            </a:r>
            <a:r>
              <a:rPr lang="de-DE" b="0" i="0" dirty="0">
                <a:solidFill>
                  <a:srgbClr val="202122"/>
                </a:solidFill>
                <a:effectLst/>
                <a:latin typeface="Arial" panose="020B0604020202020204" pitchFamily="34" charset="0"/>
              </a:rPr>
              <a:t> bezeichnet, der aus mehreren Teil- oder </a:t>
            </a:r>
            <a:r>
              <a:rPr lang="de-DE" b="0" i="0" u="none" strike="noStrike" dirty="0">
                <a:solidFill>
                  <a:srgbClr val="0645AD"/>
                </a:solidFill>
                <a:effectLst/>
                <a:latin typeface="Arial" panose="020B0604020202020204" pitchFamily="34" charset="0"/>
                <a:hlinkClick r:id="rId5" tooltip="Gliedstaat"/>
              </a:rPr>
              <a:t>Gliedstaaten</a:t>
            </a:r>
            <a:r>
              <a:rPr lang="de-DE" b="0" i="0" dirty="0">
                <a:solidFill>
                  <a:srgbClr val="202122"/>
                </a:solidFill>
                <a:effectLst/>
                <a:latin typeface="Arial" panose="020B0604020202020204" pitchFamily="34" charset="0"/>
              </a:rPr>
              <a:t> zusammengesetzt ist. Rechtlich besteht ein solcher Bundesstaat aus mehreren </a:t>
            </a:r>
            <a:r>
              <a:rPr lang="de-DE" b="0" i="0" u="none" strike="noStrike" dirty="0">
                <a:solidFill>
                  <a:srgbClr val="0645AD"/>
                </a:solidFill>
                <a:effectLst/>
                <a:latin typeface="Arial" panose="020B0604020202020204" pitchFamily="34" charset="0"/>
                <a:hlinkClick r:id="rId6" tooltip="Staatsrecht (Deutschland)"/>
              </a:rPr>
              <a:t>Staatsrechtssubjekten</a:t>
            </a:r>
            <a:r>
              <a:rPr lang="de-DE" b="0" i="0" dirty="0">
                <a:solidFill>
                  <a:srgbClr val="202122"/>
                </a:solidFill>
                <a:effectLst/>
                <a:latin typeface="Arial" panose="020B0604020202020204" pitchFamily="34" charset="0"/>
              </a:rPr>
              <a:t>, das heißt </a:t>
            </a:r>
            <a:r>
              <a:rPr lang="de-DE" b="0" i="0" u="none" strike="noStrike" dirty="0">
                <a:solidFill>
                  <a:srgbClr val="0645AD"/>
                </a:solidFill>
                <a:effectLst/>
                <a:latin typeface="Arial" panose="020B0604020202020204" pitchFamily="34" charset="0"/>
                <a:hlinkClick r:id="rId7" tooltip="Politisches System"/>
              </a:rPr>
              <a:t>politischen Ordnungen</a:t>
            </a:r>
            <a:r>
              <a:rPr lang="de-DE" b="0" i="0" dirty="0">
                <a:solidFill>
                  <a:srgbClr val="202122"/>
                </a:solidFill>
                <a:effectLst/>
                <a:latin typeface="Arial" panose="020B0604020202020204" pitchFamily="34" charset="0"/>
              </a:rPr>
              <a:t> mit </a:t>
            </a:r>
            <a:r>
              <a:rPr lang="de-DE" b="0" i="0" u="none" strike="noStrike" dirty="0">
                <a:solidFill>
                  <a:srgbClr val="0645AD"/>
                </a:solidFill>
                <a:effectLst/>
                <a:latin typeface="Arial" panose="020B0604020202020204" pitchFamily="34" charset="0"/>
                <a:hlinkClick r:id="rId8" tooltip="Staat"/>
              </a:rPr>
              <a:t>Staatsqualität</a:t>
            </a:r>
            <a:r>
              <a:rPr lang="de-DE" b="0" i="0" dirty="0">
                <a:solidFill>
                  <a:srgbClr val="202122"/>
                </a:solidFill>
                <a:effectLst/>
                <a:latin typeface="Arial" panose="020B0604020202020204" pitchFamily="34" charset="0"/>
              </a:rPr>
              <a:t>, und vereint deshalb in der Regel verschiedene </a:t>
            </a:r>
            <a:r>
              <a:rPr lang="de-DE" b="0" i="0" u="none" strike="noStrike" dirty="0">
                <a:solidFill>
                  <a:srgbClr val="0645AD"/>
                </a:solidFill>
                <a:effectLst/>
                <a:latin typeface="Arial" panose="020B0604020202020204" pitchFamily="34" charset="0"/>
                <a:hlinkClick r:id="rId9" tooltip="Politische Ebene"/>
              </a:rPr>
              <a:t>politische Ebenen</a:t>
            </a:r>
            <a:r>
              <a:rPr lang="de-DE" b="0" i="0" dirty="0">
                <a:solidFill>
                  <a:srgbClr val="202122"/>
                </a:solidFill>
                <a:effectLst/>
                <a:latin typeface="Arial" panose="020B0604020202020204" pitchFamily="34" charset="0"/>
              </a:rPr>
              <a:t> in sich: eine </a:t>
            </a:r>
            <a:r>
              <a:rPr lang="de-DE" b="0" i="0" u="none" strike="noStrike" dirty="0">
                <a:solidFill>
                  <a:srgbClr val="0645AD"/>
                </a:solidFill>
                <a:effectLst/>
                <a:latin typeface="Arial" panose="020B0604020202020204" pitchFamily="34" charset="0"/>
                <a:hlinkClick r:id="rId10" tooltip="Bundesebene"/>
              </a:rPr>
              <a:t>Bundesebene</a:t>
            </a:r>
            <a:r>
              <a:rPr lang="de-DE" b="0" i="0" dirty="0">
                <a:solidFill>
                  <a:srgbClr val="202122"/>
                </a:solidFill>
                <a:effectLst/>
                <a:latin typeface="Arial" panose="020B0604020202020204" pitchFamily="34" charset="0"/>
              </a:rPr>
              <a:t> und mindestens eine Ebene der Gliedstaaten. Damit unterscheidet sich der </a:t>
            </a:r>
            <a:r>
              <a:rPr lang="de-DE" b="0" i="0" u="none" strike="noStrike" dirty="0">
                <a:solidFill>
                  <a:srgbClr val="0645AD"/>
                </a:solidFill>
                <a:effectLst/>
                <a:latin typeface="Arial" panose="020B0604020202020204" pitchFamily="34" charset="0"/>
                <a:hlinkClick r:id="rId11" tooltip="Föderalismus"/>
              </a:rPr>
              <a:t>föderal organisierte Staat</a:t>
            </a:r>
            <a:r>
              <a:rPr lang="de-DE" b="0" i="0" dirty="0">
                <a:solidFill>
                  <a:srgbClr val="202122"/>
                </a:solidFill>
                <a:effectLst/>
                <a:latin typeface="Arial" panose="020B0604020202020204" pitchFamily="34" charset="0"/>
              </a:rPr>
              <a:t> sowohl von einem locker gefügten </a:t>
            </a:r>
            <a:r>
              <a:rPr lang="de-DE" b="0" i="0" u="none" strike="noStrike" dirty="0">
                <a:solidFill>
                  <a:srgbClr val="0645AD"/>
                </a:solidFill>
                <a:effectLst/>
                <a:latin typeface="Arial" panose="020B0604020202020204" pitchFamily="34" charset="0"/>
                <a:hlinkClick r:id="rId12" tooltip="Staatenbund"/>
              </a:rPr>
              <a:t>Staatenbund</a:t>
            </a:r>
            <a:r>
              <a:rPr lang="de-DE" b="0" i="0" dirty="0">
                <a:solidFill>
                  <a:srgbClr val="202122"/>
                </a:solidFill>
                <a:effectLst/>
                <a:latin typeface="Arial" panose="020B0604020202020204" pitchFamily="34" charset="0"/>
              </a:rPr>
              <a:t> als auch von einem zentralistischen </a:t>
            </a:r>
            <a:r>
              <a:rPr lang="de-DE" b="0" i="0" u="none" strike="noStrike" dirty="0">
                <a:solidFill>
                  <a:srgbClr val="0645AD"/>
                </a:solidFill>
                <a:effectLst/>
                <a:latin typeface="Arial" panose="020B0604020202020204" pitchFamily="34" charset="0"/>
                <a:hlinkClick r:id="rId13" tooltip="Einheitsstaat"/>
              </a:rPr>
              <a:t>Einheitsstaat</a:t>
            </a:r>
            <a:r>
              <a:rPr lang="de-DE" b="0" i="0" dirty="0">
                <a:solidFill>
                  <a:srgbClr val="202122"/>
                </a:solidFill>
                <a:effectLst/>
                <a:latin typeface="Arial" panose="020B0604020202020204" pitchFamily="34" charset="0"/>
              </a:rPr>
              <a:t>.</a:t>
            </a:r>
            <a:endParaRPr lang="hu-HU" dirty="0"/>
          </a:p>
        </p:txBody>
      </p:sp>
    </p:spTree>
    <p:extLst>
      <p:ext uri="{BB962C8B-B14F-4D97-AF65-F5344CB8AC3E}">
        <p14:creationId xmlns:p14="http://schemas.microsoft.com/office/powerpoint/2010/main" val="3097975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Tartalom helye 4" descr="A képen térkép, atlasz, szöveg, diagram látható&#10;&#10;Automatikusan generált leírás">
            <a:extLst>
              <a:ext uri="{FF2B5EF4-FFF2-40B4-BE49-F238E27FC236}">
                <a16:creationId xmlns:a16="http://schemas.microsoft.com/office/drawing/2014/main" id="{9E1BDE19-7ABF-BEDC-58CF-ED05A31D42D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r="1" b="1317"/>
          <a:stretch/>
        </p:blipFill>
        <p:spPr>
          <a:xfrm>
            <a:off x="1280667" y="677668"/>
            <a:ext cx="9630666" cy="5417250"/>
          </a:xfrm>
          <a:prstGeom prst="rect">
            <a:avLst/>
          </a:prstGeom>
          <a:ln w="28575">
            <a:solidFill>
              <a:schemeClr val="bg1"/>
            </a:solidFill>
          </a:ln>
        </p:spPr>
      </p:pic>
    </p:spTree>
    <p:extLst>
      <p:ext uri="{BB962C8B-B14F-4D97-AF65-F5344CB8AC3E}">
        <p14:creationId xmlns:p14="http://schemas.microsoft.com/office/powerpoint/2010/main" val="2826605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Tartalom helye 4" descr="A képen festmény, fedett pályás, művészet, ruházat látható&#10;&#10;Automatikusan generált leírás">
            <a:extLst>
              <a:ext uri="{FF2B5EF4-FFF2-40B4-BE49-F238E27FC236}">
                <a16:creationId xmlns:a16="http://schemas.microsoft.com/office/drawing/2014/main" id="{906A5D22-9F6E-9383-DA50-EB293F29AE3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13994" r="1" b="6017"/>
          <a:stretch/>
        </p:blipFill>
        <p:spPr>
          <a:xfrm>
            <a:off x="579032" y="579031"/>
            <a:ext cx="11033936" cy="5699100"/>
          </a:xfrm>
          <a:prstGeom prst="rect">
            <a:avLst/>
          </a:prstGeom>
        </p:spPr>
      </p:pic>
    </p:spTree>
    <p:extLst>
      <p:ext uri="{BB962C8B-B14F-4D97-AF65-F5344CB8AC3E}">
        <p14:creationId xmlns:p14="http://schemas.microsoft.com/office/powerpoint/2010/main" val="776379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Tartalom helye 4" descr="A képen szöveg, képernyőkép, szoftver, diagram látható&#10;&#10;Automatikusan generált leírás">
            <a:extLst>
              <a:ext uri="{FF2B5EF4-FFF2-40B4-BE49-F238E27FC236}">
                <a16:creationId xmlns:a16="http://schemas.microsoft.com/office/drawing/2014/main" id="{47E8034D-7B2C-D972-8AB3-6566FE006000}"/>
              </a:ext>
            </a:extLst>
          </p:cNvPr>
          <p:cNvPicPr>
            <a:picLocks noGrp="1" noChangeAspect="1"/>
          </p:cNvPicPr>
          <p:nvPr>
            <p:ph idx="1"/>
          </p:nvPr>
        </p:nvPicPr>
        <p:blipFill>
          <a:blip r:embed="rId2">
            <a:alphaModFix amt="59000"/>
            <a:extLst>
              <a:ext uri="{28A0092B-C50C-407E-A947-70E740481C1C}">
                <a14:useLocalDpi xmlns:a14="http://schemas.microsoft.com/office/drawing/2010/main" val="0"/>
              </a:ext>
            </a:extLst>
          </a:blip>
          <a:srcRect b="19586"/>
          <a:stretch/>
        </p:blipFill>
        <p:spPr>
          <a:xfrm>
            <a:off x="20" y="-7624"/>
            <a:ext cx="12191981" cy="6887365"/>
          </a:xfrm>
          <a:prstGeom prst="rect">
            <a:avLst/>
          </a:prstGeom>
        </p:spPr>
      </p:pic>
    </p:spTree>
    <p:extLst>
      <p:ext uri="{BB962C8B-B14F-4D97-AF65-F5344CB8AC3E}">
        <p14:creationId xmlns:p14="http://schemas.microsoft.com/office/powerpoint/2010/main" val="2430525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96E7F3A-C091-01BD-F722-C4C47AA56576}"/>
              </a:ext>
            </a:extLst>
          </p:cNvPr>
          <p:cNvSpPr>
            <a:spLocks noGrp="1"/>
          </p:cNvSpPr>
          <p:nvPr>
            <p:ph type="title"/>
          </p:nvPr>
        </p:nvSpPr>
        <p:spPr>
          <a:xfrm>
            <a:off x="1090613" y="1018723"/>
            <a:ext cx="2952750" cy="825951"/>
          </a:xfrm>
        </p:spPr>
        <p:txBody>
          <a:bodyPr anchor="t">
            <a:noAutofit/>
          </a:bodyPr>
          <a:lstStyle/>
          <a:p>
            <a:r>
              <a:rPr lang="de-DE" sz="2000" b="0" i="0" dirty="0">
                <a:solidFill>
                  <a:srgbClr val="202122"/>
                </a:solidFill>
                <a:effectLst/>
                <a:latin typeface="Arial" panose="020B0604020202020204" pitchFamily="34" charset="0"/>
              </a:rPr>
              <a:t>Das </a:t>
            </a:r>
            <a:r>
              <a:rPr lang="de-DE" sz="2000" b="0" i="0" u="none" strike="noStrike" dirty="0">
                <a:solidFill>
                  <a:srgbClr val="0645AD"/>
                </a:solidFill>
                <a:effectLst/>
                <a:latin typeface="Arial" panose="020B0604020202020204" pitchFamily="34" charset="0"/>
                <a:hlinkClick r:id="rId2" tooltip="Kapitol der Vereinigten Staaten"/>
              </a:rPr>
              <a:t>Kapitol</a:t>
            </a:r>
            <a:r>
              <a:rPr lang="de-DE" sz="2000" b="0" i="0" dirty="0">
                <a:solidFill>
                  <a:srgbClr val="202122"/>
                </a:solidFill>
                <a:effectLst/>
                <a:latin typeface="Arial" panose="020B0604020202020204" pitchFamily="34" charset="0"/>
              </a:rPr>
              <a:t>, Sitz des Kongresses der Vereinigten Staaten</a:t>
            </a:r>
            <a:endParaRPr lang="hu-HU" sz="2000" dirty="0"/>
          </a:p>
        </p:txBody>
      </p:sp>
      <p:sp>
        <p:nvSpPr>
          <p:cNvPr id="25" name="Content Placeholder 8">
            <a:extLst>
              <a:ext uri="{FF2B5EF4-FFF2-40B4-BE49-F238E27FC236}">
                <a16:creationId xmlns:a16="http://schemas.microsoft.com/office/drawing/2014/main" id="{856930E2-7D25-80DA-A56C-259369F50A61}"/>
              </a:ext>
            </a:extLst>
          </p:cNvPr>
          <p:cNvSpPr>
            <a:spLocks noGrp="1"/>
          </p:cNvSpPr>
          <p:nvPr>
            <p:ph idx="1"/>
          </p:nvPr>
        </p:nvSpPr>
        <p:spPr>
          <a:xfrm>
            <a:off x="1090613" y="2059200"/>
            <a:ext cx="2952750" cy="3783015"/>
          </a:xfrm>
        </p:spPr>
        <p:txBody>
          <a:bodyPr anchor="t">
            <a:normAutofit/>
          </a:bodyPr>
          <a:lstStyle/>
          <a:p>
            <a:endParaRPr lang="en-US" sz="2000">
              <a:solidFill>
                <a:schemeClr val="tx1">
                  <a:alpha val="60000"/>
                </a:schemeClr>
              </a:solidFill>
            </a:endParaRPr>
          </a:p>
        </p:txBody>
      </p:sp>
      <p:pic>
        <p:nvPicPr>
          <p:cNvPr id="5" name="Tartalom helye 4" descr="A képen kültéri, épület, ég, felhő látható&#10;&#10;Automatikusan generált leírás">
            <a:extLst>
              <a:ext uri="{FF2B5EF4-FFF2-40B4-BE49-F238E27FC236}">
                <a16:creationId xmlns:a16="http://schemas.microsoft.com/office/drawing/2014/main" id="{A4B7A4E8-7122-0C4E-EDB6-85CEF0F0F9E2}"/>
              </a:ext>
            </a:extLst>
          </p:cNvPr>
          <p:cNvPicPr>
            <a:picLocks noChangeAspect="1"/>
          </p:cNvPicPr>
          <p:nvPr/>
        </p:nvPicPr>
        <p:blipFill>
          <a:blip r:embed="rId3">
            <a:extLst>
              <a:ext uri="{28A0092B-C50C-407E-A947-70E740481C1C}">
                <a14:useLocalDpi xmlns:a14="http://schemas.microsoft.com/office/drawing/2010/main" val="0"/>
              </a:ext>
            </a:extLst>
          </a:blip>
          <a:srcRect t="3707" r="-1" b="-1"/>
          <a:stretch/>
        </p:blipFill>
        <p:spPr>
          <a:xfrm>
            <a:off x="4619624" y="1089025"/>
            <a:ext cx="6480175" cy="4679950"/>
          </a:xfrm>
          <a:prstGeom prst="rect">
            <a:avLst/>
          </a:prstGeom>
          <a:effectLst>
            <a:outerShdw blurRad="508000" dist="101600" dir="5400000" algn="tl" rotWithShape="0">
              <a:prstClr val="black">
                <a:alpha val="10000"/>
              </a:prstClr>
            </a:outerShdw>
          </a:effectLst>
        </p:spPr>
      </p:pic>
    </p:spTree>
    <p:extLst>
      <p:ext uri="{BB962C8B-B14F-4D97-AF65-F5344CB8AC3E}">
        <p14:creationId xmlns:p14="http://schemas.microsoft.com/office/powerpoint/2010/main" val="2572790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203A6E1-8D67-5F34-994C-226A030217BB}"/>
              </a:ext>
            </a:extLst>
          </p:cNvPr>
          <p:cNvSpPr>
            <a:spLocks noGrp="1"/>
          </p:cNvSpPr>
          <p:nvPr>
            <p:ph type="title"/>
          </p:nvPr>
        </p:nvSpPr>
        <p:spPr>
          <a:xfrm>
            <a:off x="838200" y="365125"/>
            <a:ext cx="10515600" cy="109437"/>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6DACC270-456B-EFD8-1BA1-E529624F1BF8}"/>
              </a:ext>
            </a:extLst>
          </p:cNvPr>
          <p:cNvSpPr>
            <a:spLocks noGrp="1"/>
          </p:cNvSpPr>
          <p:nvPr>
            <p:ph idx="1"/>
          </p:nvPr>
        </p:nvSpPr>
        <p:spPr>
          <a:xfrm>
            <a:off x="838200" y="1111170"/>
            <a:ext cx="10515600" cy="5381705"/>
          </a:xfrm>
        </p:spPr>
        <p:txBody>
          <a:bodyPr>
            <a:normAutofit/>
          </a:bodyPr>
          <a:lstStyle/>
          <a:p>
            <a:r>
              <a:rPr lang="hu-HU" b="1" dirty="0">
                <a:solidFill>
                  <a:srgbClr val="202122"/>
                </a:solidFill>
                <a:latin typeface="Arial" panose="020B0604020202020204" pitchFamily="34" charset="0"/>
              </a:rPr>
              <a:t>D</a:t>
            </a:r>
            <a:r>
              <a:rPr lang="de-DE" b="1" i="0" dirty="0">
                <a:solidFill>
                  <a:srgbClr val="202122"/>
                </a:solidFill>
                <a:effectLst/>
                <a:latin typeface="Arial" panose="020B0604020202020204" pitchFamily="34" charset="0"/>
              </a:rPr>
              <a:t>er Kongress </a:t>
            </a:r>
            <a:r>
              <a:rPr lang="de-DE" b="0" i="0" dirty="0">
                <a:solidFill>
                  <a:srgbClr val="202122"/>
                </a:solidFill>
                <a:effectLst/>
                <a:latin typeface="Arial" panose="020B0604020202020204" pitchFamily="34" charset="0"/>
              </a:rPr>
              <a:t>besteht aus zwei Kammern: </a:t>
            </a:r>
            <a:endParaRPr lang="hu-HU" b="0" i="0" dirty="0">
              <a:solidFill>
                <a:srgbClr val="202122"/>
              </a:solidFill>
              <a:effectLst/>
              <a:latin typeface="Arial" panose="020B0604020202020204" pitchFamily="34" charset="0"/>
            </a:endParaRPr>
          </a:p>
          <a:p>
            <a:pPr>
              <a:buFontTx/>
              <a:buChar char="-"/>
            </a:pPr>
            <a:r>
              <a:rPr lang="de-DE" b="0" i="0" dirty="0">
                <a:solidFill>
                  <a:srgbClr val="202122"/>
                </a:solidFill>
                <a:effectLst/>
                <a:latin typeface="Arial" panose="020B0604020202020204" pitchFamily="34" charset="0"/>
              </a:rPr>
              <a:t>einem </a:t>
            </a:r>
            <a:r>
              <a:rPr lang="hu-HU" b="0" i="0" dirty="0">
                <a:solidFill>
                  <a:srgbClr val="202122"/>
                </a:solidFill>
                <a:effectLst/>
                <a:latin typeface="Arial" panose="020B0604020202020204" pitchFamily="34" charset="0"/>
              </a:rPr>
              <a:t> d</a:t>
            </a:r>
            <a:r>
              <a:rPr lang="de-DE" b="0" i="0" dirty="0" err="1">
                <a:solidFill>
                  <a:srgbClr val="202122"/>
                </a:solidFill>
                <a:effectLst/>
                <a:latin typeface="Arial" panose="020B0604020202020204" pitchFamily="34" charset="0"/>
              </a:rPr>
              <a:t>irekt</a:t>
            </a:r>
            <a:r>
              <a:rPr lang="de-DE" b="0" i="0" dirty="0">
                <a:solidFill>
                  <a:srgbClr val="202122"/>
                </a:solidFill>
                <a:effectLst/>
                <a:latin typeface="Arial" panose="020B0604020202020204" pitchFamily="34" charset="0"/>
              </a:rPr>
              <a:t> von der Bevölkerung der Bundesstaaten auf zwei Jahre gewählten </a:t>
            </a:r>
            <a:r>
              <a:rPr lang="de-DE" b="0" i="0" u="none" strike="noStrike" dirty="0">
                <a:solidFill>
                  <a:srgbClr val="0645AD"/>
                </a:solidFill>
                <a:effectLst/>
                <a:latin typeface="Arial" panose="020B0604020202020204" pitchFamily="34" charset="0"/>
                <a:hlinkClick r:id="rId2" tooltip="Repräsentantenhaus der Vereinigten Staaten"/>
              </a:rPr>
              <a:t>Repräsentantenhaus</a:t>
            </a:r>
            <a:r>
              <a:rPr lang="de-DE" b="0" i="0" dirty="0">
                <a:solidFill>
                  <a:srgbClr val="202122"/>
                </a:solidFill>
                <a:effectLst/>
                <a:latin typeface="Arial" panose="020B0604020202020204" pitchFamily="34" charset="0"/>
              </a:rPr>
              <a:t> </a:t>
            </a:r>
            <a:endParaRPr lang="hu-HU" b="0" i="0" dirty="0">
              <a:solidFill>
                <a:srgbClr val="202122"/>
              </a:solidFill>
              <a:effectLst/>
              <a:latin typeface="Arial" panose="020B0604020202020204" pitchFamily="34" charset="0"/>
            </a:endParaRPr>
          </a:p>
          <a:p>
            <a:pPr>
              <a:buFontTx/>
              <a:buChar char="-"/>
            </a:pPr>
            <a:r>
              <a:rPr lang="de-DE" b="0" i="0" dirty="0">
                <a:solidFill>
                  <a:srgbClr val="202122"/>
                </a:solidFill>
                <a:effectLst/>
                <a:latin typeface="Arial" panose="020B0604020202020204" pitchFamily="34" charset="0"/>
              </a:rPr>
              <a:t>und einem (früher von den Parlamenten der Bundesstaaten für sechs Jahre gewählten) heute von der Bevölkerung gewählten (17. Zusatzartikel) </a:t>
            </a:r>
            <a:r>
              <a:rPr lang="de-DE" b="0" i="0" u="none" strike="noStrike" dirty="0">
                <a:solidFill>
                  <a:srgbClr val="0645AD"/>
                </a:solidFill>
                <a:effectLst/>
                <a:latin typeface="Arial" panose="020B0604020202020204" pitchFamily="34" charset="0"/>
                <a:hlinkClick r:id="rId3" tooltip="Senat der Vereinigten Staaten"/>
              </a:rPr>
              <a:t>Senat</a:t>
            </a:r>
            <a:r>
              <a:rPr lang="de-DE" b="0" i="0" dirty="0">
                <a:solidFill>
                  <a:srgbClr val="202122"/>
                </a:solidFill>
                <a:effectLst/>
                <a:latin typeface="Arial" panose="020B0604020202020204" pitchFamily="34" charset="0"/>
              </a:rPr>
              <a:t>. </a:t>
            </a:r>
            <a:endParaRPr lang="hu-HU" b="0" i="0" dirty="0">
              <a:solidFill>
                <a:srgbClr val="202122"/>
              </a:solidFill>
              <a:effectLst/>
              <a:latin typeface="Arial" panose="020B0604020202020204" pitchFamily="34" charset="0"/>
            </a:endParaRPr>
          </a:p>
          <a:p>
            <a:r>
              <a:rPr lang="hu-HU" dirty="0">
                <a:solidFill>
                  <a:srgbClr val="202122"/>
                </a:solidFill>
                <a:latin typeface="Arial" panose="020B0604020202020204" pitchFamily="34" charset="0"/>
              </a:rPr>
              <a:t>F</a:t>
            </a:r>
            <a:r>
              <a:rPr lang="de-DE" b="0" i="0" dirty="0" err="1">
                <a:solidFill>
                  <a:srgbClr val="202122"/>
                </a:solidFill>
                <a:effectLst/>
                <a:latin typeface="Arial" panose="020B0604020202020204" pitchFamily="34" charset="0"/>
              </a:rPr>
              <a:t>ür</a:t>
            </a:r>
            <a:r>
              <a:rPr lang="de-DE" b="0" i="0" dirty="0">
                <a:solidFill>
                  <a:srgbClr val="202122"/>
                </a:solidFill>
                <a:effectLst/>
                <a:latin typeface="Arial" panose="020B0604020202020204" pitchFamily="34" charset="0"/>
              </a:rPr>
              <a:t> das </a:t>
            </a:r>
            <a:r>
              <a:rPr lang="de-DE" b="0" i="0" u="none" strike="noStrike" dirty="0">
                <a:solidFill>
                  <a:srgbClr val="0645AD"/>
                </a:solidFill>
                <a:effectLst/>
                <a:latin typeface="Arial" panose="020B0604020202020204" pitchFamily="34" charset="0"/>
                <a:hlinkClick r:id="rId4" tooltip="Passives Wahlrecht"/>
              </a:rPr>
              <a:t>passive Wahlrecht</a:t>
            </a:r>
            <a:r>
              <a:rPr lang="de-DE" b="0" i="0" dirty="0">
                <a:solidFill>
                  <a:srgbClr val="202122"/>
                </a:solidFill>
                <a:effectLst/>
                <a:latin typeface="Arial" panose="020B0604020202020204" pitchFamily="34" charset="0"/>
              </a:rPr>
              <a:t> sind ein Alter von mindestens 25 Jahren, ein fester Wohnsitz im zu vertretenden Bundesstaat und das Bestehen der Staatsbürgerschaft seit mindestens sieben Jahren.</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Das aktive Wahlrecht hat jeder Bürger, der in seinem Bundesstaat nach den lokalen Gesetzen zur Wahl der größten bundesstaatlichen Parlamentskammer aktiv wahlberechtigt ist.</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Für den Senat gelten ähnliche Anforderungen, allerdings beträgt das Mindestalter hier 30 Jahre und der Mindestzeitraum für die Staatsbürgerschaft neun Jahre.</a:t>
            </a:r>
            <a:endParaRPr lang="hu-HU" dirty="0"/>
          </a:p>
        </p:txBody>
      </p:sp>
    </p:spTree>
    <p:extLst>
      <p:ext uri="{BB962C8B-B14F-4D97-AF65-F5344CB8AC3E}">
        <p14:creationId xmlns:p14="http://schemas.microsoft.com/office/powerpoint/2010/main" val="3344185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C6FC96D-0D6A-3338-D5E8-7807EAC7F1EF}"/>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7A0A35F9-C719-6C0B-1B15-E795EC7DCB3F}"/>
              </a:ext>
            </a:extLst>
          </p:cNvPr>
          <p:cNvSpPr>
            <a:spLocks noGrp="1"/>
          </p:cNvSpPr>
          <p:nvPr>
            <p:ph idx="1"/>
          </p:nvPr>
        </p:nvSpPr>
        <p:spPr>
          <a:xfrm>
            <a:off x="838200" y="474562"/>
            <a:ext cx="10515600" cy="5702401"/>
          </a:xfrm>
        </p:spPr>
        <p:txBody>
          <a:bodyPr>
            <a:normAutofit/>
          </a:bodyPr>
          <a:lstStyle/>
          <a:p>
            <a:r>
              <a:rPr lang="de-DE" b="0" i="0" dirty="0">
                <a:solidFill>
                  <a:srgbClr val="202122"/>
                </a:solidFill>
                <a:effectLst/>
                <a:latin typeface="Arial" panose="020B0604020202020204" pitchFamily="34" charset="0"/>
              </a:rPr>
              <a:t>Jedem Bundesstaat stehen im Senat genau zwei Sitze zu. </a:t>
            </a:r>
            <a:endParaRPr lang="hu-HU" b="0" i="0" dirty="0">
              <a:solidFill>
                <a:srgbClr val="202122"/>
              </a:solidFill>
              <a:effectLst/>
              <a:latin typeface="Arial" panose="020B0604020202020204" pitchFamily="34" charset="0"/>
            </a:endParaRPr>
          </a:p>
          <a:p>
            <a:r>
              <a:rPr lang="hu-HU" b="0" i="0" dirty="0">
                <a:solidFill>
                  <a:srgbClr val="202122"/>
                </a:solidFill>
                <a:effectLst/>
                <a:latin typeface="Arial" panose="020B0604020202020204" pitchFamily="34" charset="0"/>
              </a:rPr>
              <a:t>A</a:t>
            </a:r>
            <a:r>
              <a:rPr lang="de-DE" b="0" i="0" dirty="0" err="1">
                <a:solidFill>
                  <a:srgbClr val="202122"/>
                </a:solidFill>
                <a:effectLst/>
                <a:latin typeface="Arial" panose="020B0604020202020204" pitchFamily="34" charset="0"/>
              </a:rPr>
              <a:t>lle</a:t>
            </a:r>
            <a:r>
              <a:rPr lang="de-DE" b="0" i="0" dirty="0">
                <a:solidFill>
                  <a:srgbClr val="202122"/>
                </a:solidFill>
                <a:effectLst/>
                <a:latin typeface="Arial" panose="020B0604020202020204" pitchFamily="34" charset="0"/>
              </a:rPr>
              <a:t> zwei Jahre </a:t>
            </a:r>
            <a:r>
              <a:rPr lang="hu-HU" b="0" i="0" dirty="0" err="1">
                <a:solidFill>
                  <a:srgbClr val="202122"/>
                </a:solidFill>
                <a:effectLst/>
                <a:latin typeface="Arial" panose="020B0604020202020204" pitchFamily="34" charset="0"/>
              </a:rPr>
              <a:t>wird</a:t>
            </a:r>
            <a:r>
              <a:rPr lang="hu-HU" b="0" i="0" dirty="0">
                <a:solidFill>
                  <a:srgbClr val="202122"/>
                </a:solidFill>
                <a:effectLst/>
                <a:latin typeface="Arial" panose="020B0604020202020204" pitchFamily="34" charset="0"/>
              </a:rPr>
              <a:t> </a:t>
            </a:r>
            <a:r>
              <a:rPr lang="de-DE" b="0" i="0" dirty="0">
                <a:solidFill>
                  <a:srgbClr val="202122"/>
                </a:solidFill>
                <a:effectLst/>
                <a:latin typeface="Arial" panose="020B0604020202020204" pitchFamily="34" charset="0"/>
              </a:rPr>
              <a:t>ein Drittel der Senatoren neu gewählt</a:t>
            </a:r>
            <a:r>
              <a:rPr lang="hu-HU" b="0" i="0" dirty="0">
                <a:solidFill>
                  <a:srgbClr val="202122"/>
                </a:solidFill>
                <a:effectLst/>
                <a:latin typeface="Arial" panose="020B0604020202020204" pitchFamily="34" charset="0"/>
              </a:rPr>
              <a:t>.</a:t>
            </a:r>
            <a:r>
              <a:rPr lang="de-DE" b="0" i="0" dirty="0">
                <a:solidFill>
                  <a:srgbClr val="202122"/>
                </a:solidFill>
                <a:effectLst/>
                <a:latin typeface="Arial" panose="020B0604020202020204" pitchFamily="34" charset="0"/>
              </a:rPr>
              <a:t> </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Der </a:t>
            </a:r>
            <a:r>
              <a:rPr lang="de-DE" b="0" i="0" u="none" strike="noStrike" dirty="0">
                <a:solidFill>
                  <a:srgbClr val="0645AD"/>
                </a:solidFill>
                <a:effectLst/>
                <a:latin typeface="Arial" panose="020B0604020202020204" pitchFamily="34" charset="0"/>
                <a:hlinkClick r:id="rId2" tooltip="Vizepräsident der Vereinigten Staaten"/>
              </a:rPr>
              <a:t>Vizepräsident der Vereinigten Staaten</a:t>
            </a:r>
            <a:r>
              <a:rPr lang="de-DE" b="0" i="0" dirty="0">
                <a:solidFill>
                  <a:srgbClr val="202122"/>
                </a:solidFill>
                <a:effectLst/>
                <a:latin typeface="Arial" panose="020B0604020202020204" pitchFamily="34" charset="0"/>
              </a:rPr>
              <a:t> ist gleichzeitig der Präsident des Senates. </a:t>
            </a:r>
            <a:endParaRPr lang="hu-HU" b="0" i="0" dirty="0">
              <a:solidFill>
                <a:srgbClr val="202122"/>
              </a:solidFill>
              <a:effectLst/>
              <a:latin typeface="Arial" panose="020B0604020202020204" pitchFamily="34" charset="0"/>
            </a:endParaRPr>
          </a:p>
          <a:p>
            <a:r>
              <a:rPr lang="hu-HU" b="0" i="0" dirty="0">
                <a:solidFill>
                  <a:srgbClr val="202122"/>
                </a:solidFill>
                <a:effectLst/>
                <a:latin typeface="Arial" panose="020B0604020202020204" pitchFamily="34" charset="0"/>
              </a:rPr>
              <a:t> </a:t>
            </a:r>
            <a:r>
              <a:rPr lang="hu-HU" b="0" i="0" dirty="0" err="1">
                <a:solidFill>
                  <a:srgbClr val="202122"/>
                </a:solidFill>
                <a:effectLst/>
                <a:latin typeface="Arial" panose="020B0604020202020204" pitchFamily="34" charset="0"/>
              </a:rPr>
              <a:t>Sie</a:t>
            </a:r>
            <a:r>
              <a:rPr lang="de-DE" b="0" i="0" dirty="0">
                <a:solidFill>
                  <a:srgbClr val="202122"/>
                </a:solidFill>
                <a:effectLst/>
                <a:latin typeface="Arial" panose="020B0604020202020204" pitchFamily="34" charset="0"/>
              </a:rPr>
              <a:t> erhalten </a:t>
            </a:r>
            <a:r>
              <a:rPr lang="de-DE" b="0" i="0" u="none" strike="noStrike" dirty="0">
                <a:solidFill>
                  <a:srgbClr val="0645AD"/>
                </a:solidFill>
                <a:effectLst/>
                <a:latin typeface="Arial" panose="020B0604020202020204" pitchFamily="34" charset="0"/>
                <a:hlinkClick r:id="rId3" tooltip="Politische Immunität"/>
              </a:rPr>
              <a:t>politische Immunität</a:t>
            </a:r>
            <a:r>
              <a:rPr lang="de-DE" b="0" i="0" dirty="0">
                <a:solidFill>
                  <a:srgbClr val="202122"/>
                </a:solidFill>
                <a:effectLst/>
                <a:latin typeface="Arial" panose="020B0604020202020204" pitchFamily="34" charset="0"/>
              </a:rPr>
              <a:t> und haben im Plenum eine absolute Meinungsfreiheit. </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Sie dürfen im Sinne der Gewaltenteilung keine weiteren staatlichen Ämter ausüben oder während ihrer Amtszeit annehmen.</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 </a:t>
            </a:r>
            <a:r>
              <a:rPr lang="hu-HU" b="0" i="0" dirty="0">
                <a:solidFill>
                  <a:srgbClr val="202122"/>
                </a:solidFill>
                <a:effectLst/>
                <a:latin typeface="Arial" panose="020B0604020202020204" pitchFamily="34" charset="0"/>
              </a:rPr>
              <a:t>J</a:t>
            </a:r>
            <a:r>
              <a:rPr lang="de-DE" b="0" i="0" dirty="0" err="1">
                <a:solidFill>
                  <a:srgbClr val="202122"/>
                </a:solidFill>
                <a:effectLst/>
                <a:latin typeface="Arial" panose="020B0604020202020204" pitchFamily="34" charset="0"/>
              </a:rPr>
              <a:t>edes</a:t>
            </a:r>
            <a:r>
              <a:rPr lang="de-DE" b="0" i="0" dirty="0">
                <a:solidFill>
                  <a:srgbClr val="202122"/>
                </a:solidFill>
                <a:effectLst/>
                <a:latin typeface="Arial" panose="020B0604020202020204" pitchFamily="34" charset="0"/>
              </a:rPr>
              <a:t> </a:t>
            </a:r>
            <a:r>
              <a:rPr lang="de-DE" b="0" i="0" u="none" strike="noStrike" dirty="0">
                <a:solidFill>
                  <a:srgbClr val="0645AD"/>
                </a:solidFill>
                <a:effectLst/>
                <a:latin typeface="Arial" panose="020B0604020202020204" pitchFamily="34" charset="0"/>
                <a:hlinkClick r:id="rId4" tooltip="Gesetzgebungsverfahren (Vereinigte Staaten)"/>
              </a:rPr>
              <a:t>Gesetzesvorhaben</a:t>
            </a:r>
            <a:r>
              <a:rPr lang="de-DE" b="0" i="0" dirty="0">
                <a:solidFill>
                  <a:srgbClr val="202122"/>
                </a:solidFill>
                <a:effectLst/>
                <a:latin typeface="Arial" panose="020B0604020202020204" pitchFamily="34" charset="0"/>
              </a:rPr>
              <a:t> </a:t>
            </a:r>
            <a:r>
              <a:rPr lang="hu-HU" b="0" i="0" dirty="0" err="1">
                <a:solidFill>
                  <a:srgbClr val="202122"/>
                </a:solidFill>
                <a:effectLst/>
                <a:latin typeface="Arial" panose="020B0604020202020204" pitchFamily="34" charset="0"/>
              </a:rPr>
              <a:t>muß</a:t>
            </a:r>
            <a:r>
              <a:rPr lang="hu-HU" b="0" i="0" dirty="0">
                <a:solidFill>
                  <a:srgbClr val="202122"/>
                </a:solidFill>
                <a:effectLst/>
                <a:latin typeface="Arial" panose="020B0604020202020204" pitchFamily="34" charset="0"/>
              </a:rPr>
              <a:t> </a:t>
            </a:r>
            <a:r>
              <a:rPr lang="de-DE" b="0" i="0" dirty="0">
                <a:solidFill>
                  <a:srgbClr val="202122"/>
                </a:solidFill>
                <a:effectLst/>
                <a:latin typeface="Arial" panose="020B0604020202020204" pitchFamily="34" charset="0"/>
              </a:rPr>
              <a:t>von beiden Kammern in gleicher Form gebilligt werden, bevor es dem Präsidenten zur Unterschrift vorgelegt wird. </a:t>
            </a:r>
            <a:endParaRPr lang="hu-HU" b="0" i="0" dirty="0">
              <a:solidFill>
                <a:srgbClr val="202122"/>
              </a:solidFill>
              <a:effectLst/>
              <a:latin typeface="Arial" panose="020B0604020202020204" pitchFamily="34" charset="0"/>
            </a:endParaRPr>
          </a:p>
          <a:p>
            <a:r>
              <a:rPr lang="de-DE" b="0" i="0" dirty="0">
                <a:solidFill>
                  <a:srgbClr val="202122"/>
                </a:solidFill>
                <a:effectLst/>
                <a:latin typeface="Arial" panose="020B0604020202020204" pitchFamily="34" charset="0"/>
              </a:rPr>
              <a:t>Der Präsident hat das Recht, beschlossene Gesetze abzulehnen. Das Gesetz muss danach von beiden Kammern mit Zweidrittelmehrheit beschlossen werden, um das </a:t>
            </a:r>
            <a:r>
              <a:rPr lang="de-DE" b="0" i="0" u="none" strike="noStrike" dirty="0">
                <a:solidFill>
                  <a:srgbClr val="0645AD"/>
                </a:solidFill>
                <a:effectLst/>
                <a:latin typeface="Arial" panose="020B0604020202020204" pitchFamily="34" charset="0"/>
                <a:hlinkClick r:id="rId5" tooltip="Veto"/>
              </a:rPr>
              <a:t>Veto</a:t>
            </a:r>
            <a:r>
              <a:rPr lang="hu-HU" b="0" i="0" u="none" strike="noStrike" dirty="0">
                <a:solidFill>
                  <a:srgbClr val="0645AD"/>
                </a:solidFill>
                <a:effectLst/>
                <a:latin typeface="Arial" panose="020B0604020202020204" pitchFamily="34" charset="0"/>
              </a:rPr>
              <a:t> (10 Tage)</a:t>
            </a:r>
            <a:r>
              <a:rPr lang="de-DE" b="0" i="0" dirty="0">
                <a:solidFill>
                  <a:srgbClr val="202122"/>
                </a:solidFill>
                <a:effectLst/>
                <a:latin typeface="Arial" panose="020B0604020202020204" pitchFamily="34" charset="0"/>
              </a:rPr>
              <a:t> des Präsidenten aufzuheben. </a:t>
            </a:r>
            <a:r>
              <a:rPr lang="hu-HU" b="0" i="0" dirty="0">
                <a:solidFill>
                  <a:srgbClr val="202122"/>
                </a:solidFill>
                <a:effectLst/>
                <a:latin typeface="Arial" panose="020B0604020202020204" pitchFamily="34" charset="0"/>
              </a:rPr>
              <a:t> </a:t>
            </a:r>
            <a:endParaRPr lang="hu-HU" dirty="0"/>
          </a:p>
        </p:txBody>
      </p:sp>
    </p:spTree>
    <p:extLst>
      <p:ext uri="{BB962C8B-B14F-4D97-AF65-F5344CB8AC3E}">
        <p14:creationId xmlns:p14="http://schemas.microsoft.com/office/powerpoint/2010/main" val="396182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D2330A7-C819-27B5-E59D-71B1602121DD}"/>
              </a:ext>
            </a:extLst>
          </p:cNvPr>
          <p:cNvSpPr>
            <a:spLocks noGrp="1"/>
          </p:cNvSpPr>
          <p:nvPr>
            <p:ph type="title"/>
          </p:nvPr>
        </p:nvSpPr>
        <p:spPr>
          <a:xfrm>
            <a:off x="838200" y="1641752"/>
            <a:ext cx="4391025" cy="1323439"/>
          </a:xfrm>
        </p:spPr>
        <p:txBody>
          <a:bodyPr anchor="t">
            <a:normAutofit/>
          </a:bodyPr>
          <a:lstStyle/>
          <a:p>
            <a:r>
              <a:rPr lang="de-DE" sz="1600" b="0" i="0" dirty="0">
                <a:solidFill>
                  <a:schemeClr val="bg1"/>
                </a:solidFill>
                <a:effectLst/>
                <a:latin typeface="Arial" panose="020B0604020202020204" pitchFamily="34" charset="0"/>
              </a:rPr>
              <a:t>Da</a:t>
            </a:r>
            <a:r>
              <a:rPr lang="hu-HU" sz="1600" dirty="0">
                <a:solidFill>
                  <a:schemeClr val="bg1"/>
                </a:solidFill>
                <a:latin typeface="Arial" panose="020B0604020202020204" pitchFamily="34" charset="0"/>
              </a:rPr>
              <a:t>s</a:t>
            </a:r>
            <a:r>
              <a:rPr lang="de-DE" sz="1600" b="0" i="0" dirty="0">
                <a:solidFill>
                  <a:schemeClr val="bg1"/>
                </a:solidFill>
                <a:effectLst/>
                <a:latin typeface="Arial" panose="020B0604020202020204" pitchFamily="34" charset="0"/>
              </a:rPr>
              <a:t> </a:t>
            </a:r>
            <a:r>
              <a:rPr lang="de-DE" sz="2000" b="0" i="0" u="none" strike="noStrike" dirty="0">
                <a:solidFill>
                  <a:schemeClr val="bg1"/>
                </a:solidFill>
                <a:effectLst/>
                <a:latin typeface="Arial" panose="020B0604020202020204" pitchFamily="34" charset="0"/>
                <a:hlinkClick r:id="rId2" tooltip="Weißes Haus">
                  <a:extLst>
                    <a:ext uri="{A12FA001-AC4F-418D-AE19-62706E023703}">
                      <ahyp:hlinkClr xmlns:ahyp="http://schemas.microsoft.com/office/drawing/2018/hyperlinkcolor" xmlns="" val="tx"/>
                    </a:ext>
                  </a:extLst>
                </a:hlinkClick>
              </a:rPr>
              <a:t>Weiße Haus</a:t>
            </a:r>
            <a:r>
              <a:rPr lang="de-DE" sz="2000" b="0" i="0" dirty="0">
                <a:solidFill>
                  <a:schemeClr val="bg1"/>
                </a:solidFill>
                <a:effectLst/>
                <a:latin typeface="Arial" panose="020B0604020202020204" pitchFamily="34" charset="0"/>
              </a:rPr>
              <a:t>, Sitz des Präsidenten der Vereinigten Staaten</a:t>
            </a:r>
            <a:endParaRPr lang="hu-HU" sz="2000" dirty="0">
              <a:solidFill>
                <a:schemeClr val="bg1"/>
              </a:solidFill>
            </a:endParaRPr>
          </a:p>
        </p:txBody>
      </p:sp>
      <p:sp>
        <p:nvSpPr>
          <p:cNvPr id="9" name="Content Placeholder 8">
            <a:extLst>
              <a:ext uri="{FF2B5EF4-FFF2-40B4-BE49-F238E27FC236}">
                <a16:creationId xmlns:a16="http://schemas.microsoft.com/office/drawing/2014/main" id="{B19199A5-61E1-A507-E1BE-9E2EDE492246}"/>
              </a:ext>
            </a:extLst>
          </p:cNvPr>
          <p:cNvSpPr>
            <a:spLocks noGrp="1"/>
          </p:cNvSpPr>
          <p:nvPr>
            <p:ph idx="1"/>
          </p:nvPr>
        </p:nvSpPr>
        <p:spPr>
          <a:xfrm>
            <a:off x="838200" y="3146400"/>
            <a:ext cx="4391025" cy="2454300"/>
          </a:xfrm>
        </p:spPr>
        <p:txBody>
          <a:bodyPr>
            <a:normAutofit/>
          </a:bodyPr>
          <a:lstStyle/>
          <a:p>
            <a:endParaRPr lang="en-US" sz="2400" dirty="0">
              <a:solidFill>
                <a:schemeClr val="bg1">
                  <a:alpha val="80000"/>
                </a:schemeClr>
              </a:solidFill>
            </a:endParaRPr>
          </a:p>
        </p:txBody>
      </p:sp>
      <p:pic>
        <p:nvPicPr>
          <p:cNvPr id="5" name="Tartalom helye 4" descr="A képen kültéri, épület, ég, fű látható&#10;&#10;Automatikusan generált leírás">
            <a:extLst>
              <a:ext uri="{FF2B5EF4-FFF2-40B4-BE49-F238E27FC236}">
                <a16:creationId xmlns:a16="http://schemas.microsoft.com/office/drawing/2014/main" id="{7C6C3434-03A7-69E3-B9D8-507722DB1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9" y="1807282"/>
            <a:ext cx="5260976" cy="3204412"/>
          </a:xfrm>
          <a:prstGeom prst="rect">
            <a:avLst/>
          </a:prstGeom>
        </p:spPr>
      </p:pic>
    </p:spTree>
    <p:extLst>
      <p:ext uri="{BB962C8B-B14F-4D97-AF65-F5344CB8AC3E}">
        <p14:creationId xmlns:p14="http://schemas.microsoft.com/office/powerpoint/2010/main" val="2917585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Szálak">
  <a:themeElements>
    <a:clrScheme name="Szálak">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zál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zálak">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TM02892315[[fn=Szálak]]</Template>
  <TotalTime>262</TotalTime>
  <Words>970</Words>
  <Application>Microsoft Office PowerPoint</Application>
  <PresentationFormat>Szélesvásznú</PresentationFormat>
  <Paragraphs>32</Paragraphs>
  <Slides>18</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18</vt:i4>
      </vt:variant>
    </vt:vector>
  </HeadingPairs>
  <TitlesOfParts>
    <vt:vector size="23" baseType="lpstr">
      <vt:lpstr>Arial</vt:lpstr>
      <vt:lpstr>Century Gothic</vt:lpstr>
      <vt:lpstr>Georgia</vt:lpstr>
      <vt:lpstr>Wingdings 3</vt:lpstr>
      <vt:lpstr>Szálak</vt:lpstr>
      <vt:lpstr>USA</vt:lpstr>
      <vt:lpstr>PowerPoint-bemutató</vt:lpstr>
      <vt:lpstr>PowerPoint-bemutató</vt:lpstr>
      <vt:lpstr>PowerPoint-bemutató</vt:lpstr>
      <vt:lpstr>PowerPoint-bemutató</vt:lpstr>
      <vt:lpstr>Das Kapitol, Sitz des Kongresses der Vereinigten Staaten</vt:lpstr>
      <vt:lpstr>PowerPoint-bemutató</vt:lpstr>
      <vt:lpstr>PowerPoint-bemutató</vt:lpstr>
      <vt:lpstr>Das Weiße Haus, Sitz des Präsidenten der Vereinigten Staaten</vt:lpstr>
      <vt:lpstr>PowerPoint-bemutató</vt:lpstr>
      <vt:lpstr>PowerPoint-bemutató</vt:lpstr>
      <vt:lpstr>Sitz des Obersten Gerichtshofs</vt:lpstr>
      <vt:lpstr>PowerPoint-bemutató</vt:lpstr>
      <vt:lpstr>PowerPoint-bemutató</vt:lpstr>
      <vt:lpstr>PowerPoint-bemutató</vt:lpstr>
      <vt:lpstr>Der Oberste Gerichtshof der USA, als Verfassungsgericht</vt:lpstr>
      <vt:lpstr>Verfahren zur Verfassungsänderung</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dc:title>
  <dc:creator>Benjáminné dr.Szigeti Magdolna</dc:creator>
  <cp:lastModifiedBy>Körmendy Renáta</cp:lastModifiedBy>
  <cp:revision>13</cp:revision>
  <dcterms:created xsi:type="dcterms:W3CDTF">2024-09-13T11:57:28Z</dcterms:created>
  <dcterms:modified xsi:type="dcterms:W3CDTF">2024-09-18T09:03:14Z</dcterms:modified>
</cp:coreProperties>
</file>