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302" r:id="rId3"/>
    <p:sldId id="329" r:id="rId4"/>
    <p:sldId id="309" r:id="rId5"/>
    <p:sldId id="330" r:id="rId6"/>
    <p:sldId id="257" r:id="rId7"/>
    <p:sldId id="321" r:id="rId8"/>
    <p:sldId id="265" r:id="rId9"/>
    <p:sldId id="313" r:id="rId10"/>
    <p:sldId id="310" r:id="rId11"/>
    <p:sldId id="311" r:id="rId12"/>
    <p:sldId id="312" r:id="rId13"/>
    <p:sldId id="319" r:id="rId14"/>
    <p:sldId id="261" r:id="rId15"/>
    <p:sldId id="314" r:id="rId16"/>
    <p:sldId id="322" r:id="rId17"/>
    <p:sldId id="323" r:id="rId18"/>
    <p:sldId id="324" r:id="rId19"/>
    <p:sldId id="316" r:id="rId20"/>
    <p:sldId id="317" r:id="rId21"/>
    <p:sldId id="299" r:id="rId22"/>
    <p:sldId id="337" r:id="rId23"/>
    <p:sldId id="338" r:id="rId24"/>
    <p:sldId id="262" r:id="rId25"/>
    <p:sldId id="333" r:id="rId26"/>
    <p:sldId id="334" r:id="rId27"/>
    <p:sldId id="336" r:id="rId28"/>
    <p:sldId id="335" r:id="rId29"/>
    <p:sldId id="273" r:id="rId30"/>
    <p:sldId id="263" r:id="rId31"/>
    <p:sldId id="269" r:id="rId32"/>
    <p:sldId id="276" r:id="rId33"/>
    <p:sldId id="284" r:id="rId34"/>
    <p:sldId id="325" r:id="rId35"/>
    <p:sldId id="289" r:id="rId36"/>
    <p:sldId id="290" r:id="rId37"/>
    <p:sldId id="291" r:id="rId38"/>
    <p:sldId id="292" r:id="rId39"/>
    <p:sldId id="293" r:id="rId40"/>
    <p:sldId id="294" r:id="rId41"/>
    <p:sldId id="295" r:id="rId42"/>
    <p:sldId id="296" r:id="rId43"/>
    <p:sldId id="297" r:id="rId44"/>
    <p:sldId id="298" r:id="rId45"/>
    <p:sldId id="278" r:id="rId46"/>
    <p:sldId id="277" r:id="rId47"/>
    <p:sldId id="331" r:id="rId48"/>
    <p:sldId id="332" r:id="rId49"/>
    <p:sldId id="339" r:id="rId50"/>
    <p:sldId id="340" r:id="rId51"/>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321704"/>
    <a:srgbClr val="0B0501"/>
    <a:srgbClr val="00FF00"/>
    <a:srgbClr val="FF00FF"/>
    <a:srgbClr val="00FFFF"/>
    <a:srgbClr val="66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3" autoAdjust="0"/>
    <p:restoredTop sz="94709" autoAdjust="0"/>
  </p:normalViewPr>
  <p:slideViewPr>
    <p:cSldViewPr>
      <p:cViewPr varScale="1">
        <p:scale>
          <a:sx n="84" d="100"/>
          <a:sy n="84" d="100"/>
        </p:scale>
        <p:origin x="119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936"/>
    </p:cViewPr>
  </p:sorterViewPr>
  <p:notesViewPr>
    <p:cSldViewPr>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6AD9AE5-43DE-4217-8590-22B5D9B05CC2}" type="datetimeFigureOut">
              <a:rPr lang="hu-HU"/>
              <a:pPr>
                <a:defRPr/>
              </a:pPr>
              <a:t>2023. 03. 27.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364FD3C-C76E-4C0F-A520-4FFBE065EE6A}"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10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2054D-54CD-4DD8-B9FB-A6D63291F79A}" type="slidenum">
              <a:rPr lang="hu-HU" altLang="hu-HU" smtClean="0"/>
              <a:pPr>
                <a:spcBef>
                  <a:spcPct val="0"/>
                </a:spcBef>
              </a:pPr>
              <a:t>1</a:t>
            </a:fld>
            <a:endParaRPr lang="hu-HU"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1024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D328BD-B9AE-42AC-BC9A-6CA8DA5DF045}" type="slidenum">
              <a:rPr lang="hu-HU" altLang="hu-HU" smtClean="0"/>
              <a:pPr>
                <a:spcBef>
                  <a:spcPct val="0"/>
                </a:spcBef>
              </a:pPr>
              <a:t>6</a:t>
            </a:fld>
            <a:endParaRPr lang="hu-HU"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Tv-ek + argumentáció</a:t>
            </a:r>
          </a:p>
        </p:txBody>
      </p:sp>
      <p:sp>
        <p:nvSpPr>
          <p:cNvPr id="184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3ABC8D-6599-4324-B054-703B0FBC0FD6}" type="slidenum">
              <a:rPr lang="hu-HU" altLang="hu-HU" smtClean="0"/>
              <a:pPr>
                <a:spcBef>
                  <a:spcPct val="0"/>
                </a:spcBef>
              </a:pPr>
              <a:t>13</a:t>
            </a:fld>
            <a:endParaRPr lang="hu-HU" alt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z="1000" b="1"/>
              <a:t>AMERIKA TIZENHÁROM EGYESÜLT ÁLLAMÁNAK EGYSÉGES NYILATKOZATA.1.</a:t>
            </a:r>
            <a:endParaRPr lang="hu-HU" altLang="hu-HU" sz="1000"/>
          </a:p>
        </p:txBody>
      </p:sp>
      <p:sp>
        <p:nvSpPr>
          <p:cNvPr id="225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2F95C-64D8-47C2-ADC9-31F01723E786}" type="slidenum">
              <a:rPr lang="hu-HU" altLang="hu-HU" smtClean="0"/>
              <a:pPr>
                <a:spcBef>
                  <a:spcPct val="0"/>
                </a:spcBef>
              </a:pPr>
              <a:t>16</a:t>
            </a:fld>
            <a:endParaRPr lang="hu-HU" alt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a:t>AMERIKA TIZENHÁROM EGYESÜLT ÁLLAMÁNAK EGYSÉGES NYILATKOZATA.2.</a:t>
            </a:r>
            <a:endParaRPr lang="hu-HU" altLang="hu-HU"/>
          </a:p>
        </p:txBody>
      </p:sp>
      <p:sp>
        <p:nvSpPr>
          <p:cNvPr id="2458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37A135-F819-4B95-B9D1-E20FE15DD916}" type="slidenum">
              <a:rPr lang="hu-HU" altLang="hu-HU" smtClean="0"/>
              <a:pPr>
                <a:spcBef>
                  <a:spcPct val="0"/>
                </a:spcBef>
              </a:pPr>
              <a:t>17</a:t>
            </a:fld>
            <a:endParaRPr lang="hu-HU" alt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a:t>AMERIKA TIZENHÁROM EGYESÜLT ÁLLAMÁNAK EGYSÉGES NYILATKOZATA.3.</a:t>
            </a:r>
            <a:endParaRPr lang="hu-HU" altLang="hu-HU"/>
          </a:p>
        </p:txBody>
      </p:sp>
      <p:sp>
        <p:nvSpPr>
          <p:cNvPr id="2662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39573A-7205-487E-A62A-E22667535A5D}" type="slidenum">
              <a:rPr lang="hu-HU" altLang="hu-HU" smtClean="0"/>
              <a:pPr>
                <a:spcBef>
                  <a:spcPct val="0"/>
                </a:spcBef>
              </a:pPr>
              <a:t>18</a:t>
            </a:fld>
            <a:endParaRPr lang="hu-HU" alt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Képviselői helyek elosztása az Alkotmány  I.c.2.§. szerint</a:t>
            </a:r>
          </a:p>
        </p:txBody>
      </p:sp>
      <p:sp>
        <p:nvSpPr>
          <p:cNvPr id="3891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29DE6E-E340-4477-9BAE-6EB3B540963A}" type="slidenum">
              <a:rPr lang="hu-HU" altLang="hu-HU" smtClean="0"/>
              <a:pPr>
                <a:spcBef>
                  <a:spcPct val="0"/>
                </a:spcBef>
              </a:pPr>
              <a:t>29</a:t>
            </a:fld>
            <a:endParaRPr lang="hu-HU"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Választójogi változások</a:t>
            </a:r>
          </a:p>
        </p:txBody>
      </p:sp>
      <p:sp>
        <p:nvSpPr>
          <p:cNvPr id="440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1D4896-1D9B-41B5-9401-347CE73E3E60}" type="slidenum">
              <a:rPr lang="hu-HU" altLang="hu-HU" smtClean="0"/>
              <a:pPr>
                <a:spcBef>
                  <a:spcPct val="0"/>
                </a:spcBef>
              </a:pPr>
              <a:t>33</a:t>
            </a:fld>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pPr>
              <a:defRPr/>
            </a:pPr>
            <a:fld id="{ED2016D2-07B4-413B-AE03-459CFA757C9B}" type="datetimeFigureOut">
              <a:rPr lang="hu-HU"/>
              <a:pPr>
                <a:defRPr/>
              </a:pPr>
              <a:t>2023. 03. 27.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17768B1-937A-4D0A-BB23-1FAE67815372}" type="slidenum">
              <a:rPr lang="hu-HU" altLang="hu-HU"/>
              <a:pPr>
                <a:defRPr/>
              </a:pPr>
              <a:t>‹#›</a:t>
            </a:fld>
            <a:endParaRPr lang="hu-HU" altLang="hu-HU"/>
          </a:p>
        </p:txBody>
      </p:sp>
    </p:spTree>
    <p:extLst>
      <p:ext uri="{BB962C8B-B14F-4D97-AF65-F5344CB8AC3E}">
        <p14:creationId xmlns:p14="http://schemas.microsoft.com/office/powerpoint/2010/main" val="3565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57D87BC5-3172-468A-8CF2-B37D6390FB01}" type="datetimeFigureOut">
              <a:rPr lang="hu-HU"/>
              <a:pPr>
                <a:defRPr/>
              </a:pPr>
              <a:t>2023. 03. 27.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7A2EBD1-3BB0-45D2-A905-8D9694B3D9FD}" type="slidenum">
              <a:rPr lang="hu-HU" altLang="hu-HU"/>
              <a:pPr>
                <a:defRPr/>
              </a:pPr>
              <a:t>‹#›</a:t>
            </a:fld>
            <a:endParaRPr lang="hu-HU" altLang="hu-HU"/>
          </a:p>
        </p:txBody>
      </p:sp>
    </p:spTree>
    <p:extLst>
      <p:ext uri="{BB962C8B-B14F-4D97-AF65-F5344CB8AC3E}">
        <p14:creationId xmlns:p14="http://schemas.microsoft.com/office/powerpoint/2010/main" val="362767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84CE322D-4C3C-497E-95A0-B0FFB85DB918}" type="datetimeFigureOut">
              <a:rPr lang="hu-HU"/>
              <a:pPr>
                <a:defRPr/>
              </a:pPr>
              <a:t>2023. 03. 27.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CB54E7A-FD2C-4A9A-8F0C-EB3630962665}" type="slidenum">
              <a:rPr lang="hu-HU" altLang="hu-HU"/>
              <a:pPr>
                <a:defRPr/>
              </a:pPr>
              <a:t>‹#›</a:t>
            </a:fld>
            <a:endParaRPr lang="hu-HU" altLang="hu-HU"/>
          </a:p>
        </p:txBody>
      </p:sp>
    </p:spTree>
    <p:extLst>
      <p:ext uri="{BB962C8B-B14F-4D97-AF65-F5344CB8AC3E}">
        <p14:creationId xmlns:p14="http://schemas.microsoft.com/office/powerpoint/2010/main" val="64023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3AE57C99-9EC2-4624-AE27-39BD2E5C8D29}" type="datetimeFigureOut">
              <a:rPr lang="hu-HU"/>
              <a:pPr>
                <a:defRPr/>
              </a:pPr>
              <a:t>2023. 03. 27.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D8E3096-7AC2-4F93-A243-E70D97F67A66}" type="slidenum">
              <a:rPr lang="hu-HU" altLang="hu-HU"/>
              <a:pPr>
                <a:defRPr/>
              </a:pPr>
              <a:t>‹#›</a:t>
            </a:fld>
            <a:endParaRPr lang="hu-HU" altLang="hu-HU"/>
          </a:p>
        </p:txBody>
      </p:sp>
    </p:spTree>
    <p:extLst>
      <p:ext uri="{BB962C8B-B14F-4D97-AF65-F5344CB8AC3E}">
        <p14:creationId xmlns:p14="http://schemas.microsoft.com/office/powerpoint/2010/main" val="222589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fld id="{2E5B5787-6D43-47A5-882A-A0E14F5F91DE}" type="datetimeFigureOut">
              <a:rPr lang="hu-HU"/>
              <a:pPr>
                <a:defRPr/>
              </a:pPr>
              <a:t>2023. 03. 27.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D7A201E-C5C4-4919-A517-42C9DF2D7F31}" type="slidenum">
              <a:rPr lang="hu-HU" altLang="hu-HU"/>
              <a:pPr>
                <a:defRPr/>
              </a:pPr>
              <a:t>‹#›</a:t>
            </a:fld>
            <a:endParaRPr lang="hu-HU" altLang="hu-HU"/>
          </a:p>
        </p:txBody>
      </p:sp>
    </p:spTree>
    <p:extLst>
      <p:ext uri="{BB962C8B-B14F-4D97-AF65-F5344CB8AC3E}">
        <p14:creationId xmlns:p14="http://schemas.microsoft.com/office/powerpoint/2010/main" val="145648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3F5B0C71-5F52-4685-8E86-DFE24E2A3BA9}" type="datetimeFigureOut">
              <a:rPr lang="hu-HU"/>
              <a:pPr>
                <a:defRPr/>
              </a:pPr>
              <a:t>2023. 03. 27.</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1414D19-546B-4E84-9A75-E1F6C6B01277}" type="slidenum">
              <a:rPr lang="hu-HU" altLang="hu-HU"/>
              <a:pPr>
                <a:defRPr/>
              </a:pPr>
              <a:t>‹#›</a:t>
            </a:fld>
            <a:endParaRPr lang="hu-HU" altLang="hu-HU"/>
          </a:p>
        </p:txBody>
      </p:sp>
    </p:spTree>
    <p:extLst>
      <p:ext uri="{BB962C8B-B14F-4D97-AF65-F5344CB8AC3E}">
        <p14:creationId xmlns:p14="http://schemas.microsoft.com/office/powerpoint/2010/main" val="50865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EF6400E3-F653-4D9B-945A-D5FA2C60D66A}" type="datetimeFigureOut">
              <a:rPr lang="hu-HU"/>
              <a:pPr>
                <a:defRPr/>
              </a:pPr>
              <a:t>2023. 03. 27.</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A42ABC10-C28F-4622-9523-FCC2AC865780}" type="slidenum">
              <a:rPr lang="hu-HU" altLang="hu-HU"/>
              <a:pPr>
                <a:defRPr/>
              </a:pPr>
              <a:t>‹#›</a:t>
            </a:fld>
            <a:endParaRPr lang="hu-HU" altLang="hu-HU"/>
          </a:p>
        </p:txBody>
      </p:sp>
    </p:spTree>
    <p:extLst>
      <p:ext uri="{BB962C8B-B14F-4D97-AF65-F5344CB8AC3E}">
        <p14:creationId xmlns:p14="http://schemas.microsoft.com/office/powerpoint/2010/main" val="355245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fld id="{2F9BD738-6E96-4ADA-A650-1A14D0632D4C}" type="datetimeFigureOut">
              <a:rPr lang="hu-HU"/>
              <a:pPr>
                <a:defRPr/>
              </a:pPr>
              <a:t>2023. 03. 27.</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0F6805F6-5151-4693-862C-20D38B54B4C4}" type="slidenum">
              <a:rPr lang="hu-HU" altLang="hu-HU"/>
              <a:pPr>
                <a:defRPr/>
              </a:pPr>
              <a:t>‹#›</a:t>
            </a:fld>
            <a:endParaRPr lang="hu-HU" altLang="hu-HU"/>
          </a:p>
        </p:txBody>
      </p:sp>
    </p:spTree>
    <p:extLst>
      <p:ext uri="{BB962C8B-B14F-4D97-AF65-F5344CB8AC3E}">
        <p14:creationId xmlns:p14="http://schemas.microsoft.com/office/powerpoint/2010/main" val="106655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2DC04BC3-DF71-4D35-A36E-E96AC160791B}" type="datetimeFigureOut">
              <a:rPr lang="hu-HU"/>
              <a:pPr>
                <a:defRPr/>
              </a:pPr>
              <a:t>2023. 03. 27.</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F97C5D77-4E80-405D-BFF1-8E8A9C870969}" type="slidenum">
              <a:rPr lang="hu-HU" altLang="hu-HU"/>
              <a:pPr>
                <a:defRPr/>
              </a:pPr>
              <a:t>‹#›</a:t>
            </a:fld>
            <a:endParaRPr lang="hu-HU" altLang="hu-HU"/>
          </a:p>
        </p:txBody>
      </p:sp>
    </p:spTree>
    <p:extLst>
      <p:ext uri="{BB962C8B-B14F-4D97-AF65-F5344CB8AC3E}">
        <p14:creationId xmlns:p14="http://schemas.microsoft.com/office/powerpoint/2010/main" val="26462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178AA58E-02A9-4E6A-84FF-31121E9E140B}" type="datetimeFigureOut">
              <a:rPr lang="hu-HU"/>
              <a:pPr>
                <a:defRPr/>
              </a:pPr>
              <a:t>2023. 03. 27.</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6323C56-CC44-48DB-8502-3EDF26F52054}" type="slidenum">
              <a:rPr lang="hu-HU" altLang="hu-HU"/>
              <a:pPr>
                <a:defRPr/>
              </a:pPr>
              <a:t>‹#›</a:t>
            </a:fld>
            <a:endParaRPr lang="hu-HU" altLang="hu-HU"/>
          </a:p>
        </p:txBody>
      </p:sp>
    </p:spTree>
    <p:extLst>
      <p:ext uri="{BB962C8B-B14F-4D97-AF65-F5344CB8AC3E}">
        <p14:creationId xmlns:p14="http://schemas.microsoft.com/office/powerpoint/2010/main" val="347985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9FAA3307-C4D3-44A6-99D3-586E4822688A}" type="datetimeFigureOut">
              <a:rPr lang="hu-HU"/>
              <a:pPr>
                <a:defRPr/>
              </a:pPr>
              <a:t>2023. 03. 27.</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3A11AA1-FA20-429E-BBA6-DA847EA3DB0D}" type="slidenum">
              <a:rPr lang="hu-HU" altLang="hu-HU"/>
              <a:pPr>
                <a:defRPr/>
              </a:pPr>
              <a:t>‹#›</a:t>
            </a:fld>
            <a:endParaRPr lang="hu-HU" altLang="hu-HU"/>
          </a:p>
        </p:txBody>
      </p:sp>
    </p:spTree>
    <p:extLst>
      <p:ext uri="{BB962C8B-B14F-4D97-AF65-F5344CB8AC3E}">
        <p14:creationId xmlns:p14="http://schemas.microsoft.com/office/powerpoint/2010/main" val="221584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55733EF-ED01-457B-A4C0-FE1354210DDB}" type="datetimeFigureOut">
              <a:rPr lang="hu-HU"/>
              <a:pPr>
                <a:defRPr/>
              </a:pPr>
              <a:t>2023. 03. 27.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F1DF135-93DA-4364-AEB6-C6B429266B13}"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hu.wikipedia.org/wiki/Massachusett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http://hu.wikipedia.org/wiki/Brit_Birodalom"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39.xm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38.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0.xml"/><Relationship Id="rId5" Type="http://schemas.openxmlformats.org/officeDocument/2006/relationships/slide" Target="slide35.xml"/><Relationship Id="rId10" Type="http://schemas.openxmlformats.org/officeDocument/2006/relationships/slide" Target="slide41.xml"/><Relationship Id="rId4" Type="http://schemas.openxmlformats.org/officeDocument/2006/relationships/image" Target="../media/image44.png"/><Relationship Id="rId9" Type="http://schemas.openxmlformats.org/officeDocument/2006/relationships/slide" Target="slide4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commons.wikimedia.org/wiki/Kezd%C5%91la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1.png"/><Relationship Id="rId5" Type="http://schemas.openxmlformats.org/officeDocument/2006/relationships/oleObject" Target="../embeddings/oleObject3.bin"/><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Alcím 2"/>
          <p:cNvSpPr>
            <a:spLocks noGrp="1"/>
          </p:cNvSpPr>
          <p:nvPr>
            <p:ph type="subTitle" idx="1"/>
          </p:nvPr>
        </p:nvSpPr>
        <p:spPr>
          <a:xfrm>
            <a:off x="0" y="6519863"/>
            <a:ext cx="6400800" cy="338137"/>
          </a:xfrm>
        </p:spPr>
        <p:txBody>
          <a:bodyPr rtlCol="0">
            <a:normAutofit/>
          </a:bodyPr>
          <a:lstStyle/>
          <a:p>
            <a:pPr algn="l" eaLnBrk="1" fontAlgn="auto" hangingPunct="1">
              <a:spcAft>
                <a:spcPts val="0"/>
              </a:spcAft>
              <a:defRPr/>
            </a:pPr>
            <a:r>
              <a:rPr lang="hu-HU" sz="1400" dirty="0"/>
              <a:t>Egyetemes jogtörténet </a:t>
            </a:r>
            <a:r>
              <a:rPr lang="hu-HU" sz="1400" dirty="0" err="1"/>
              <a:t>repetitórium</a:t>
            </a:r>
            <a:r>
              <a:rPr lang="hu-HU" sz="1400" dirty="0"/>
              <a:t> 2.</a:t>
            </a:r>
          </a:p>
        </p:txBody>
      </p:sp>
      <p:sp>
        <p:nvSpPr>
          <p:cNvPr id="8" name="Cím 7"/>
          <p:cNvSpPr>
            <a:spLocks noGrp="1"/>
          </p:cNvSpPr>
          <p:nvPr>
            <p:ph type="ctrTitle"/>
          </p:nvPr>
        </p:nvSpPr>
        <p:spPr>
          <a:xfrm>
            <a:off x="1331913" y="333375"/>
            <a:ext cx="6480175" cy="1298575"/>
          </a:xfrm>
        </p:spPr>
        <p:txBody>
          <a:bodyPr rtlCol="0">
            <a:normAutofit fontScale="90000"/>
          </a:bodyPr>
          <a:lstStyle/>
          <a:p>
            <a:pPr eaLnBrk="1" fontAlgn="auto" hangingPunct="1">
              <a:spcAft>
                <a:spcPts val="0"/>
              </a:spcAft>
              <a:defRPr/>
            </a:pPr>
            <a:r>
              <a:rPr lang="hu-HU" dirty="0"/>
              <a:t>Szemelvények az USA történetéből</a:t>
            </a:r>
          </a:p>
        </p:txBody>
      </p:sp>
      <p:pic>
        <p:nvPicPr>
          <p:cNvPr id="3076" name="Kép 4" descr="800px-Us_flag_large_Betsy_Ro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133600"/>
            <a:ext cx="7620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2329">
            <a:alpha val="65881"/>
          </a:srgbClr>
        </a:solidFill>
        <a:effectLst/>
      </p:bgPr>
    </p:bg>
    <p:spTree>
      <p:nvGrpSpPr>
        <p:cNvPr id="1" name=""/>
        <p:cNvGrpSpPr/>
        <p:nvPr/>
      </p:nvGrpSpPr>
      <p:grpSpPr>
        <a:xfrm>
          <a:off x="0" y="0"/>
          <a:ext cx="0" cy="0"/>
          <a:chOff x="0" y="0"/>
          <a:chExt cx="0" cy="0"/>
        </a:xfrm>
      </p:grpSpPr>
      <p:pic>
        <p:nvPicPr>
          <p:cNvPr id="14338" name="Kép 5" descr="Rhode Island földjének adománylevele 1636 Canonicus törzsfőnök aláírásáv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0"/>
            <a:ext cx="451485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ím 1"/>
          <p:cNvSpPr>
            <a:spLocks noGrp="1"/>
          </p:cNvSpPr>
          <p:nvPr>
            <p:ph type="title"/>
          </p:nvPr>
        </p:nvSpPr>
        <p:spPr>
          <a:xfrm>
            <a:off x="0" y="0"/>
            <a:ext cx="2314575" cy="1143000"/>
          </a:xfrm>
        </p:spPr>
        <p:txBody>
          <a:bodyPr/>
          <a:lstStyle/>
          <a:p>
            <a:r>
              <a:rPr lang="hu-HU" altLang="hu-HU" sz="3200" u="sng"/>
              <a:t>korszakok:</a:t>
            </a:r>
          </a:p>
        </p:txBody>
      </p:sp>
      <p:sp>
        <p:nvSpPr>
          <p:cNvPr id="14340" name="Tartalom helye 2"/>
          <p:cNvSpPr>
            <a:spLocks noGrp="1"/>
          </p:cNvSpPr>
          <p:nvPr>
            <p:ph sz="half" idx="1"/>
          </p:nvPr>
        </p:nvSpPr>
        <p:spPr>
          <a:xfrm>
            <a:off x="179388" y="981075"/>
            <a:ext cx="4897437" cy="4868863"/>
          </a:xfrm>
        </p:spPr>
        <p:txBody>
          <a:bodyPr/>
          <a:lstStyle/>
          <a:p>
            <a:pPr>
              <a:buFont typeface="Arial" panose="020B0604020202020204" pitchFamily="34" charset="0"/>
              <a:buNone/>
            </a:pPr>
            <a:r>
              <a:rPr lang="hu-HU" altLang="hu-HU"/>
              <a:t>1600-1660</a:t>
            </a:r>
          </a:p>
          <a:p>
            <a:pPr>
              <a:buFont typeface="Arial" panose="020B0604020202020204" pitchFamily="34" charset="0"/>
              <a:buNone/>
            </a:pPr>
            <a:r>
              <a:rPr lang="hu-HU" altLang="hu-HU"/>
              <a:t>1660-1773</a:t>
            </a:r>
          </a:p>
          <a:p>
            <a:pPr>
              <a:buFont typeface="Arial" panose="020B0604020202020204" pitchFamily="34" charset="0"/>
              <a:buNone/>
            </a:pPr>
            <a:r>
              <a:rPr lang="hu-HU" altLang="hu-HU"/>
              <a:t>1773-1776</a:t>
            </a:r>
          </a:p>
          <a:p>
            <a:pPr>
              <a:buFont typeface="Arial" panose="020B0604020202020204" pitchFamily="34" charset="0"/>
              <a:buNone/>
            </a:pPr>
            <a:r>
              <a:rPr lang="hu-HU" altLang="hu-HU"/>
              <a:t>1776-1791</a:t>
            </a:r>
          </a:p>
          <a:p>
            <a:pPr>
              <a:buFont typeface="Arial" panose="020B0604020202020204" pitchFamily="34" charset="0"/>
              <a:buNone/>
            </a:pPr>
            <a:r>
              <a:rPr lang="hu-HU" altLang="hu-HU"/>
              <a:t>19. sz. első fele (polgárháború)</a:t>
            </a:r>
          </a:p>
          <a:p>
            <a:pPr>
              <a:buFont typeface="Arial" panose="020B0604020202020204" pitchFamily="34" charset="0"/>
              <a:buNone/>
            </a:pPr>
            <a:r>
              <a:rPr lang="hu-HU" altLang="hu-HU"/>
              <a:t>19. sz. második fele </a:t>
            </a:r>
          </a:p>
          <a:p>
            <a:pPr>
              <a:buFont typeface="Arial" panose="020B0604020202020204" pitchFamily="34" charset="0"/>
              <a:buNone/>
            </a:pPr>
            <a:r>
              <a:rPr lang="hu-HU" altLang="hu-HU"/>
              <a:t>20. század </a:t>
            </a:r>
          </a:p>
          <a:p>
            <a:pPr algn="ctr">
              <a:buFont typeface="Arial" panose="020B0604020202020204" pitchFamily="34" charset="0"/>
              <a:buNone/>
            </a:pPr>
            <a:endParaRPr lang="hu-HU" altLang="hu-HU"/>
          </a:p>
        </p:txBody>
      </p:sp>
      <p:sp>
        <p:nvSpPr>
          <p:cNvPr id="14341" name="Téglalap 6"/>
          <p:cNvSpPr>
            <a:spLocks noChangeArrowheads="1"/>
          </p:cNvSpPr>
          <p:nvPr/>
        </p:nvSpPr>
        <p:spPr bwMode="auto">
          <a:xfrm>
            <a:off x="4643438" y="5732463"/>
            <a:ext cx="4500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600" b="1"/>
              <a:t>Rhode Island állam és Providence ültetvény </a:t>
            </a:r>
            <a:r>
              <a:rPr lang="hu-HU" altLang="hu-HU" sz="1600"/>
              <a:t>földjének adománylevele 1636-ból, Canonicus törzsfőnök aláírásával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09090"/>
        </a:solidFill>
        <a:effectLst/>
      </p:bgPr>
    </p:bg>
    <p:spTree>
      <p:nvGrpSpPr>
        <p:cNvPr id="1" name=""/>
        <p:cNvGrpSpPr/>
        <p:nvPr/>
      </p:nvGrpSpPr>
      <p:grpSpPr>
        <a:xfrm>
          <a:off x="0" y="0"/>
          <a:ext cx="0" cy="0"/>
          <a:chOff x="0" y="0"/>
          <a:chExt cx="0" cy="0"/>
        </a:xfrm>
      </p:grpSpPr>
      <p:pic>
        <p:nvPicPr>
          <p:cNvPr id="15362" name="Tartalom helye 4" descr="763px-House_of_Burgesses_in_the_Capitol_Williamsburg_James_City_County_Virginia_by_Frances_Benjamin_Johnst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35375" y="1703388"/>
            <a:ext cx="5508625" cy="4332287"/>
          </a:xfrm>
        </p:spPr>
      </p:pic>
      <p:sp>
        <p:nvSpPr>
          <p:cNvPr id="15363" name="Cím 1"/>
          <p:cNvSpPr>
            <a:spLocks noGrp="1"/>
          </p:cNvSpPr>
          <p:nvPr>
            <p:ph type="title"/>
          </p:nvPr>
        </p:nvSpPr>
        <p:spPr>
          <a:xfrm>
            <a:off x="395288" y="333375"/>
            <a:ext cx="3168650" cy="836613"/>
          </a:xfrm>
        </p:spPr>
        <p:txBody>
          <a:bodyPr/>
          <a:lstStyle/>
          <a:p>
            <a:r>
              <a:rPr lang="hu-HU" altLang="hu-HU" sz="2000" b="1"/>
              <a:t>1619. Gyarmati gyűlések</a:t>
            </a:r>
          </a:p>
        </p:txBody>
      </p:sp>
      <p:sp>
        <p:nvSpPr>
          <p:cNvPr id="15364" name="Tartalom helye 2"/>
          <p:cNvSpPr>
            <a:spLocks noGrp="1"/>
          </p:cNvSpPr>
          <p:nvPr>
            <p:ph sz="half" idx="1"/>
          </p:nvPr>
        </p:nvSpPr>
        <p:spPr>
          <a:xfrm>
            <a:off x="-180975" y="1700213"/>
            <a:ext cx="3924300" cy="4525962"/>
          </a:xfrm>
        </p:spPr>
        <p:txBody>
          <a:bodyPr/>
          <a:lstStyle/>
          <a:p>
            <a:pPr>
              <a:buFont typeface="Arial" panose="020B0604020202020204" pitchFamily="34" charset="0"/>
              <a:buNone/>
            </a:pPr>
            <a:r>
              <a:rPr lang="hu-HU" altLang="hu-HU" sz="1600"/>
              <a:t>	 A </a:t>
            </a:r>
            <a:r>
              <a:rPr lang="hu-HU" altLang="hu-HU" sz="1600" b="1"/>
              <a:t>Polgárok Gyűlése</a:t>
            </a:r>
            <a:r>
              <a:rPr lang="hu-HU" altLang="hu-HU" sz="1600"/>
              <a:t> volt az első választott képviselői gyűlés az észak-amerikai gyarmatokon. A gyűlést a Virginia Társaság,  az észak-amerikai letelepedés ösztönzésére hívta össze.</a:t>
            </a:r>
          </a:p>
          <a:p>
            <a:pPr>
              <a:buFont typeface="Arial" panose="020B0604020202020204" pitchFamily="34" charset="0"/>
              <a:buNone/>
            </a:pPr>
            <a:endParaRPr lang="hu-HU" altLang="hu-HU" sz="1600"/>
          </a:p>
          <a:p>
            <a:pPr>
              <a:buFont typeface="Arial" panose="020B0604020202020204" pitchFamily="34" charset="0"/>
              <a:buNone/>
            </a:pPr>
            <a:r>
              <a:rPr lang="hu-HU" altLang="hu-HU" sz="1600"/>
              <a:t>	Angol mintára két ház van, de mindenki választott képviselő.</a:t>
            </a:r>
          </a:p>
          <a:p>
            <a:pPr>
              <a:buFont typeface="Arial" panose="020B0604020202020204" pitchFamily="34" charset="0"/>
              <a:buNone/>
            </a:pPr>
            <a:r>
              <a:rPr lang="hu-HU" altLang="hu-HU" sz="1600"/>
              <a:t>	</a:t>
            </a:r>
          </a:p>
          <a:p>
            <a:pPr>
              <a:buFont typeface="Arial" panose="020B0604020202020204" pitchFamily="34" charset="0"/>
              <a:buNone/>
            </a:pPr>
            <a:r>
              <a:rPr lang="hu-HU" altLang="hu-HU" sz="1600"/>
              <a:t>	A  kormányzó a király kinevezettje, de a helyiek fizetik .</a:t>
            </a:r>
          </a:p>
          <a:p>
            <a:pPr>
              <a:buFont typeface="Arial" panose="020B0604020202020204" pitchFamily="34" charset="0"/>
              <a:buNone/>
            </a:pPr>
            <a:r>
              <a:rPr lang="hu-HU" altLang="hu-HU" sz="1600"/>
              <a:t>	</a:t>
            </a:r>
          </a:p>
          <a:p>
            <a:pPr>
              <a:buFont typeface="Arial" panose="020B0604020202020204" pitchFamily="34" charset="0"/>
              <a:buNone/>
            </a:pPr>
            <a:r>
              <a:rPr lang="hu-HU" altLang="hu-HU" sz="1600"/>
              <a:t>	Helye: </a:t>
            </a:r>
          </a:p>
          <a:p>
            <a:pPr>
              <a:buFont typeface="Arial" panose="020B0604020202020204" pitchFamily="34" charset="0"/>
              <a:buNone/>
            </a:pPr>
            <a:r>
              <a:rPr lang="hu-HU" altLang="hu-HU" sz="1600"/>
              <a:t>	</a:t>
            </a:r>
            <a:r>
              <a:rPr lang="en-US" altLang="hu-HU" sz="1600"/>
              <a:t> Jamestown, Virgini</a:t>
            </a:r>
            <a:r>
              <a:rPr lang="hu-HU" altLang="hu-HU" sz="1600"/>
              <a:t>a</a:t>
            </a:r>
            <a:r>
              <a:rPr lang="en-US" altLang="hu-HU" sz="1600"/>
              <a:t> (1619-1699) </a:t>
            </a:r>
            <a:r>
              <a:rPr lang="en-US" altLang="hu-HU"/>
              <a:t/>
            </a:r>
            <a:br>
              <a:rPr lang="en-US" altLang="hu-HU"/>
            </a:br>
            <a:r>
              <a:rPr lang="en-US" altLang="hu-HU" sz="1600"/>
              <a:t>Williamsburg, Virginia (1699-1776)</a:t>
            </a:r>
            <a:endParaRPr lang="hu-HU" altLang="hu-HU" sz="1600"/>
          </a:p>
        </p:txBody>
      </p:sp>
      <p:sp>
        <p:nvSpPr>
          <p:cNvPr id="6" name="Cím 1"/>
          <p:cNvSpPr txBox="1">
            <a:spLocks/>
          </p:cNvSpPr>
          <p:nvPr/>
        </p:nvSpPr>
        <p:spPr bwMode="auto">
          <a:xfrm>
            <a:off x="4500563" y="6021388"/>
            <a:ext cx="3887787" cy="836612"/>
          </a:xfrm>
          <a:prstGeom prst="rect">
            <a:avLst/>
          </a:prstGeom>
          <a:noFill/>
          <a:ln w="9525">
            <a:noFill/>
            <a:miter lim="800000"/>
            <a:headEnd/>
            <a:tailEnd/>
          </a:ln>
        </p:spPr>
        <p:txBody>
          <a:bodyPr anchor="ctr"/>
          <a:lstStyle/>
          <a:p>
            <a:pPr algn="ctr">
              <a:defRPr/>
            </a:pPr>
            <a:r>
              <a:rPr lang="hu-HU" sz="1600" dirty="0">
                <a:latin typeface="Arial" charset="0"/>
              </a:rPr>
              <a:t>a </a:t>
            </a:r>
            <a:r>
              <a:rPr lang="hu-HU" sz="1600" dirty="0" err="1">
                <a:latin typeface="Arial" charset="0"/>
              </a:rPr>
              <a:t>williamsburgi</a:t>
            </a:r>
            <a:r>
              <a:rPr lang="hu-HU" sz="1600" dirty="0">
                <a:latin typeface="Arial" charset="0"/>
              </a:rPr>
              <a:t> rekonstruált </a:t>
            </a:r>
            <a:r>
              <a:rPr lang="hu-HU" sz="1600" dirty="0" err="1">
                <a:latin typeface="Arial" charset="0"/>
              </a:rPr>
              <a:t>Kapitolium</a:t>
            </a:r>
            <a:endParaRPr lang="hu-HU" sz="1600" dirty="0">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EF5">
            <a:alpha val="39999"/>
          </a:srgbClr>
        </a:solidFill>
        <a:effectLst/>
      </p:bgPr>
    </p:bg>
    <p:spTree>
      <p:nvGrpSpPr>
        <p:cNvPr id="1" name=""/>
        <p:cNvGrpSpPr/>
        <p:nvPr/>
      </p:nvGrpSpPr>
      <p:grpSpPr>
        <a:xfrm>
          <a:off x="0" y="0"/>
          <a:ext cx="0" cy="0"/>
          <a:chOff x="0" y="0"/>
          <a:chExt cx="0" cy="0"/>
        </a:xfrm>
      </p:grpSpPr>
      <p:pic>
        <p:nvPicPr>
          <p:cNvPr id="16386" name="Tartalom helye 4" descr="800px-Large_Broadside_on_the_Maryland_Toleration_Ac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3497263"/>
          </a:xfrm>
        </p:spPr>
      </p:pic>
      <p:sp>
        <p:nvSpPr>
          <p:cNvPr id="16387" name="Cím 1"/>
          <p:cNvSpPr>
            <a:spLocks noGrp="1"/>
          </p:cNvSpPr>
          <p:nvPr>
            <p:ph type="title"/>
          </p:nvPr>
        </p:nvSpPr>
        <p:spPr>
          <a:xfrm>
            <a:off x="6900863" y="6296025"/>
            <a:ext cx="2243137" cy="561975"/>
          </a:xfrm>
        </p:spPr>
        <p:txBody>
          <a:bodyPr/>
          <a:lstStyle/>
          <a:p>
            <a:r>
              <a:rPr lang="hu-HU" altLang="hu-HU" sz="1400"/>
              <a:t>Stuart restauráció alatt</a:t>
            </a:r>
          </a:p>
        </p:txBody>
      </p:sp>
      <p:sp>
        <p:nvSpPr>
          <p:cNvPr id="16388" name="Tartalom helye 3"/>
          <p:cNvSpPr>
            <a:spLocks noGrp="1"/>
          </p:cNvSpPr>
          <p:nvPr>
            <p:ph sz="half" idx="2"/>
          </p:nvPr>
        </p:nvSpPr>
        <p:spPr>
          <a:xfrm>
            <a:off x="2124075" y="4581525"/>
            <a:ext cx="5003800" cy="1511300"/>
          </a:xfrm>
        </p:spPr>
        <p:txBody>
          <a:bodyPr/>
          <a:lstStyle/>
          <a:p>
            <a:pPr algn="ctr">
              <a:buFont typeface="Arial" panose="020B0604020202020204" pitchFamily="34" charset="0"/>
              <a:buNone/>
            </a:pPr>
            <a:r>
              <a:rPr lang="hu-HU" altLang="hu-HU" sz="1600"/>
              <a:t>	1649. Marylandi vallási tolerancia törvény.</a:t>
            </a:r>
          </a:p>
          <a:p>
            <a:pPr algn="ctr">
              <a:buFont typeface="Arial" panose="020B0604020202020204" pitchFamily="34" charset="0"/>
              <a:buNone/>
            </a:pPr>
            <a:r>
              <a:rPr lang="hu-HU" altLang="hu-HU" sz="1600"/>
              <a:t>	Megelőzi Angliát ahol 1689-ban fogadják el,</a:t>
            </a:r>
          </a:p>
          <a:p>
            <a:pPr algn="ctr">
              <a:buFont typeface="Arial" panose="020B0604020202020204" pitchFamily="34" charset="0"/>
              <a:buNone/>
            </a:pPr>
            <a:r>
              <a:rPr lang="hu-HU" altLang="hu-HU" sz="1600"/>
              <a:t> de a Test Act érvényben marad.</a:t>
            </a:r>
          </a:p>
          <a:p>
            <a:pPr algn="ctr">
              <a:buFont typeface="Arial" panose="020B0604020202020204" pitchFamily="34" charset="0"/>
              <a:buNone/>
            </a:pPr>
            <a:r>
              <a:rPr lang="hu-HU" altLang="hu-HU" sz="1600"/>
              <a:t> Navigation Act  1660, 1663 , 1673, 1696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17410" name="Tartalom helye 2"/>
          <p:cNvSpPr>
            <a:spLocks noGrp="1"/>
          </p:cNvSpPr>
          <p:nvPr>
            <p:ph sz="half" idx="1"/>
          </p:nvPr>
        </p:nvSpPr>
        <p:spPr>
          <a:xfrm>
            <a:off x="900113" y="692150"/>
            <a:ext cx="5291137" cy="5246688"/>
          </a:xfrm>
        </p:spPr>
        <p:txBody>
          <a:bodyPr/>
          <a:lstStyle/>
          <a:p>
            <a:pPr>
              <a:buFont typeface="Arial" panose="020B0604020202020204" pitchFamily="34" charset="0"/>
              <a:buNone/>
            </a:pPr>
            <a:r>
              <a:rPr lang="hu-HU" altLang="hu-HU" sz="1800"/>
              <a:t>1733. Melasz törvény  ( de üdvös elhanyagolás)</a:t>
            </a:r>
          </a:p>
          <a:p>
            <a:pPr>
              <a:buFont typeface="Arial" panose="020B0604020202020204" pitchFamily="34" charset="0"/>
              <a:buNone/>
            </a:pPr>
            <a:endParaRPr lang="hu-HU" altLang="hu-HU" sz="1800"/>
          </a:p>
          <a:p>
            <a:pPr>
              <a:buFont typeface="Arial" panose="020B0604020202020204" pitchFamily="34" charset="0"/>
              <a:buNone/>
            </a:pPr>
            <a:r>
              <a:rPr lang="hu-HU" altLang="hu-HU" sz="1800"/>
              <a:t>1764. Pénz törvény </a:t>
            </a:r>
          </a:p>
          <a:p>
            <a:pPr>
              <a:buFont typeface="Arial" panose="020B0604020202020204" pitchFamily="34" charset="0"/>
              <a:buNone/>
            </a:pPr>
            <a:r>
              <a:rPr lang="hu-HU" altLang="hu-HU" sz="1800"/>
              <a:t>	     Cukor törvény,</a:t>
            </a:r>
          </a:p>
          <a:p>
            <a:pPr>
              <a:buFont typeface="Arial" panose="020B0604020202020204" pitchFamily="34" charset="0"/>
              <a:buNone/>
            </a:pPr>
            <a:r>
              <a:rPr lang="hu-HU" altLang="hu-HU" sz="1800"/>
              <a:t>   	     Bélyeg törvény</a:t>
            </a:r>
          </a:p>
          <a:p>
            <a:pPr>
              <a:buFont typeface="Arial" panose="020B0604020202020204" pitchFamily="34" charset="0"/>
              <a:buNone/>
            </a:pPr>
            <a:endParaRPr lang="hu-HU" altLang="hu-HU" sz="1800"/>
          </a:p>
          <a:p>
            <a:pPr>
              <a:buFont typeface="Arial" panose="020B0604020202020204" pitchFamily="34" charset="0"/>
              <a:buNone/>
            </a:pPr>
            <a:r>
              <a:rPr lang="hu-HU" altLang="hu-HU" sz="1800"/>
              <a:t>1765. Beszállásolási törvény</a:t>
            </a:r>
          </a:p>
          <a:p>
            <a:pPr>
              <a:buFont typeface="Arial" panose="020B0604020202020204" pitchFamily="34" charset="0"/>
              <a:buNone/>
            </a:pPr>
            <a:endParaRPr lang="hu-HU" altLang="hu-HU" sz="1800"/>
          </a:p>
          <a:p>
            <a:pPr>
              <a:buFont typeface="Arial" panose="020B0604020202020204" pitchFamily="34" charset="0"/>
              <a:buNone/>
            </a:pPr>
            <a:r>
              <a:rPr lang="hu-HU" altLang="hu-HU" sz="1800"/>
              <a:t>1767. Újabb vámtörvények</a:t>
            </a:r>
          </a:p>
          <a:p>
            <a:pPr>
              <a:buFont typeface="Arial" panose="020B0604020202020204" pitchFamily="34" charset="0"/>
              <a:buNone/>
            </a:pPr>
            <a:endParaRPr lang="hu-HU" altLang="hu-HU" sz="1800"/>
          </a:p>
          <a:p>
            <a:pPr>
              <a:buFont typeface="Arial" panose="020B0604020202020204" pitchFamily="34" charset="0"/>
              <a:buNone/>
            </a:pPr>
            <a:endParaRPr lang="hu-HU" altLang="hu-HU" sz="1800"/>
          </a:p>
          <a:p>
            <a:pPr>
              <a:buFont typeface="Arial" panose="020B0604020202020204" pitchFamily="34" charset="0"/>
              <a:buNone/>
            </a:pPr>
            <a:endParaRPr lang="hu-HU" altLang="hu-HU" sz="1800"/>
          </a:p>
          <a:p>
            <a:pPr>
              <a:buFont typeface="Arial" panose="020B0604020202020204" pitchFamily="34" charset="0"/>
              <a:buNone/>
            </a:pPr>
            <a:r>
              <a:rPr lang="hu-HU" altLang="hu-HU" sz="1800"/>
              <a:t>1770. Az angolok a burkolt adótörvények nagy részét visszavonják (argumentáció: nincs az amerikaiaknak képviselője az angol parlamentben)</a:t>
            </a:r>
          </a:p>
          <a:p>
            <a:pPr>
              <a:buFont typeface="Arial" panose="020B0604020202020204" pitchFamily="34" charset="0"/>
              <a:buNone/>
            </a:pPr>
            <a:r>
              <a:rPr lang="hu-HU" altLang="hu-HU" sz="1800"/>
              <a:t>1773. bostoni teadélután</a:t>
            </a:r>
          </a:p>
          <a:p>
            <a:pPr>
              <a:buFont typeface="Arial" panose="020B0604020202020204" pitchFamily="34" charset="0"/>
              <a:buNone/>
            </a:pPr>
            <a:r>
              <a:rPr lang="hu-HU" altLang="hu-HU" sz="1800"/>
              <a:t>1774. philadelphiai kongresszus</a:t>
            </a:r>
          </a:p>
          <a:p>
            <a:pPr>
              <a:buFont typeface="Arial" panose="020B0604020202020204" pitchFamily="34" charset="0"/>
              <a:buNone/>
            </a:pPr>
            <a:endParaRPr lang="hu-HU" altLang="hu-HU" sz="1800"/>
          </a:p>
          <a:p>
            <a:pPr>
              <a:buFont typeface="Arial" panose="020B0604020202020204" pitchFamily="34" charset="0"/>
              <a:buNone/>
            </a:pPr>
            <a:endParaRPr lang="hu-HU" altLang="hu-HU" sz="1800"/>
          </a:p>
          <a:p>
            <a:pPr>
              <a:buFont typeface="Arial" panose="020B0604020202020204" pitchFamily="34" charset="0"/>
              <a:buNone/>
            </a:pPr>
            <a:endParaRPr lang="hu-HU" altLang="hu-HU" sz="1800"/>
          </a:p>
        </p:txBody>
      </p:sp>
      <p:pic>
        <p:nvPicPr>
          <p:cNvPr id="17411" name="Tartalom helye 4" descr="250px-George_III_in_Coronation_Robe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37288" y="0"/>
            <a:ext cx="2906712" cy="4221163"/>
          </a:xfrm>
        </p:spPr>
      </p:pic>
      <p:sp>
        <p:nvSpPr>
          <p:cNvPr id="6" name="Cím 1"/>
          <p:cNvSpPr txBox="1">
            <a:spLocks/>
          </p:cNvSpPr>
          <p:nvPr/>
        </p:nvSpPr>
        <p:spPr bwMode="auto">
          <a:xfrm>
            <a:off x="6588125" y="4221163"/>
            <a:ext cx="2195513" cy="792162"/>
          </a:xfrm>
          <a:prstGeom prst="rect">
            <a:avLst/>
          </a:prstGeom>
          <a:noFill/>
          <a:ln w="9525">
            <a:noFill/>
            <a:miter lim="800000"/>
            <a:headEnd/>
            <a:tailEnd/>
          </a:ln>
        </p:spPr>
        <p:txBody>
          <a:bodyPr anchor="ctr"/>
          <a:lstStyle/>
          <a:p>
            <a:pPr algn="ctr">
              <a:defRPr/>
            </a:pPr>
            <a:r>
              <a:rPr lang="hu-HU" sz="1600" dirty="0">
                <a:latin typeface="+mj-lt"/>
                <a:ea typeface="+mj-ea"/>
                <a:cs typeface="+mj-cs"/>
              </a:rPr>
              <a:t>III. György</a:t>
            </a:r>
          </a:p>
          <a:p>
            <a:pPr algn="ctr">
              <a:defRPr/>
            </a:pPr>
            <a:r>
              <a:rPr lang="hu-HU" sz="1600" dirty="0">
                <a:latin typeface="+mj-lt"/>
                <a:ea typeface="+mj-ea"/>
                <a:cs typeface="+mj-cs"/>
              </a:rPr>
              <a:t>uralkodásának ideje:</a:t>
            </a:r>
          </a:p>
          <a:p>
            <a:pPr algn="ctr">
              <a:defRPr/>
            </a:pPr>
            <a:r>
              <a:rPr lang="hu-HU" sz="1600" dirty="0">
                <a:latin typeface="+mj-lt"/>
                <a:ea typeface="+mj-ea"/>
                <a:cs typeface="+mj-cs"/>
              </a:rPr>
              <a:t>1760-1820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D3E1"/>
        </a:solidFill>
        <a:effectLst/>
      </p:bgPr>
    </p:bg>
    <p:spTree>
      <p:nvGrpSpPr>
        <p:cNvPr id="1" name=""/>
        <p:cNvGrpSpPr/>
        <p:nvPr/>
      </p:nvGrpSpPr>
      <p:grpSpPr>
        <a:xfrm>
          <a:off x="0" y="0"/>
          <a:ext cx="0" cy="0"/>
          <a:chOff x="0" y="0"/>
          <a:chExt cx="0" cy="0"/>
        </a:xfrm>
      </p:grpSpPr>
      <p:pic>
        <p:nvPicPr>
          <p:cNvPr id="6" name="Kép 5" descr="Boston_Tea_Party_Currier_color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1513"/>
            <a:ext cx="91440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artalom helye 2"/>
          <p:cNvSpPr>
            <a:spLocks noGrp="1"/>
          </p:cNvSpPr>
          <p:nvPr>
            <p:ph idx="1"/>
          </p:nvPr>
        </p:nvSpPr>
        <p:spPr>
          <a:xfrm>
            <a:off x="0" y="188913"/>
            <a:ext cx="4392613" cy="503237"/>
          </a:xfrm>
        </p:spPr>
        <p:txBody>
          <a:bodyPr/>
          <a:lstStyle/>
          <a:p>
            <a:pPr algn="ctr" eaLnBrk="1" hangingPunct="1">
              <a:buFont typeface="Arial" panose="020B0604020202020204" pitchFamily="34" charset="0"/>
              <a:buNone/>
            </a:pPr>
            <a:r>
              <a:rPr lang="hu-HU" altLang="hu-HU" sz="2400">
                <a:latin typeface="Cambria" panose="02040503050406030204" pitchFamily="18" charset="0"/>
              </a:rPr>
              <a:t>1773. dec. 16. Boston Tea Party</a:t>
            </a:r>
          </a:p>
          <a:p>
            <a:pPr eaLnBrk="1" hangingPunct="1"/>
            <a:endParaRPr lang="hu-HU" altLang="hu-HU"/>
          </a:p>
        </p:txBody>
      </p:sp>
      <p:sp>
        <p:nvSpPr>
          <p:cNvPr id="7" name="Szövegdoboz 6"/>
          <p:cNvSpPr txBox="1">
            <a:spLocks noChangeArrowheads="1"/>
          </p:cNvSpPr>
          <p:nvPr/>
        </p:nvSpPr>
        <p:spPr bwMode="auto">
          <a:xfrm>
            <a:off x="0" y="620713"/>
            <a:ext cx="4464050"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hu-HU" altLang="hu-HU" sz="1800">
                <a:latin typeface="Cambria" panose="02040503050406030204" pitchFamily="18" charset="0"/>
              </a:rPr>
              <a:t>következménye:  a „tűrhetetlen törvények”.</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a bostoni kikötő bezárása az elpusztított tea árának megtérítéséig</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Massachusetts közvetlen brit kormányzás alá rendelése</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A kormányzó a hivatalnokok elleni pereket más gyarmatra vagy az anyaországba helyezteti át</a:t>
            </a:r>
          </a:p>
          <a:p>
            <a:pPr eaLnBrk="1" hangingPunct="1">
              <a:buFontTx/>
              <a:buNone/>
            </a:pPr>
            <a:endParaRPr lang="hu-HU" altLang="hu-HU" sz="1800">
              <a:latin typeface="Cambria" panose="02040503050406030204" pitchFamily="18" charset="0"/>
              <a:hlinkClick r:id="rId3" tooltip="Massachusetts"/>
            </a:endParaRPr>
          </a:p>
          <a:p>
            <a:pPr eaLnBrk="1" hangingPunct="1"/>
            <a:r>
              <a:rPr lang="hu-HU" altLang="hu-HU" sz="1800">
                <a:latin typeface="Cambria" panose="02040503050406030204" pitchFamily="18" charset="0"/>
              </a:rPr>
              <a:t>a kormányzó saját maga is kiutalhat szállást a katonáknak, ha a gyarmatok törvényhozásai ezt nem teszik meg</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Québec tartomány területének növelése és a francia katolikus lakosságnak adott kedvezmények</a:t>
            </a:r>
          </a:p>
          <a:p>
            <a:pPr eaLnBrk="1" hangingPunct="1"/>
            <a:endParaRPr lang="hu-HU" altLang="hu-HU" sz="1800">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alpha val="50195"/>
          </a:srgbClr>
        </a:solidFill>
        <a:effectLst/>
      </p:bgPr>
    </p:bg>
    <p:spTree>
      <p:nvGrpSpPr>
        <p:cNvPr id="1" name=""/>
        <p:cNvGrpSpPr/>
        <p:nvPr/>
      </p:nvGrpSpPr>
      <p:grpSpPr>
        <a:xfrm>
          <a:off x="0" y="0"/>
          <a:ext cx="0" cy="0"/>
          <a:chOff x="0" y="0"/>
          <a:chExt cx="0" cy="0"/>
        </a:xfrm>
      </p:grpSpPr>
      <p:sp>
        <p:nvSpPr>
          <p:cNvPr id="20482" name="Szövegdoboz 5"/>
          <p:cNvSpPr txBox="1">
            <a:spLocks noChangeArrowheads="1"/>
          </p:cNvSpPr>
          <p:nvPr/>
        </p:nvSpPr>
        <p:spPr bwMode="auto">
          <a:xfrm>
            <a:off x="5795963" y="3213100"/>
            <a:ext cx="33480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800"/>
              <a:t>1776. jú</a:t>
            </a:r>
            <a:r>
              <a:rPr lang="hu-HU" altLang="hu-HU" sz="1800">
                <a:latin typeface="Arial" panose="020B0604020202020204" pitchFamily="34" charset="0"/>
              </a:rPr>
              <a:t>l</a:t>
            </a:r>
            <a:r>
              <a:rPr lang="hu-HU" altLang="hu-HU" sz="1800"/>
              <a:t>ius 4-én a Kontinentális kongresszus elfogadta a tizenhárom gyarmatnak a </a:t>
            </a:r>
            <a:r>
              <a:rPr lang="hu-HU" altLang="hu-HU" sz="1800">
                <a:hlinkClick r:id="rId2" tooltip="Brit Birodalom"/>
              </a:rPr>
              <a:t> </a:t>
            </a:r>
            <a:r>
              <a:rPr lang="hu-HU" altLang="hu-HU" sz="1800"/>
              <a:t>Brit Birodalomtól való függetlenségét kimondó  határozatát. A döntést hivatalosan bejelentő és megindokló dokumentum az </a:t>
            </a:r>
            <a:r>
              <a:rPr lang="hu-HU" altLang="hu-HU" sz="1800" b="1"/>
              <a:t>Egyesült Államok függetlenségi nyilatkozata</a:t>
            </a:r>
            <a:r>
              <a:rPr lang="hu-HU" altLang="hu-HU" sz="1800"/>
              <a:t> .</a:t>
            </a:r>
          </a:p>
        </p:txBody>
      </p:sp>
      <p:pic>
        <p:nvPicPr>
          <p:cNvPr id="7" name="Tartalom helye 6" descr="Us_declaration_independenc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5795963" cy="6858000"/>
          </a:xfrm>
        </p:spPr>
      </p:pic>
      <p:sp>
        <p:nvSpPr>
          <p:cNvPr id="2" name="Cím 1"/>
          <p:cNvSpPr>
            <a:spLocks noGrp="1"/>
          </p:cNvSpPr>
          <p:nvPr>
            <p:ph type="title"/>
          </p:nvPr>
        </p:nvSpPr>
        <p:spPr>
          <a:xfrm>
            <a:off x="0" y="2636912"/>
            <a:ext cx="8892480" cy="804704"/>
          </a:xfrm>
          <a:ln>
            <a:miter lim="800000"/>
            <a:headEnd/>
            <a:tailEnd/>
          </a:ln>
        </p:spPr>
        <p:txBody>
          <a:bodyPr rtlCol="0">
            <a:normAutofit/>
            <a:scene3d>
              <a:camera prst="orthographicFront"/>
              <a:lightRig rig="threePt" dir="t"/>
            </a:scene3d>
            <a:sp3d prstMaterial="metal"/>
          </a:bodyPr>
          <a:lstStyle/>
          <a:p>
            <a:pPr algn="l" eaLnBrk="1" fontAlgn="auto" hangingPunct="1">
              <a:spcAft>
                <a:spcPts val="0"/>
              </a:spcAft>
              <a:defRPr/>
            </a:pPr>
            <a:r>
              <a:rPr lang="hu-HU" sz="1400" dirty="0"/>
              <a:t>           Thomas Jefferson                           John Adams		       Benjamin Franklin                     John </a:t>
            </a:r>
            <a:r>
              <a:rPr lang="hu-HU" sz="1400" dirty="0" err="1"/>
              <a:t>Hancock</a:t>
            </a:r>
            <a:r>
              <a:rPr lang="hu-HU" sz="1400" dirty="0"/>
              <a:t/>
            </a:r>
            <a:br>
              <a:rPr lang="hu-HU" sz="1400" dirty="0"/>
            </a:br>
            <a:r>
              <a:rPr lang="hu-HU" sz="1400" dirty="0"/>
              <a:t>		           a nyilatkozat megfogalmazói		                            a II. </a:t>
            </a:r>
            <a:r>
              <a:rPr lang="hu-HU" sz="1400" dirty="0" err="1"/>
              <a:t>kont</a:t>
            </a:r>
            <a:r>
              <a:rPr lang="hu-HU" sz="1400" dirty="0"/>
              <a:t>. kongresszus elnöke</a:t>
            </a:r>
          </a:p>
        </p:txBody>
      </p:sp>
      <p:pic>
        <p:nvPicPr>
          <p:cNvPr id="9" name="Kép 8" descr="220px-BenFranklinDuplessi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4813"/>
            <a:ext cx="194468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ép 9" descr="225px-Thomas_Jefferson_by_Rembrandt_Peale,_1800.jpg"/>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179388" y="404813"/>
            <a:ext cx="19954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10" descr="200px-Johnadamsvp.flipped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404813"/>
            <a:ext cx="20399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ép 11" descr="220px-John_Hancock_1770-cro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404813"/>
            <a:ext cx="16922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descr="Us_declaration_independencealáír (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213100"/>
            <a:ext cx="91440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7"/>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7"/>
                                        </p:tgtEl>
                                      </p:cBhvr>
                                      <p:by x="150000" y="150000"/>
                                    </p:animScale>
                                  </p:childTnLst>
                                </p:cTn>
                              </p:par>
                              <p:par>
                                <p:cTn id="9" presetID="55"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10" presetClass="exit" presetSubtype="0" fill="hold" nodeType="withEffect">
                                  <p:stCondLst>
                                    <p:cond delay="0"/>
                                  </p:stCondLst>
                                  <p:childTnLst>
                                    <p:animEffect transition="out" filter="fade">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par>
                                <p:cTn id="17" presetID="0" presetClass="path" presetSubtype="0" accel="50000" decel="50000" fill="hold" nodeType="withEffect">
                                  <p:stCondLst>
                                    <p:cond delay="0"/>
                                  </p:stCondLst>
                                  <p:childTnLst>
                                    <p:animMotion origin="layout" path="M 0 -2.59259E-6 L 0 0.08889 " pathEditMode="relative" rAng="0" ptsTypes="AA">
                                      <p:cBhvr>
                                        <p:cTn id="18" dur="2000" fill="hold"/>
                                        <p:tgtEl>
                                          <p:spTgt spid="4"/>
                                        </p:tgtEl>
                                        <p:attrNameLst>
                                          <p:attrName>ppt_x</p:attrName>
                                          <p:attrName>ppt_y</p:attrName>
                                        </p:attrNameLst>
                                      </p:cBhvr>
                                      <p:rCtr x="0" y="4400"/>
                                    </p:animMotion>
                                  </p:childTnLst>
                                </p:cTn>
                              </p:par>
                              <p:par>
                                <p:cTn id="19" presetID="55"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strVal val="#ppt_w*0.70"/>
                                          </p:val>
                                        </p:tav>
                                        <p:tav tm="100000">
                                          <p:val>
                                            <p:strVal val="#ppt_w"/>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animEffect transition="in" filter="fade">
                                      <p:cBhvr>
                                        <p:cTn id="23" dur="2000"/>
                                        <p:tgtEl>
                                          <p:spTgt spid="11"/>
                                        </p:tgtEl>
                                      </p:cBhvr>
                                    </p:animEffect>
                                  </p:childTnLst>
                                </p:cTn>
                              </p:par>
                              <p:par>
                                <p:cTn id="24" presetID="55"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2000" fill="hold"/>
                                        <p:tgtEl>
                                          <p:spTgt spid="9"/>
                                        </p:tgtEl>
                                        <p:attrNameLst>
                                          <p:attrName>ppt_w</p:attrName>
                                        </p:attrNameLst>
                                      </p:cBhvr>
                                      <p:tavLst>
                                        <p:tav tm="0">
                                          <p:val>
                                            <p:strVal val="#ppt_w*0.70"/>
                                          </p:val>
                                        </p:tav>
                                        <p:tav tm="100000">
                                          <p:val>
                                            <p:strVal val="#ppt_w"/>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animEffect transition="in" filter="fade">
                                      <p:cBhvr>
                                        <p:cTn id="28" dur="2000"/>
                                        <p:tgtEl>
                                          <p:spTgt spid="9"/>
                                        </p:tgtEl>
                                      </p:cBhvr>
                                    </p:animEffect>
                                  </p:childTnLst>
                                </p:cTn>
                              </p:par>
                              <p:par>
                                <p:cTn id="29" presetID="5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strVal val="#ppt_w*0.70"/>
                                          </p:val>
                                        </p:tav>
                                        <p:tav tm="100000">
                                          <p:val>
                                            <p:strVal val="#ppt_w"/>
                                          </p:val>
                                        </p:tav>
                                      </p:tavLst>
                                    </p:anim>
                                    <p:anim calcmode="lin" valueType="num">
                                      <p:cBhvr>
                                        <p:cTn id="32" dur="2000" fill="hold"/>
                                        <p:tgtEl>
                                          <p:spTgt spid="10"/>
                                        </p:tgtEl>
                                        <p:attrNameLst>
                                          <p:attrName>ppt_h</p:attrName>
                                        </p:attrNameLst>
                                      </p:cBhvr>
                                      <p:tavLst>
                                        <p:tav tm="0">
                                          <p:val>
                                            <p:strVal val="#ppt_h"/>
                                          </p:val>
                                        </p:tav>
                                        <p:tav tm="100000">
                                          <p:val>
                                            <p:strVal val="#ppt_h"/>
                                          </p:val>
                                        </p:tav>
                                      </p:tavLst>
                                    </p:anim>
                                    <p:animEffect transition="in" filter="fade">
                                      <p:cBhvr>
                                        <p:cTn id="33" dur="2000"/>
                                        <p:tgtEl>
                                          <p:spTgt spid="10"/>
                                        </p:tgtEl>
                                      </p:cBhvr>
                                    </p:animEffect>
                                  </p:childTnLst>
                                </p:cTn>
                              </p:par>
                              <p:par>
                                <p:cTn id="34" presetID="55"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000" fill="hold"/>
                                        <p:tgtEl>
                                          <p:spTgt spid="12"/>
                                        </p:tgtEl>
                                        <p:attrNameLst>
                                          <p:attrName>ppt_w</p:attrName>
                                        </p:attrNameLst>
                                      </p:cBhvr>
                                      <p:tavLst>
                                        <p:tav tm="0">
                                          <p:val>
                                            <p:strVal val="#ppt_w*0.70"/>
                                          </p:val>
                                        </p:tav>
                                        <p:tav tm="100000">
                                          <p:val>
                                            <p:strVal val="#ppt_w"/>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animEffect transition="in" filter="fade">
                                      <p:cBhvr>
                                        <p:cTn id="38" dur="2000"/>
                                        <p:tgtEl>
                                          <p:spTgt spid="12"/>
                                        </p:tgtEl>
                                      </p:cBhvr>
                                    </p:animEffect>
                                  </p:childTnLst>
                                </p:cTn>
                              </p:par>
                              <p:par>
                                <p:cTn id="39" presetID="55"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strVal val="#ppt_w*0.70"/>
                                          </p:val>
                                        </p:tav>
                                        <p:tav tm="100000">
                                          <p:val>
                                            <p:strVal val="#ppt_w"/>
                                          </p:val>
                                        </p:tav>
                                      </p:tavLst>
                                    </p:anim>
                                    <p:anim calcmode="lin" valueType="num">
                                      <p:cBhvr>
                                        <p:cTn id="42" dur="1000" fill="hold"/>
                                        <p:tgtEl>
                                          <p:spTgt spid="2"/>
                                        </p:tgtEl>
                                        <p:attrNameLst>
                                          <p:attrName>ppt_h</p:attrName>
                                        </p:attrNameLst>
                                      </p:cBhvr>
                                      <p:tavLst>
                                        <p:tav tm="0">
                                          <p:val>
                                            <p:strVal val="#ppt_h"/>
                                          </p:val>
                                        </p:tav>
                                        <p:tav tm="100000">
                                          <p:val>
                                            <p:strVal val="#ppt_h"/>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artalom helye 2"/>
          <p:cNvSpPr>
            <a:spLocks noGrp="1"/>
          </p:cNvSpPr>
          <p:nvPr>
            <p:ph idx="1"/>
          </p:nvPr>
        </p:nvSpPr>
        <p:spPr>
          <a:xfrm>
            <a:off x="-323850" y="0"/>
            <a:ext cx="9467850" cy="6858000"/>
          </a:xfrm>
          <a:solidFill>
            <a:srgbClr val="996633"/>
          </a:solidFill>
        </p:spPr>
        <p:txBody>
          <a:bodyPr/>
          <a:lstStyle/>
          <a:p>
            <a:pPr algn="just">
              <a:buFont typeface="Arial" charset="0"/>
              <a:buChar char="•"/>
              <a:defRPr/>
            </a:pPr>
            <a:r>
              <a:rPr lang="hu-HU" sz="1400" i="1" dirty="0"/>
              <a:t>Amidőn az emberi események sodrában szükségessé válik egy nép számára, hogy feloldja azokat a kötelékeket, amelyek egy másik néphez fűzték, és elfoglalja a földkerekség Hatalmai között a Természet Törvényei és a Természet Istene által részére kijelölt különálló és egyenrangú helyet, akkor az emberiség ítélete iránt érzett illő tisztelet megkívánja, hogy kinyilatkoztassa azokat az okokat, amelyek a különválásra késztették.</a:t>
            </a:r>
            <a:endParaRPr lang="hu-HU" sz="1400" dirty="0"/>
          </a:p>
          <a:p>
            <a:pPr algn="just">
              <a:buFont typeface="Arial" charset="0"/>
              <a:buChar char="•"/>
              <a:defRPr/>
            </a:pPr>
            <a:r>
              <a:rPr lang="hu-HU" sz="1400" b="1" i="1" dirty="0">
                <a:solidFill>
                  <a:srgbClr val="FFFF00"/>
                </a:solidFill>
              </a:rPr>
              <a:t>Magától értetődőnek tartjuk azokat az igazságokat, hogy minden ember egyenlőként teremtetett, az embert teremtője olyan elidegeníthetetlen Jogokkal ruházta fel, amelyekről le nem mondhat, s ezek közé a jogok közé tartozik a jog az Élethez és a Szabadsághoz, valamint a jog a Boldogságra való törekvésre</a:t>
            </a:r>
            <a:r>
              <a:rPr lang="hu-HU" sz="1400" i="1" u="sng" dirty="0"/>
              <a:t>.</a:t>
            </a:r>
            <a:r>
              <a:rPr lang="hu-HU" sz="1400" i="1" dirty="0"/>
              <a:t> Ezeknek a jogoknak a biztosítására az Emberek Kormányzatokat létesítenek, amelyeknek törvényes hatalma a kormányzottak beleegyezésén nyugszik. Ha bármikor, bármely Kormányforma alkalmatlanná válik e célok megvalósítására, a nép Joga, hogy az ilyen kormányzatot megváltoztassa vagy eltörölje, és új Kormányzatot létesítsen, olyan elvekre alapítva és hatalmát olyan módon szervezve, amely jobban védi Biztonságát, és jobban elősegíti Boldogulását. A józan ész azt kívánja, hogy a jól bevált Kormányzatot ne változtassuk meg jelentéktelen és múló nehézségek miatt; és valóban a tapasztalat azt mutatja, hogy az emberiség inkább szenved mindaddig, amíg a rossz nem válik elviselhetetlenné, mintsem hogy kivívja jogait, és eltörölje a megszokott formákat. Ha azonban a visszaélések és bitorlások hosszú sora mindig ugyanazt a Célt szem előtt tartva azt bizonyítja, hogy a népet teljes zsarnokságba kívánják hajtani, a nép joga és a nép kötelessége, hogy az ilyen Kormányzat igáját levesse, és jövő biztonsága érdekében új Védelmezőkről gondoskodjék. - Ilyenek voltak e Gyarmatok türelemmel elviselt szenvedései, és ilyen immár a szükségesség, amely arra kényszeríti őket, hogy megváltoztassák </a:t>
            </a:r>
            <a:r>
              <a:rPr lang="hu-HU" sz="1400" i="1" dirty="0" err="1"/>
              <a:t>előbbeni</a:t>
            </a:r>
            <a:r>
              <a:rPr lang="hu-HU" sz="1400" i="1" dirty="0"/>
              <a:t> Kormányzati Rendszerüket. </a:t>
            </a:r>
            <a:r>
              <a:rPr lang="hu-HU" sz="1400" i="1" dirty="0" err="1"/>
              <a:t>Nagybritánnia</a:t>
            </a:r>
            <a:r>
              <a:rPr lang="hu-HU" sz="1400" i="1" dirty="0"/>
              <a:t> jelenlegi Királyának a története nem egyéb, mint ismételt jogtalanságok és bitorlások sorozata, amelynek határozott célja a teljes zsarnokság érvényesítése Államaink felett. Mindezeknek a bizonyítására engedtessék meg nekünk, hogy Tényeket terjesszünk a pártatlan világ elé.</a:t>
            </a:r>
            <a:endParaRPr lang="hu-HU" sz="1400" dirty="0"/>
          </a:p>
          <a:p>
            <a:pPr algn="just">
              <a:buFont typeface="Arial" charset="0"/>
              <a:buChar char="•"/>
              <a:defRPr/>
            </a:pPr>
            <a:r>
              <a:rPr lang="hu-HU" sz="1400" i="1" dirty="0">
                <a:solidFill>
                  <a:schemeClr val="accent2">
                    <a:lumMod val="40000"/>
                    <a:lumOff val="60000"/>
                  </a:schemeClr>
                </a:solidFill>
              </a:rPr>
              <a:t>Megtagadta a közjó szempontjából legcélszerűbb és legszükségesebb törvények Szentesítését.</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Megtiltotta Kormányzóinak, hogy jóváhagyják a legsürgősebb és legfontosabb törvényeket, hacsak fel nem függesztették azok végrehajtását, mindaddig, amíg elnyerik a Szentesítést, amit viszont végletekig halogatott.</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Visszautasított olyan nagyobb kerületekre vonatkozó Törvényeket, amely kerületek népessége nem adta fel a törvényhozó testületben való Képviselet jogát, azt a jogát, amely felbecsülhetetlen értékű a népre nézve, és csak a zsarnokok szemében rettenetes.</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A törvényhozó testületeket szokatlan, kényelmetlen és Levéltáraiktól távol eső helyekre hívta egybe, avval a nyilvánvaló szándékkal, hogy kifárasztva azokat, saját rendelkezéseivel szemben engedékenységre bírja.</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Ismételten feloszlatta a Képviselőházakat, amelyek férfias szilárdsággal szembeszálltak a nép jogai ellen intézett támadásaival.</a:t>
            </a:r>
            <a:endParaRPr lang="hu-HU" sz="1400" dirty="0">
              <a:solidFill>
                <a:schemeClr val="accent2">
                  <a:lumMod val="40000"/>
                  <a:lumOff val="60000"/>
                </a:schemeClr>
              </a:solidFill>
            </a:endParaRPr>
          </a:p>
        </p:txBody>
      </p:sp>
      <p:sp>
        <p:nvSpPr>
          <p:cNvPr id="21507" name="Cím 1"/>
          <p:cNvSpPr>
            <a:spLocks noGrp="1"/>
          </p:cNvSpPr>
          <p:nvPr>
            <p:ph type="title"/>
          </p:nvPr>
        </p:nvSpPr>
        <p:spPr>
          <a:xfrm>
            <a:off x="8712200" y="6353175"/>
            <a:ext cx="431800" cy="504825"/>
          </a:xfrm>
        </p:spPr>
        <p:txBody>
          <a:bodyPr/>
          <a:lstStyle/>
          <a:p>
            <a:pPr eaLnBrk="1" hangingPunct="1"/>
            <a:r>
              <a:rPr lang="hu-HU" altLang="hu-HU" sz="1600"/>
              <a:t>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artalom helye 2"/>
          <p:cNvSpPr>
            <a:spLocks noGrp="1"/>
          </p:cNvSpPr>
          <p:nvPr>
            <p:ph idx="1"/>
          </p:nvPr>
        </p:nvSpPr>
        <p:spPr>
          <a:xfrm>
            <a:off x="-252413" y="0"/>
            <a:ext cx="9396413" cy="6858000"/>
          </a:xfrm>
          <a:solidFill>
            <a:srgbClr val="996633"/>
          </a:solidFill>
        </p:spPr>
        <p:txBody>
          <a:bodyPr/>
          <a:lstStyle/>
          <a:p>
            <a:pPr>
              <a:buFont typeface="Arial" charset="0"/>
              <a:buChar char="•"/>
              <a:defRPr/>
            </a:pPr>
            <a:r>
              <a:rPr lang="hu-HU" sz="1400" i="1" dirty="0">
                <a:solidFill>
                  <a:schemeClr val="accent2">
                    <a:lumMod val="40000"/>
                    <a:lumOff val="60000"/>
                  </a:schemeClr>
                </a:solidFill>
              </a:rPr>
              <a:t>A feloszlatás után hosszú ideig megakadályozta az új választást, s így a törvényhozó hatalom, amely nem Semmisülhet meg, visszaszállt a Népre, az Állam viszont időközben külső veszélyeknek és belső megrázkódtatásoknak volt kitéve.</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Igyekezett megakadályozni Államainknak a benépesülését. Ebből a célból megakadályozta a Külföldiek Honosítására vonatkozó törvények végrehajtását; visszautasította a bevándorlást előmozdító törvényeket, és megnehezítette új Földek Birtokbavételét.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Megakadályozta az Igazságszolgáltatás Működését, megtagadván Hozzájárulását a Bírói Hatalom gyakorlását biztosító törvényektől.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Olyan Bírákat nevezett ki, akiknek hivatali megbízatása, fizetésének összege és kifizetése kizárólag az ő Akaratától függött.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Új Hivatalok tömegét létesítette, és Tisztviselők raját küldötte ide, hogy Népünket zaklassák és vagyonát felemésszék.</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Béke idején Állandó Hadseregeket tartott közöttünk törvényhozásunk Beleegyezése nélkül.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Arra törekedett, hogy a Katonaságot a Polgári Hatalom fölé helyezze, és attól függetlenné tegye.</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Másokkal szövetkezve olyan jogrendnek vetett alá minket, amely idegen az alkotmányunktól, és amelyet nem ismernek el a törvényeink; Hozzájárulását adta ehhez az állítólagos törvényhozáshoz abból a célból: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hatalmas fegyveres seregeket szállásolhasson el közöttünk;</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színleges Eljárással megvédelmezhesse ezeket az államaink lakosai ellen elkövetett különböző Gyilkosságaikért járó Büntetés ellen;</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elzárhassa Kereskedelmünket a világ minden népétől;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Beleegyezésünk nélkül adókkal sújthasson minket;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sok esetben megfoszthasson minket a Bírósági Eljárás igénybevételétől;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a Tengereken túlra szállíthasson minket, koholt jogsértésekért való </a:t>
            </a:r>
            <a:r>
              <a:rPr lang="hu-HU" sz="1400" i="1" dirty="0" err="1">
                <a:solidFill>
                  <a:schemeClr val="accent2">
                    <a:lumMod val="40000"/>
                    <a:lumOff val="60000"/>
                  </a:schemeClr>
                </a:solidFill>
              </a:rPr>
              <a:t>felelősségrevonás</a:t>
            </a:r>
            <a:r>
              <a:rPr lang="hu-HU" sz="1400" i="1" dirty="0">
                <a:solidFill>
                  <a:schemeClr val="accent2">
                    <a:lumMod val="40000"/>
                    <a:lumOff val="60000"/>
                  </a:schemeClr>
                </a:solidFill>
              </a:rPr>
              <a:t> végett;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egy szomszédos Tartományban eltörölhesse az Angol Törvények szabad Rendszerét,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Önkényes kormányzatot létesítve és olyannyira megnövelve Határait, hogy azonnal példaképül és megfelelő eszközül szolgálhasson hasonló önkényes rendszernek, ezekbe a Gyarmatokba való bevezetésére is;</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elvehesse Alapítóleveleinket, eltörölhesse alapvető Törvényeinket, és lényegében megváltoztathassa Kormányzatunk rendszerét;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felfüggeszthesse Törvényhozásunkat, önmagát nyilvánítván olyan Hatalommá, amely a mi ügyeinkben hivatott törvényt hozni.</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Letétette Kormányunkat, védelmén kívül állóknak nyilvánított minket, és Háborút indított ellenünk.</a:t>
            </a:r>
            <a:endParaRPr lang="hu-HU" sz="1400" dirty="0">
              <a:solidFill>
                <a:schemeClr val="accent2">
                  <a:lumMod val="40000"/>
                  <a:lumOff val="60000"/>
                </a:schemeClr>
              </a:solidFill>
            </a:endParaRPr>
          </a:p>
        </p:txBody>
      </p:sp>
      <p:sp>
        <p:nvSpPr>
          <p:cNvPr id="23555" name="Cím 1"/>
          <p:cNvSpPr>
            <a:spLocks noGrp="1"/>
          </p:cNvSpPr>
          <p:nvPr>
            <p:ph type="title"/>
          </p:nvPr>
        </p:nvSpPr>
        <p:spPr>
          <a:xfrm>
            <a:off x="8712200" y="6353175"/>
            <a:ext cx="431800" cy="504825"/>
          </a:xfrm>
        </p:spPr>
        <p:txBody>
          <a:bodyPr/>
          <a:lstStyle/>
          <a:p>
            <a:pPr eaLnBrk="1" hangingPunct="1"/>
            <a:r>
              <a:rPr lang="hu-HU" altLang="hu-HU" sz="1600"/>
              <a:t>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18434" name="Tartalom helye 2"/>
          <p:cNvSpPr>
            <a:spLocks noGrp="1"/>
          </p:cNvSpPr>
          <p:nvPr>
            <p:ph idx="1"/>
          </p:nvPr>
        </p:nvSpPr>
        <p:spPr>
          <a:xfrm>
            <a:off x="-323850" y="0"/>
            <a:ext cx="9467850" cy="6092825"/>
          </a:xfrm>
        </p:spPr>
        <p:txBody>
          <a:bodyPr/>
          <a:lstStyle/>
          <a:p>
            <a:pPr>
              <a:buFont typeface="Arial" charset="0"/>
              <a:buChar char="•"/>
              <a:defRPr/>
            </a:pPr>
            <a:r>
              <a:rPr lang="hu-HU" sz="1400" i="1" dirty="0">
                <a:solidFill>
                  <a:schemeClr val="accent2">
                    <a:lumMod val="40000"/>
                    <a:lumOff val="60000"/>
                  </a:schemeClr>
                </a:solidFill>
              </a:rPr>
              <a:t>Fosztogatta tengereinket, pusztította Partjainkat, felégette városainkat, és irtotta népünket.</a:t>
            </a:r>
          </a:p>
          <a:p>
            <a:pPr>
              <a:buFont typeface="Arial" charset="0"/>
              <a:buChar char="•"/>
              <a:defRPr/>
            </a:pPr>
            <a:r>
              <a:rPr lang="hu-HU" sz="1400" i="1" dirty="0">
                <a:solidFill>
                  <a:schemeClr val="accent2">
                    <a:lumMod val="40000"/>
                    <a:lumOff val="60000"/>
                  </a:schemeClr>
                </a:solidFill>
              </a:rPr>
              <a:t>Ebben a pillanatban idegen zsoldosokból álló hatalmas sereget hoz ellenünk, hogy bevégezze a halál, a pusztítás és a zsarnokság már megkezdett és olyan Kegyetlenséggel és arcátlansággal végzett munkáját, amelynek párját a legsötétebb korszakokban sem találjuk, és amely teljességgel méltatlan egy civilizált nemzet Vezetőjéhez.</a:t>
            </a:r>
          </a:p>
          <a:p>
            <a:pPr>
              <a:buFont typeface="Arial" charset="0"/>
              <a:buChar char="•"/>
              <a:defRPr/>
            </a:pPr>
            <a:r>
              <a:rPr lang="hu-HU" sz="1400" i="1" dirty="0">
                <a:solidFill>
                  <a:schemeClr val="accent2">
                    <a:lumMod val="40000"/>
                    <a:lumOff val="60000"/>
                  </a:schemeClr>
                </a:solidFill>
              </a:rPr>
              <a:t>A nyílt Tengereken Foglyul ejtett Hazánkfiait arra kényszerítette, hogy Fegyvert ragadjanak saját Hazájuk ellen, hogy </a:t>
            </a:r>
            <a:r>
              <a:rPr lang="hu-HU" sz="1400" i="1" dirty="0" err="1">
                <a:solidFill>
                  <a:schemeClr val="accent2">
                    <a:lumMod val="40000"/>
                    <a:lumOff val="60000"/>
                  </a:schemeClr>
                </a:solidFill>
              </a:rPr>
              <a:t>barátjaik</a:t>
            </a:r>
            <a:r>
              <a:rPr lang="hu-HU" sz="1400" i="1" dirty="0">
                <a:solidFill>
                  <a:schemeClr val="accent2">
                    <a:lumMod val="40000"/>
                    <a:lumOff val="60000"/>
                  </a:schemeClr>
                </a:solidFill>
              </a:rPr>
              <a:t> és Testvéreik gyilkosai legyenek, vagy azok Kezei által essenek el.</a:t>
            </a:r>
          </a:p>
          <a:p>
            <a:pPr>
              <a:buFont typeface="Arial" charset="0"/>
              <a:buChar char="•"/>
              <a:defRPr/>
            </a:pPr>
            <a:r>
              <a:rPr lang="hu-HU" sz="1400" i="1" dirty="0">
                <a:solidFill>
                  <a:schemeClr val="accent2">
                    <a:lumMod val="40000"/>
                    <a:lumOff val="60000"/>
                  </a:schemeClr>
                </a:solidFill>
              </a:rPr>
              <a:t>Lázadást szított soraink között, és rászabadította határaink lakosságára a kegyetlen Indián Vadembereket, akiknek közismert harcmodorához tartozik mindenki kiirtása korra, nemre és körülményekre való tekintet nélkül.</a:t>
            </a:r>
          </a:p>
          <a:p>
            <a:pPr>
              <a:buFont typeface="Arial" charset="0"/>
              <a:buChar char="•"/>
              <a:defRPr/>
            </a:pPr>
            <a:r>
              <a:rPr lang="hu-HU" sz="1400" i="1" dirty="0">
                <a:solidFill>
                  <a:schemeClr val="accent2">
                    <a:lumMod val="40000"/>
                    <a:lumOff val="60000"/>
                  </a:schemeClr>
                </a:solidFill>
              </a:rPr>
              <a:t>Elnyomatásunk minden újabb állomásánál a legalázatosabban folyamodtunk Orvoslásért; Megismételt Kérelmeinkre, megismételt sértés volt a válasz. Az a fejedelem, akit minden tettében ilyen vonások jellemeznek, Zsarnok, és nem méltó arra, hogy egy szabad Nép uralkodója legyen.</a:t>
            </a:r>
          </a:p>
          <a:p>
            <a:pPr algn="just">
              <a:buFont typeface="Arial" charset="0"/>
              <a:buChar char="•"/>
              <a:defRPr/>
            </a:pPr>
            <a:r>
              <a:rPr lang="hu-HU" sz="1400" i="1" dirty="0">
                <a:solidFill>
                  <a:schemeClr val="accent2">
                    <a:lumMod val="40000"/>
                    <a:lumOff val="60000"/>
                  </a:schemeClr>
                </a:solidFill>
              </a:rPr>
              <a:t>Nem mulasztottuk el Brit testvéreink figyelmét mindezekre a körülményekre felhívni. Időről-időre figyelmeztettük őket azokra a kísérletekre, amelyekkel törvényhozásuk törvényellenes módon kívánta hatalmát fölénk kiterjeszteni. Emlékeztettük őket kivándorlásunk és letelepedésünk körülményeire. Velük született igazságérzetükhöz és nagylelkűségükhöz folyamodtunk, és közös származásunk kötelékeire hivatkozva kértük őket, hogy tagadják meg a jogtalanságokat, amelyek elkerülhetetlenül megszakítják összeköttetéseinket és érintkezésünket. Az igazság és a vérrokonság szava azonban náluk is süket fülekre talált. Így tehát bele kell nyugodnunk a szükségszerűségbe, amely elkerülhetetlenné teszi Szétválásunkat és őket, miként az emberiség többi részét Háborúban Ellenségnek, Békében Barátnak tekintjük.</a:t>
            </a:r>
          </a:p>
          <a:p>
            <a:pPr algn="just">
              <a:buFont typeface="Arial" charset="0"/>
              <a:buChar char="•"/>
              <a:defRPr/>
            </a:pPr>
            <a:r>
              <a:rPr lang="hu-HU" sz="1400" i="1" dirty="0"/>
              <a:t>Mi tehát az Amerikai Egyesült Államok Képviselői, Általános Kongresszusba Összegyűlve a világ Legfelsőbb Bírájának ajánlva szándékaink tisztaságát, e Gyarmatok becsületes Népe Nevében és Felhatalmazása alapján, ünnepélyesen kinyilvánítjuk és kihirdetjük, Hogy ezek az Egyesült Gyarmatok immár természetüknek és joguknál fogva, Szabad és Független Államok; Hogy a Brit Korona iránti Alattvalói Hűség alól Felszabadultak, és hogy minden politikai kötelék, amely e gyarmatokat </a:t>
            </a:r>
            <a:r>
              <a:rPr lang="hu-HU" sz="1400" i="1" dirty="0" err="1"/>
              <a:t>Nagybritánniához</a:t>
            </a:r>
            <a:r>
              <a:rPr lang="hu-HU" sz="1400" i="1" dirty="0"/>
              <a:t> fűzte, megszakadt, illetőleg teljességgel meg kell szakadnia; és hogy mint Szabad és Független Államok, teljes Hatalmuk van Háborút viselni, Békét kötni, Szövetségre lépni, Kereskedelmet űzni és Mindazt tenni, amire Független Államok jogosultak. </a:t>
            </a:r>
            <a:r>
              <a:rPr lang="hu-HU" sz="1400" b="1" i="1" dirty="0">
                <a:solidFill>
                  <a:srgbClr val="FFFF00"/>
                </a:solidFill>
              </a:rPr>
              <a:t>Az Isteni Gondviselés Védelmébe vetett szilárd hittel, mindnyájan kölcsönösen felajánljuk e nyilatkozat támogatására Életünket, Vagyonunkat és szent Becsületünket.</a:t>
            </a:r>
            <a:endParaRPr lang="hu-HU" sz="1400" dirty="0">
              <a:solidFill>
                <a:srgbClr val="FFFF00"/>
              </a:solidFill>
            </a:endParaRPr>
          </a:p>
        </p:txBody>
      </p:sp>
      <p:sp>
        <p:nvSpPr>
          <p:cNvPr id="25603" name="Cím 1"/>
          <p:cNvSpPr>
            <a:spLocks noGrp="1"/>
          </p:cNvSpPr>
          <p:nvPr>
            <p:ph type="title"/>
          </p:nvPr>
        </p:nvSpPr>
        <p:spPr>
          <a:xfrm>
            <a:off x="8712200" y="6353175"/>
            <a:ext cx="431800" cy="504825"/>
          </a:xfrm>
        </p:spPr>
        <p:txBody>
          <a:bodyPr/>
          <a:lstStyle/>
          <a:p>
            <a:pPr eaLnBrk="1" hangingPunct="1"/>
            <a:r>
              <a:rPr lang="hu-HU" altLang="hu-HU" sz="1600"/>
              <a:t>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21704">
            <a:alpha val="79999"/>
          </a:srgbClr>
        </a:solidFill>
        <a:effectLst/>
      </p:bgPr>
    </p:bg>
    <p:spTree>
      <p:nvGrpSpPr>
        <p:cNvPr id="1" name=""/>
        <p:cNvGrpSpPr/>
        <p:nvPr/>
      </p:nvGrpSpPr>
      <p:grpSpPr>
        <a:xfrm>
          <a:off x="0" y="0"/>
          <a:ext cx="0" cy="0"/>
          <a:chOff x="0" y="0"/>
          <a:chExt cx="0" cy="0"/>
        </a:xfrm>
      </p:grpSpPr>
      <p:pic>
        <p:nvPicPr>
          <p:cNvPr id="27650" name="Kép 5" descr="WilliamBlackst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0"/>
            <a:ext cx="2108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ím 1"/>
          <p:cNvSpPr>
            <a:spLocks noGrp="1"/>
          </p:cNvSpPr>
          <p:nvPr>
            <p:ph type="title"/>
          </p:nvPr>
        </p:nvSpPr>
        <p:spPr>
          <a:xfrm>
            <a:off x="7631113" y="0"/>
            <a:ext cx="1512887" cy="2781300"/>
          </a:xfrm>
        </p:spPr>
        <p:txBody>
          <a:bodyPr/>
          <a:lstStyle/>
          <a:p>
            <a:pPr eaLnBrk="1" hangingPunct="1"/>
            <a:r>
              <a:rPr lang="hu-HU" altLang="hu-HU" sz="2800"/>
              <a:t>Elméleti,</a:t>
            </a:r>
            <a:br>
              <a:rPr lang="hu-HU" altLang="hu-HU" sz="2800"/>
            </a:br>
            <a:r>
              <a:rPr lang="hu-HU" altLang="hu-HU" sz="2800"/>
              <a:t>jogi és</a:t>
            </a:r>
            <a:br>
              <a:rPr lang="hu-HU" altLang="hu-HU" sz="2800"/>
            </a:br>
            <a:r>
              <a:rPr lang="hu-HU" altLang="hu-HU" sz="2800"/>
              <a:t> politikai alapok</a:t>
            </a:r>
          </a:p>
        </p:txBody>
      </p:sp>
      <p:pic>
        <p:nvPicPr>
          <p:cNvPr id="27652" name="Tartalom helye 4" descr="184px-Thomas_Pain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0"/>
            <a:ext cx="2124075" cy="2759075"/>
          </a:xfrm>
        </p:spPr>
      </p:pic>
      <p:pic>
        <p:nvPicPr>
          <p:cNvPr id="27653" name="Kép 6" descr="250px-Locke-John-LO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320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Kép 7" descr="220px-Locke_treatises_of_government_p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141663"/>
            <a:ext cx="2427288"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Kép 8" descr="220px-Commonsens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068638"/>
            <a:ext cx="2416175"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Tartalom helye 10" descr="Commentaries_on_the_Laws_of_England_Title_Page.jpg"/>
          <p:cNvPicPr>
            <a:picLocks noGrp="1" noChangeAspect="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2843213" y="3109913"/>
            <a:ext cx="2305050" cy="3748087"/>
          </a:xfrm>
        </p:spPr>
      </p:pic>
      <p:sp>
        <p:nvSpPr>
          <p:cNvPr id="12" name="Cím 1"/>
          <p:cNvSpPr txBox="1">
            <a:spLocks/>
          </p:cNvSpPr>
          <p:nvPr/>
        </p:nvSpPr>
        <p:spPr>
          <a:xfrm>
            <a:off x="0" y="2781300"/>
            <a:ext cx="7524750" cy="287338"/>
          </a:xfrm>
          <a:prstGeom prst="rect">
            <a:avLst/>
          </a:prstGeom>
        </p:spPr>
        <p:txBody>
          <a:bodyPr anchor="ctr"/>
          <a:lstStyle/>
          <a:p>
            <a:pPr algn="ctr" eaLnBrk="1" fontAlgn="auto" hangingPunct="1">
              <a:spcAft>
                <a:spcPts val="0"/>
              </a:spcAft>
              <a:defRPr/>
            </a:pPr>
            <a:r>
              <a:rPr lang="hu-HU" sz="2000" dirty="0">
                <a:latin typeface="+mj-lt"/>
                <a:ea typeface="+mj-ea"/>
                <a:cs typeface="+mj-cs"/>
              </a:rPr>
              <a:t>J. Locke			W. </a:t>
            </a:r>
            <a:r>
              <a:rPr lang="hu-HU" sz="2000" dirty="0" err="1">
                <a:latin typeface="+mj-lt"/>
                <a:ea typeface="+mj-ea"/>
                <a:cs typeface="+mj-cs"/>
              </a:rPr>
              <a:t>Blackstone</a:t>
            </a:r>
            <a:r>
              <a:rPr lang="hu-HU" sz="2000" dirty="0">
                <a:latin typeface="+mj-lt"/>
                <a:ea typeface="+mj-ea"/>
                <a:cs typeface="+mj-cs"/>
              </a:rPr>
              <a:t> 		T. </a:t>
            </a:r>
            <a:r>
              <a:rPr lang="hu-HU" sz="2000" dirty="0" err="1">
                <a:latin typeface="+mj-lt"/>
                <a:ea typeface="+mj-ea"/>
                <a:cs typeface="+mj-cs"/>
              </a:rPr>
              <a:t>Paine</a:t>
            </a:r>
            <a:endParaRPr lang="hu-HU" sz="2000" dirty="0">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81175"/>
          </a:srgbClr>
        </a:solidFill>
        <a:effectLst/>
      </p:bgPr>
    </p:bg>
    <p:spTree>
      <p:nvGrpSpPr>
        <p:cNvPr id="1" name=""/>
        <p:cNvGrpSpPr/>
        <p:nvPr/>
      </p:nvGrpSpPr>
      <p:grpSpPr>
        <a:xfrm>
          <a:off x="0" y="0"/>
          <a:ext cx="0" cy="0"/>
          <a:chOff x="0" y="0"/>
          <a:chExt cx="0" cy="0"/>
        </a:xfrm>
      </p:grpSpPr>
      <p:sp>
        <p:nvSpPr>
          <p:cNvPr id="3074" name="Cím 1"/>
          <p:cNvSpPr>
            <a:spLocks noGrp="1"/>
          </p:cNvSpPr>
          <p:nvPr>
            <p:ph type="title"/>
          </p:nvPr>
        </p:nvSpPr>
        <p:spPr>
          <a:xfrm>
            <a:off x="1403350" y="260350"/>
            <a:ext cx="7740650" cy="476250"/>
          </a:xfrm>
        </p:spPr>
        <p:txBody>
          <a:bodyPr/>
          <a:lstStyle/>
          <a:p>
            <a:pPr eaLnBrk="1" hangingPunct="1">
              <a:defRPr/>
            </a:pPr>
            <a:r>
              <a:rPr lang="hu-HU" sz="1800" dirty="0">
                <a:solidFill>
                  <a:schemeClr val="bg2">
                    <a:lumMod val="90000"/>
                  </a:schemeClr>
                </a:solidFill>
              </a:rPr>
              <a:t>Az újkor hajnalán: </a:t>
            </a:r>
            <a:r>
              <a:rPr lang="hu-HU" sz="1800" dirty="0" err="1">
                <a:solidFill>
                  <a:schemeClr val="bg2">
                    <a:lumMod val="90000"/>
                  </a:schemeClr>
                </a:solidFill>
              </a:rPr>
              <a:t>Cristoforo</a:t>
            </a:r>
            <a:r>
              <a:rPr lang="hu-HU" sz="1800" dirty="0">
                <a:solidFill>
                  <a:schemeClr val="bg2">
                    <a:lumMod val="90000"/>
                  </a:schemeClr>
                </a:solidFill>
              </a:rPr>
              <a:t> Colombo útjai. Célja eljutni Indiába nyugati irányból.</a:t>
            </a:r>
          </a:p>
        </p:txBody>
      </p:sp>
      <p:pic>
        <p:nvPicPr>
          <p:cNvPr id="6" name="Tartalom helye 5" descr="800px-Columbus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31938"/>
            <a:ext cx="9144000" cy="5326062"/>
          </a:xfrm>
        </p:spPr>
      </p:pic>
      <p:pic>
        <p:nvPicPr>
          <p:cNvPr id="7" name="Kép 6" descr="800px-Columbus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7" descr="800px-Columbus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8763"/>
            <a:ext cx="91471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descr="800px-Columbus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30350"/>
            <a:ext cx="91455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ép 9" descr="220px-CristobalCol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398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zövegdoboz 10"/>
          <p:cNvSpPr txBox="1">
            <a:spLocks noChangeArrowheads="1"/>
          </p:cNvSpPr>
          <p:nvPr/>
        </p:nvSpPr>
        <p:spPr bwMode="auto">
          <a:xfrm>
            <a:off x="2124075" y="836613"/>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2000" b="1">
                <a:solidFill>
                  <a:srgbClr val="FF00FF"/>
                </a:solidFill>
                <a:latin typeface="Arial" panose="020B0604020202020204" pitchFamily="34" charset="0"/>
              </a:rPr>
              <a:t>1492</a:t>
            </a:r>
            <a:r>
              <a:rPr lang="hu-HU" altLang="hu-HU" sz="2000" b="1">
                <a:solidFill>
                  <a:srgbClr val="FF0000"/>
                </a:solidFill>
                <a:latin typeface="Arial" panose="020B0604020202020204" pitchFamily="34" charset="0"/>
              </a:rPr>
              <a:t>		</a:t>
            </a:r>
            <a:r>
              <a:rPr lang="hu-HU" altLang="hu-HU" sz="2000" b="1">
                <a:solidFill>
                  <a:srgbClr val="00FF00"/>
                </a:solidFill>
                <a:latin typeface="Arial" panose="020B0604020202020204" pitchFamily="34" charset="0"/>
              </a:rPr>
              <a:t>1493</a:t>
            </a:r>
            <a:r>
              <a:rPr lang="hu-HU" altLang="hu-HU" sz="2000" b="1">
                <a:solidFill>
                  <a:srgbClr val="FF0000"/>
                </a:solidFill>
                <a:latin typeface="Arial" panose="020B0604020202020204" pitchFamily="34" charset="0"/>
              </a:rPr>
              <a:t>		</a:t>
            </a:r>
            <a:r>
              <a:rPr lang="hu-HU" altLang="hu-HU" sz="2000" b="1">
                <a:solidFill>
                  <a:srgbClr val="FFFF00"/>
                </a:solidFill>
                <a:latin typeface="Arial" panose="020B0604020202020204" pitchFamily="34" charset="0"/>
              </a:rPr>
              <a:t>1498</a:t>
            </a:r>
            <a:r>
              <a:rPr lang="hu-HU" altLang="hu-HU" sz="2000" b="1">
                <a:solidFill>
                  <a:srgbClr val="FF0000"/>
                </a:solidFill>
                <a:latin typeface="Arial" panose="020B0604020202020204" pitchFamily="34" charset="0"/>
              </a:rPr>
              <a:t>		1502</a:t>
            </a:r>
            <a:r>
              <a:rPr lang="hu-HU" altLang="hu-HU" sz="1800" b="1">
                <a:solidFill>
                  <a:srgbClr val="FF0000"/>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iterate type="lt">
                                    <p:tmAbs val="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iterate type="lt">
                                    <p:tmPct val="0"/>
                                  </p:iterate>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iterate type="lt">
                                    <p:tmAbs val="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iterate type="lt">
                                    <p:tmPct val="0"/>
                                  </p:iterate>
                                  <p:childTnLst>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par>
                                <p:cTn id="24" presetID="1" presetClass="entr" presetSubtype="0" fill="hold" nodeType="withEffect">
                                  <p:stCondLst>
                                    <p:cond delay="0"/>
                                  </p:stCondLst>
                                  <p:iterate type="lt">
                                    <p:tmAbs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iterate type="lt">
                                    <p:tmPct val="0"/>
                                  </p:iterate>
                                  <p:childTnLst>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692275" y="549275"/>
            <a:ext cx="6875463" cy="620713"/>
          </a:xfrm>
        </p:spPr>
        <p:txBody>
          <a:bodyPr rtlCol="0">
            <a:normAutofit fontScale="90000"/>
          </a:bodyPr>
          <a:lstStyle/>
          <a:p>
            <a:pPr eaLnBrk="1" fontAlgn="auto" hangingPunct="1">
              <a:spcAft>
                <a:spcPts val="0"/>
              </a:spcAft>
              <a:defRPr/>
            </a:pPr>
            <a:r>
              <a:rPr lang="hu-HU" sz="2400" dirty="0"/>
              <a:t>Amerikai függetlenségi háború</a:t>
            </a:r>
            <a:br>
              <a:rPr lang="hu-HU" sz="2400" dirty="0"/>
            </a:br>
            <a:r>
              <a:rPr lang="hu-HU" sz="2400" dirty="0"/>
              <a:t> 1775 – 1783</a:t>
            </a:r>
          </a:p>
        </p:txBody>
      </p:sp>
      <p:pic>
        <p:nvPicPr>
          <p:cNvPr id="28675" name="Kép 6" descr="200px-Gilbert_Stuart_Williamstown_Portrait_of_George_Washingt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7637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églalap 4"/>
          <p:cNvSpPr>
            <a:spLocks noChangeArrowheads="1"/>
          </p:cNvSpPr>
          <p:nvPr/>
        </p:nvSpPr>
        <p:spPr bwMode="auto">
          <a:xfrm>
            <a:off x="0" y="1700213"/>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200" b="1"/>
              <a:t>George Washington</a:t>
            </a:r>
          </a:p>
          <a:p>
            <a:pPr algn="ctr" eaLnBrk="1" hangingPunct="1">
              <a:spcBef>
                <a:spcPct val="0"/>
              </a:spcBef>
              <a:buFontTx/>
              <a:buNone/>
            </a:pPr>
            <a:r>
              <a:rPr lang="hu-HU" altLang="hu-HU" sz="1200"/>
              <a:t>Az USA első elnöke, a hadsereg főparancsnoka</a:t>
            </a:r>
          </a:p>
        </p:txBody>
      </p:sp>
      <p:pic>
        <p:nvPicPr>
          <p:cNvPr id="28677" name="Tartalom helye 6" descr="800px-Surrender_of_Lord_Cornwalli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758950"/>
            <a:ext cx="7740650" cy="5099050"/>
          </a:xfrm>
        </p:spPr>
      </p:pic>
      <p:sp>
        <p:nvSpPr>
          <p:cNvPr id="28678" name="Téglalap 7"/>
          <p:cNvSpPr>
            <a:spLocks noChangeArrowheads="1"/>
          </p:cNvSpPr>
          <p:nvPr/>
        </p:nvSpPr>
        <p:spPr bwMode="auto">
          <a:xfrm>
            <a:off x="0" y="6211888"/>
            <a:ext cx="1403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200" b="1"/>
              <a:t>Lord Cornwallis </a:t>
            </a:r>
            <a:r>
              <a:rPr lang="hu-HU" altLang="hu-HU" sz="1200"/>
              <a:t>megadja magát </a:t>
            </a:r>
            <a:r>
              <a:rPr lang="hu-HU" altLang="hu-HU" sz="1200" b="1"/>
              <a:t>Washingtonnak</a:t>
            </a:r>
            <a:endParaRPr lang="hu-HU" altLang="hu-HU"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pic>
        <p:nvPicPr>
          <p:cNvPr id="29698" name="Kép 13" descr="220px-Alexander_Hamilton_portrait_by_John_Trumbull_18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10075"/>
            <a:ext cx="2063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Kép 12" descr="220px-James_Mad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20510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Tartalom helye 11" descr="220px-Federalist.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905375" y="0"/>
            <a:ext cx="4238625" cy="6858000"/>
          </a:xfrm>
        </p:spPr>
      </p:pic>
      <p:sp>
        <p:nvSpPr>
          <p:cNvPr id="29701" name="Cím 1"/>
          <p:cNvSpPr>
            <a:spLocks noGrp="1"/>
          </p:cNvSpPr>
          <p:nvPr>
            <p:ph type="title"/>
          </p:nvPr>
        </p:nvSpPr>
        <p:spPr>
          <a:xfrm>
            <a:off x="0" y="188913"/>
            <a:ext cx="4932363" cy="549275"/>
          </a:xfrm>
        </p:spPr>
        <p:txBody>
          <a:bodyPr/>
          <a:lstStyle/>
          <a:p>
            <a:pPr eaLnBrk="1" hangingPunct="1"/>
            <a:r>
              <a:rPr lang="hu-HU" altLang="hu-HU" sz="1600"/>
              <a:t>1787-88. </a:t>
            </a:r>
            <a:r>
              <a:rPr lang="hu-HU" altLang="hu-HU" sz="1600" b="1"/>
              <a:t>Föderalista dolgozatok</a:t>
            </a:r>
            <a:r>
              <a:rPr lang="hu-HU" altLang="hu-HU" sz="1600"/>
              <a:t>. Az alapító atyák </a:t>
            </a:r>
            <a:r>
              <a:rPr lang="hu-HU" altLang="hu-HU" sz="1600" b="1"/>
              <a:t>Publius</a:t>
            </a:r>
            <a:r>
              <a:rPr lang="hu-HU" altLang="hu-HU" sz="1600"/>
              <a:t> álnéven érvelnek  a föderáció mellett.</a:t>
            </a:r>
            <a:br>
              <a:rPr lang="hu-HU" altLang="hu-HU" sz="1600"/>
            </a:br>
            <a:endParaRPr lang="hu-HU" altLang="hu-HU" sz="1600"/>
          </a:p>
        </p:txBody>
      </p:sp>
      <p:sp>
        <p:nvSpPr>
          <p:cNvPr id="29702" name="Téglalap 7"/>
          <p:cNvSpPr>
            <a:spLocks noChangeArrowheads="1"/>
          </p:cNvSpPr>
          <p:nvPr/>
        </p:nvSpPr>
        <p:spPr bwMode="auto">
          <a:xfrm>
            <a:off x="2051050" y="5688013"/>
            <a:ext cx="23764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Alexander Hamilton</a:t>
            </a:r>
            <a:r>
              <a:rPr lang="hu-HU" altLang="hu-HU" sz="1400"/>
              <a:t> katona, közgazdász, politikai filozófus , alkotmányjogász és az  USA első pénzügyminisztere.</a:t>
            </a:r>
            <a:endParaRPr lang="hu-HU" altLang="hu-HU" sz="1400" b="1"/>
          </a:p>
          <a:p>
            <a:pPr algn="ctr" eaLnBrk="1" hangingPunct="1">
              <a:spcBef>
                <a:spcPct val="0"/>
              </a:spcBef>
              <a:buFontTx/>
              <a:buNone/>
            </a:pPr>
            <a:r>
              <a:rPr lang="hu-HU" altLang="hu-HU" sz="1400"/>
              <a:t> </a:t>
            </a:r>
            <a:endParaRPr lang="hu-HU" altLang="hu-HU" sz="1400" b="1"/>
          </a:p>
        </p:txBody>
      </p:sp>
      <p:sp>
        <p:nvSpPr>
          <p:cNvPr id="29703" name="Téglalap 8"/>
          <p:cNvSpPr>
            <a:spLocks noChangeArrowheads="1"/>
          </p:cNvSpPr>
          <p:nvPr/>
        </p:nvSpPr>
        <p:spPr bwMode="auto">
          <a:xfrm>
            <a:off x="2051050" y="692150"/>
            <a:ext cx="20526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James Madison </a:t>
            </a:r>
          </a:p>
          <a:p>
            <a:pPr algn="ctr" eaLnBrk="1" hangingPunct="1">
              <a:spcBef>
                <a:spcPct val="0"/>
              </a:spcBef>
              <a:buFontTx/>
              <a:buNone/>
            </a:pPr>
            <a:r>
              <a:rPr lang="hu-HU" altLang="hu-HU" sz="1400"/>
              <a:t>az USA 4. elnöke.</a:t>
            </a:r>
          </a:p>
          <a:p>
            <a:pPr algn="ctr" eaLnBrk="1" hangingPunct="1">
              <a:spcBef>
                <a:spcPct val="0"/>
              </a:spcBef>
              <a:buFontTx/>
              <a:buNone/>
            </a:pPr>
            <a:r>
              <a:rPr lang="en-US" altLang="hu-HU" sz="1400" i="1"/>
              <a:t> Az alkotmány atyja (Father of Constitution)</a:t>
            </a:r>
            <a:endParaRPr lang="hu-HU" altLang="hu-HU" sz="1400"/>
          </a:p>
        </p:txBody>
      </p:sp>
      <p:sp>
        <p:nvSpPr>
          <p:cNvPr id="29704" name="Téglalap 9"/>
          <p:cNvSpPr>
            <a:spLocks noChangeArrowheads="1"/>
          </p:cNvSpPr>
          <p:nvPr/>
        </p:nvSpPr>
        <p:spPr bwMode="auto">
          <a:xfrm>
            <a:off x="1187450" y="3284538"/>
            <a:ext cx="1619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John Jay </a:t>
            </a:r>
          </a:p>
          <a:p>
            <a:pPr algn="ctr" eaLnBrk="1" hangingPunct="1">
              <a:spcBef>
                <a:spcPct val="0"/>
              </a:spcBef>
              <a:buFontTx/>
              <a:buNone/>
            </a:pPr>
            <a:r>
              <a:rPr lang="hu-HU" altLang="hu-HU" sz="1400"/>
              <a:t>Az USA első legfelsőbb bírája, </a:t>
            </a:r>
          </a:p>
          <a:p>
            <a:pPr algn="ctr" eaLnBrk="1" hangingPunct="1">
              <a:spcBef>
                <a:spcPct val="0"/>
              </a:spcBef>
              <a:buFontTx/>
              <a:buNone/>
            </a:pPr>
            <a:r>
              <a:rPr lang="hu-HU" altLang="hu-HU" sz="1400"/>
              <a:t>külügyminiszter</a:t>
            </a:r>
          </a:p>
        </p:txBody>
      </p:sp>
      <p:pic>
        <p:nvPicPr>
          <p:cNvPr id="29705" name="Kép 15" descr="250px-John_Jay_(Gilbert_Stuart_portrai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205038"/>
            <a:ext cx="205263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C:\Documents and Settings\levente\Local Settings\Temporary Internet Files\Content.IE5\1UXRAKLE\MC900432670[1].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050" y="5022850"/>
            <a:ext cx="6397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3" descr="C:\Documents and Settings\levente\Local Settings\Temporary Internet Files\Content.IE5\1UXRAKLE\MC900432670[1].png">
            <a:hlinkClick r:id="rId8"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075" y="1628775"/>
            <a:ext cx="6397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nvPr>
        </p:nvSpPr>
        <p:spPr/>
        <p:txBody>
          <a:bodyPr/>
          <a:lstStyle/>
          <a:p>
            <a:r>
              <a:rPr lang="hu-HU" altLang="hu-HU"/>
              <a:t>Konföderációs Cikkelyek 1777</a:t>
            </a:r>
            <a:br>
              <a:rPr lang="hu-HU" altLang="hu-HU"/>
            </a:br>
            <a:r>
              <a:rPr lang="hu-HU" altLang="hu-HU"/>
              <a:t>(1781-ig ratifikálják a tagállamok)</a:t>
            </a:r>
          </a:p>
        </p:txBody>
      </p:sp>
      <p:sp>
        <p:nvSpPr>
          <p:cNvPr id="3" name="Tartalom helye 2"/>
          <p:cNvSpPr>
            <a:spLocks noGrp="1"/>
          </p:cNvSpPr>
          <p:nvPr>
            <p:ph idx="1"/>
          </p:nvPr>
        </p:nvSpPr>
        <p:spPr/>
        <p:txBody>
          <a:bodyPr/>
          <a:lstStyle/>
          <a:p>
            <a:pPr>
              <a:buFont typeface="Arial" charset="0"/>
              <a:buChar char="•"/>
              <a:defRPr/>
            </a:pPr>
            <a:r>
              <a:rPr lang="hu-HU" dirty="0"/>
              <a:t>Szuverén államok szövetsége</a:t>
            </a:r>
          </a:p>
          <a:p>
            <a:pPr>
              <a:buFont typeface="Arial" charset="0"/>
              <a:buChar char="•"/>
              <a:defRPr/>
            </a:pPr>
            <a:r>
              <a:rPr lang="hu-HU" dirty="0"/>
              <a:t>Központi szerv: Kongresszus</a:t>
            </a:r>
          </a:p>
          <a:p>
            <a:pPr>
              <a:buFont typeface="Arial" charset="0"/>
              <a:buChar char="•"/>
              <a:defRPr/>
            </a:pPr>
            <a:r>
              <a:rPr lang="hu-HU" dirty="0"/>
              <a:t>Hatáskör: </a:t>
            </a:r>
          </a:p>
          <a:p>
            <a:pPr marL="0" indent="0">
              <a:buFont typeface="Arial" charset="0"/>
              <a:buNone/>
              <a:defRPr/>
            </a:pPr>
            <a:r>
              <a:rPr lang="hu-HU" dirty="0"/>
              <a:t>        </a:t>
            </a:r>
            <a:r>
              <a:rPr lang="hu-HU" sz="2400" dirty="0"/>
              <a:t>nemzetközi szerződéskötés</a:t>
            </a:r>
          </a:p>
          <a:p>
            <a:pPr marL="0" indent="0">
              <a:buFont typeface="Arial" charset="0"/>
              <a:buNone/>
              <a:defRPr/>
            </a:pPr>
            <a:r>
              <a:rPr lang="hu-HU" sz="2400" dirty="0"/>
              <a:t>           hadüzenet, békekötés</a:t>
            </a:r>
          </a:p>
          <a:p>
            <a:pPr marL="0" indent="0">
              <a:buFont typeface="Arial" charset="0"/>
              <a:buNone/>
              <a:defRPr/>
            </a:pPr>
            <a:r>
              <a:rPr lang="hu-HU" sz="2400" dirty="0"/>
              <a:t>           indiánok felügyelete</a:t>
            </a:r>
          </a:p>
          <a:p>
            <a:pPr marL="0" indent="0">
              <a:buFont typeface="Arial" charset="0"/>
              <a:buNone/>
              <a:defRPr/>
            </a:pPr>
            <a:r>
              <a:rPr lang="hu-HU" sz="2400" dirty="0"/>
              <a:t>           pénz-, súly-, és mértékrendszer   kialakítása</a:t>
            </a:r>
          </a:p>
          <a:p>
            <a:pPr marL="0" indent="0">
              <a:buFont typeface="Arial" charset="0"/>
              <a:buNone/>
              <a:defRPr/>
            </a:pPr>
            <a:r>
              <a:rPr lang="hu-HU" sz="2400" dirty="0"/>
              <a:t>           postaügy</a:t>
            </a:r>
          </a:p>
          <a:p>
            <a:pPr marL="0" indent="0">
              <a:buFont typeface="Arial" charset="0"/>
              <a:buNone/>
              <a:defRPr/>
            </a:pPr>
            <a:r>
              <a:rPr lang="hu-HU" sz="2400" dirty="0"/>
              <a:t>           államok közötti bíráskodás</a:t>
            </a:r>
          </a:p>
          <a:p>
            <a:pPr marL="0" indent="0">
              <a:buFont typeface="Arial" charset="0"/>
              <a:buNone/>
              <a:defRPr/>
            </a:pPr>
            <a:r>
              <a:rPr lang="hu-HU" sz="2400" dirty="0"/>
              <a:t>           hadsereg tisztjeinek kinevezése, szabályozás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p:cNvSpPr>
            <a:spLocks noGrp="1"/>
          </p:cNvSpPr>
          <p:nvPr>
            <p:ph type="title"/>
          </p:nvPr>
        </p:nvSpPr>
        <p:spPr/>
        <p:txBody>
          <a:bodyPr/>
          <a:lstStyle/>
          <a:p>
            <a:r>
              <a:rPr lang="hu-HU" altLang="hu-HU"/>
              <a:t>Miért nem volt hatékony a Kongresszus?</a:t>
            </a:r>
          </a:p>
        </p:txBody>
      </p:sp>
      <p:sp>
        <p:nvSpPr>
          <p:cNvPr id="31747" name="Tartalom helye 2"/>
          <p:cNvSpPr>
            <a:spLocks noGrp="1"/>
          </p:cNvSpPr>
          <p:nvPr>
            <p:ph idx="1"/>
          </p:nvPr>
        </p:nvSpPr>
        <p:spPr/>
        <p:txBody>
          <a:bodyPr/>
          <a:lstStyle/>
          <a:p>
            <a:r>
              <a:rPr lang="hu-HU" altLang="hu-HU"/>
              <a:t>Adót nem vethetett ki.</a:t>
            </a:r>
          </a:p>
          <a:p>
            <a:r>
              <a:rPr lang="hu-HU" altLang="hu-HU"/>
              <a:t>Törvényt nem hozhatott.</a:t>
            </a:r>
          </a:p>
          <a:p>
            <a:r>
              <a:rPr lang="hu-HU" altLang="hu-HU"/>
              <a:t>Hadsereget csak az államoktól igényelhetett.</a:t>
            </a:r>
          </a:p>
          <a:p>
            <a:r>
              <a:rPr lang="hu-HU" altLang="hu-HU"/>
              <a:t>Nem rendelkezett kényszerítő erővel, és eszközzel, sem az állampolgárok, sem az államok felett.</a:t>
            </a:r>
          </a:p>
          <a:p>
            <a:endParaRPr lang="hu-HU" altLang="hu-H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1C3"/>
        </a:solidFill>
        <a:effectLst/>
      </p:bgPr>
    </p:bg>
    <p:spTree>
      <p:nvGrpSpPr>
        <p:cNvPr id="1" name=""/>
        <p:cNvGrpSpPr/>
        <p:nvPr/>
      </p:nvGrpSpPr>
      <p:grpSpPr>
        <a:xfrm>
          <a:off x="0" y="0"/>
          <a:ext cx="0" cy="0"/>
          <a:chOff x="0" y="0"/>
          <a:chExt cx="0" cy="0"/>
        </a:xfrm>
      </p:grpSpPr>
      <p:pic>
        <p:nvPicPr>
          <p:cNvPr id="32770" name="Tartalom helye 3" descr="Constitution_of_the_United_States_page_1_usa_al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00" y="0"/>
            <a:ext cx="5651500" cy="6842125"/>
          </a:xfrm>
        </p:spPr>
      </p:pic>
      <p:sp>
        <p:nvSpPr>
          <p:cNvPr id="32771" name="Cím 1"/>
          <p:cNvSpPr>
            <a:spLocks noGrp="1"/>
          </p:cNvSpPr>
          <p:nvPr>
            <p:ph type="title"/>
          </p:nvPr>
        </p:nvSpPr>
        <p:spPr>
          <a:xfrm>
            <a:off x="0" y="0"/>
            <a:ext cx="3563938" cy="765175"/>
          </a:xfrm>
        </p:spPr>
        <p:txBody>
          <a:bodyPr/>
          <a:lstStyle/>
          <a:p>
            <a:pPr eaLnBrk="1" hangingPunct="1"/>
            <a:r>
              <a:rPr lang="en-US" altLang="hu-HU" sz="1800" i="1">
                <a:latin typeface="Cambria" panose="02040503050406030204" pitchFamily="18" charset="0"/>
              </a:rPr>
              <a:t>Constitution of the United States of America</a:t>
            </a:r>
            <a:r>
              <a:rPr lang="hu-HU" altLang="hu-HU" sz="1800" i="1">
                <a:latin typeface="Cambria" panose="02040503050406030204" pitchFamily="18" charset="0"/>
              </a:rPr>
              <a:t> cikkelyei (1787)</a:t>
            </a:r>
            <a:endParaRPr lang="hu-HU" altLang="hu-HU" sz="1800">
              <a:latin typeface="Cambria" panose="02040503050406030204" pitchFamily="18" charset="0"/>
            </a:endParaRPr>
          </a:p>
        </p:txBody>
      </p:sp>
      <p:sp>
        <p:nvSpPr>
          <p:cNvPr id="8" name="Szövegdoboz 7"/>
          <p:cNvSpPr txBox="1">
            <a:spLocks noChangeArrowheads="1"/>
          </p:cNvSpPr>
          <p:nvPr/>
        </p:nvSpPr>
        <p:spPr bwMode="auto">
          <a:xfrm>
            <a:off x="0" y="692150"/>
            <a:ext cx="914400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hu-HU" altLang="hu-HU" sz="1400" u="sng">
                <a:latin typeface="Cambria" panose="02040503050406030204" pitchFamily="18" charset="0"/>
              </a:rPr>
              <a:t>Az alkotmány hét főcikkelyből áll:</a:t>
            </a:r>
          </a:p>
          <a:p>
            <a:pPr eaLnBrk="1" hangingPunct="1">
              <a:buFontTx/>
              <a:buNone/>
            </a:pPr>
            <a:r>
              <a:rPr lang="hu-HU" altLang="hu-HU" sz="1400" b="1">
                <a:latin typeface="Cambria" panose="02040503050406030204" pitchFamily="18" charset="0"/>
              </a:rPr>
              <a:t>1. A törvényhozói hatalom: (Legislative Branch)</a:t>
            </a:r>
          </a:p>
          <a:p>
            <a:pPr eaLnBrk="1" hangingPunct="1">
              <a:buFontTx/>
              <a:buNone/>
            </a:pPr>
            <a:r>
              <a:rPr lang="hu-HU" altLang="hu-HU" sz="1400">
                <a:latin typeface="Cambria" panose="02040503050406030204" pitchFamily="18" charset="0"/>
              </a:rPr>
              <a:t>- A Kongresszus, ami egy Szenátusból és a Képviselőházból áll.</a:t>
            </a:r>
          </a:p>
          <a:p>
            <a:pPr eaLnBrk="1" hangingPunct="1">
              <a:buFontTx/>
              <a:buNone/>
            </a:pPr>
            <a:r>
              <a:rPr lang="hu-HU" altLang="hu-HU" sz="1400">
                <a:latin typeface="Cambria" panose="02040503050406030204" pitchFamily="18" charset="0"/>
              </a:rPr>
              <a:t>- Választások módja</a:t>
            </a:r>
          </a:p>
          <a:p>
            <a:pPr eaLnBrk="1" hangingPunct="1">
              <a:buFontTx/>
              <a:buNone/>
            </a:pPr>
            <a:r>
              <a:rPr lang="hu-HU" altLang="hu-HU" sz="1400">
                <a:latin typeface="Cambria" panose="02040503050406030204" pitchFamily="18" charset="0"/>
              </a:rPr>
              <a:t>- Szenátori és képviselői tisztség betöltésére irányuló előfeltételek</a:t>
            </a:r>
          </a:p>
          <a:p>
            <a:pPr eaLnBrk="1" hangingPunct="1">
              <a:buFontTx/>
              <a:buNone/>
            </a:pPr>
            <a:r>
              <a:rPr lang="hu-HU" altLang="hu-HU" sz="1400">
                <a:latin typeface="Cambria" panose="02040503050406030204" pitchFamily="18" charset="0"/>
              </a:rPr>
              <a:t>- A törvényhozói hatalom jogai</a:t>
            </a:r>
          </a:p>
          <a:p>
            <a:pPr eaLnBrk="1" hangingPunct="1">
              <a:buFontTx/>
              <a:buNone/>
            </a:pPr>
            <a:r>
              <a:rPr lang="hu-HU" altLang="hu-HU" sz="1400" b="1">
                <a:latin typeface="Cambria" panose="02040503050406030204" pitchFamily="18" charset="0"/>
              </a:rPr>
              <a:t>2. A végrehajtói hatalom (Executive Branch)</a:t>
            </a:r>
          </a:p>
          <a:p>
            <a:pPr eaLnBrk="1" hangingPunct="1">
              <a:buFontTx/>
              <a:buNone/>
            </a:pPr>
            <a:r>
              <a:rPr lang="hu-HU" altLang="hu-HU" sz="1400">
                <a:latin typeface="Cambria" panose="02040503050406030204" pitchFamily="18" charset="0"/>
              </a:rPr>
              <a:t>- Az elnökség: Tisztség betöltésének feltételei, elnöki eskű, jogkör.</a:t>
            </a:r>
          </a:p>
          <a:p>
            <a:pPr eaLnBrk="1" hangingPunct="1">
              <a:buFontTx/>
              <a:buNone/>
            </a:pPr>
            <a:r>
              <a:rPr lang="hu-HU" altLang="hu-HU" sz="1400">
                <a:latin typeface="Cambria" panose="02040503050406030204" pitchFamily="18" charset="0"/>
              </a:rPr>
              <a:t>- Az alelnök: A Szenátus feje</a:t>
            </a:r>
          </a:p>
          <a:p>
            <a:pPr eaLnBrk="1" hangingPunct="1">
              <a:buFontTx/>
              <a:buNone/>
            </a:pPr>
            <a:r>
              <a:rPr lang="hu-HU" altLang="hu-HU" sz="1400" b="1">
                <a:latin typeface="Cambria" panose="02040503050406030204" pitchFamily="18" charset="0"/>
              </a:rPr>
              <a:t>3. Bírósági hatalom (Judiciary Branch)</a:t>
            </a:r>
          </a:p>
          <a:p>
            <a:pPr eaLnBrk="1" hangingPunct="1">
              <a:buFontTx/>
              <a:buNone/>
            </a:pPr>
            <a:r>
              <a:rPr lang="hu-HU" altLang="hu-HU" sz="1400">
                <a:latin typeface="Cambria" panose="02040503050406030204" pitchFamily="18" charset="0"/>
              </a:rPr>
              <a:t>- Legfelső bíróság (Supreme Court) [magában foglalta a Legfelsőbb Bíróságot és az Alkotmánybíróságot]</a:t>
            </a:r>
          </a:p>
          <a:p>
            <a:pPr eaLnBrk="1" hangingPunct="1">
              <a:buFontTx/>
              <a:buNone/>
            </a:pPr>
            <a:r>
              <a:rPr lang="hu-HU" altLang="hu-HU" sz="1400">
                <a:latin typeface="Cambria" panose="02040503050406030204" pitchFamily="18" charset="0"/>
              </a:rPr>
              <a:t>- Tárgyalás esküdtszék jelenlétében minden bűnügyi perben</a:t>
            </a:r>
          </a:p>
          <a:p>
            <a:pPr eaLnBrk="1" hangingPunct="1">
              <a:buFontTx/>
              <a:buNone/>
            </a:pPr>
            <a:r>
              <a:rPr lang="hu-HU" altLang="hu-HU" sz="1400">
                <a:latin typeface="Cambria" panose="02040503050406030204" pitchFamily="18" charset="0"/>
              </a:rPr>
              <a:t>- A hitszegés büntetése</a:t>
            </a:r>
          </a:p>
          <a:p>
            <a:pPr eaLnBrk="1" hangingPunct="1">
              <a:buFontTx/>
              <a:buNone/>
            </a:pPr>
            <a:r>
              <a:rPr lang="hu-HU" altLang="hu-HU" sz="1400" b="1">
                <a:latin typeface="Cambria" panose="02040503050406030204" pitchFamily="18" charset="0"/>
              </a:rPr>
              <a:t>4. Államok hatalma</a:t>
            </a:r>
          </a:p>
          <a:p>
            <a:pPr eaLnBrk="1" hangingPunct="1">
              <a:buFontTx/>
              <a:buNone/>
            </a:pPr>
            <a:r>
              <a:rPr lang="hu-HU" altLang="hu-HU" sz="1400">
                <a:latin typeface="Cambria" panose="02040503050406030204" pitchFamily="18" charset="0"/>
              </a:rPr>
              <a:t>- Az államok és a kormány közti viszony leírása: Miben van az államoknak saját hatásköre, és miben dönthet csak a Kongresszus.</a:t>
            </a:r>
          </a:p>
          <a:p>
            <a:pPr eaLnBrk="1" hangingPunct="1">
              <a:buFontTx/>
              <a:buNone/>
            </a:pPr>
            <a:r>
              <a:rPr lang="hu-HU" altLang="hu-HU" sz="1400">
                <a:latin typeface="Cambria" panose="02040503050406030204" pitchFamily="18" charset="0"/>
              </a:rPr>
              <a:t>- Az államok közti szabad költözés joga</a:t>
            </a:r>
          </a:p>
          <a:p>
            <a:pPr eaLnBrk="1" hangingPunct="1">
              <a:buFontTx/>
              <a:buNone/>
            </a:pPr>
            <a:r>
              <a:rPr lang="hu-HU" altLang="hu-HU" sz="1400" b="1">
                <a:latin typeface="Cambria" panose="02040503050406030204" pitchFamily="18" charset="0"/>
              </a:rPr>
              <a:t>5. Változtatás az alkotmányon</a:t>
            </a:r>
          </a:p>
          <a:p>
            <a:pPr eaLnBrk="1" hangingPunct="1">
              <a:buFontTx/>
              <a:buNone/>
            </a:pPr>
            <a:r>
              <a:rPr lang="hu-HU" altLang="hu-HU" sz="1400">
                <a:latin typeface="Cambria" panose="02040503050406030204" pitchFamily="18" charset="0"/>
              </a:rPr>
              <a:t>Leírja, hogy milyen módon és hogyan lehet változtatást javasolni az alkotmányban.</a:t>
            </a:r>
          </a:p>
          <a:p>
            <a:pPr eaLnBrk="1" hangingPunct="1">
              <a:buFontTx/>
              <a:buNone/>
            </a:pPr>
            <a:r>
              <a:rPr lang="hu-HU" altLang="hu-HU" sz="1400" b="1">
                <a:latin typeface="Cambria" panose="02040503050406030204" pitchFamily="18" charset="0"/>
              </a:rPr>
              <a:t>6. Az Egyesült Államok törvényei</a:t>
            </a:r>
          </a:p>
          <a:p>
            <a:pPr eaLnBrk="1" hangingPunct="1">
              <a:buFontTx/>
              <a:buNone/>
            </a:pPr>
            <a:r>
              <a:rPr lang="hu-HU" altLang="hu-HU" sz="1400">
                <a:latin typeface="Cambria" panose="02040503050406030204" pitchFamily="18" charset="0"/>
              </a:rPr>
              <a:t>Minden köztisztviselőnek és bírónak esküt kell tennie az alkotmányra</a:t>
            </a:r>
          </a:p>
          <a:p>
            <a:pPr eaLnBrk="1" hangingPunct="1">
              <a:buFontTx/>
              <a:buNone/>
            </a:pPr>
            <a:r>
              <a:rPr lang="hu-HU" altLang="hu-HU" sz="1400" b="1">
                <a:latin typeface="Cambria" panose="02040503050406030204" pitchFamily="18" charset="0"/>
              </a:rPr>
              <a:t>7. Aláírások</a:t>
            </a:r>
          </a:p>
          <a:p>
            <a:pPr eaLnBrk="1" hangingPunct="1">
              <a:buFontTx/>
              <a:buNone/>
            </a:pPr>
            <a:r>
              <a:rPr lang="hu-HU" altLang="hu-HU" sz="1400">
                <a:latin typeface="Cambria" panose="02040503050406030204" pitchFamily="18" charset="0"/>
              </a:rPr>
              <a:t>Eredetileg a 13-ból csak 9 államnak kellett aláírnia, hogy törvénybe lépjen. 1790 májusában a tizenharmadik állam, Rhode Island is aláírta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p:cNvSpPr>
            <a:spLocks noGrp="1"/>
          </p:cNvSpPr>
          <p:nvPr>
            <p:ph type="title"/>
          </p:nvPr>
        </p:nvSpPr>
        <p:spPr/>
        <p:txBody>
          <a:bodyPr/>
          <a:lstStyle/>
          <a:p>
            <a:r>
              <a:rPr lang="hu-HU" altLang="hu-HU"/>
              <a:t>Az USA törvényhozó szerve</a:t>
            </a:r>
          </a:p>
        </p:txBody>
      </p:sp>
      <p:sp>
        <p:nvSpPr>
          <p:cNvPr id="33795" name="Tartalom helye 2"/>
          <p:cNvSpPr>
            <a:spLocks noGrp="1"/>
          </p:cNvSpPr>
          <p:nvPr>
            <p:ph idx="1"/>
          </p:nvPr>
        </p:nvSpPr>
        <p:spPr/>
        <p:txBody>
          <a:bodyPr/>
          <a:lstStyle/>
          <a:p>
            <a:pPr marL="0" indent="0">
              <a:buFont typeface="Arial" panose="020B0604020202020204" pitchFamily="34" charset="0"/>
              <a:buNone/>
            </a:pPr>
            <a:r>
              <a:rPr lang="hu-HU" altLang="hu-HU"/>
              <a:t>                                 Kongresszus</a:t>
            </a:r>
          </a:p>
          <a:p>
            <a:pPr marL="0" indent="0">
              <a:buFont typeface="Arial" panose="020B0604020202020204" pitchFamily="34" charset="0"/>
              <a:buNone/>
            </a:pPr>
            <a:r>
              <a:rPr lang="hu-HU" altLang="hu-HU"/>
              <a:t>Képviselőház                                        Szenátus                </a:t>
            </a:r>
            <a:r>
              <a:rPr lang="hu-HU" altLang="hu-HU" sz="1600"/>
              <a:t>                                                                                                                             •          2 évre                                                                                                                6 évre /</a:t>
            </a:r>
          </a:p>
          <a:p>
            <a:pPr marL="0" indent="0">
              <a:buFont typeface="Arial" panose="020B0604020202020204" pitchFamily="34" charset="0"/>
              <a:buNone/>
            </a:pPr>
            <a:r>
              <a:rPr lang="hu-HU" altLang="hu-HU" sz="1600"/>
              <a:t>                                                                                                                      2 évente 1/3-a cserélődik</a:t>
            </a:r>
          </a:p>
          <a:p>
            <a:pPr marL="0" indent="0">
              <a:buFont typeface="Arial" panose="020B0604020202020204" pitchFamily="34" charset="0"/>
              <a:buNone/>
            </a:pPr>
            <a:r>
              <a:rPr lang="hu-HU" altLang="hu-HU" sz="1600"/>
              <a:t> • népességarányos képviselet                                                                   tagállamonként 2 – 2 szenátor</a:t>
            </a:r>
          </a:p>
          <a:p>
            <a:pPr marL="0" indent="0">
              <a:buFont typeface="Arial" panose="020B0604020202020204" pitchFamily="34" charset="0"/>
              <a:buNone/>
            </a:pPr>
            <a:r>
              <a:rPr lang="hu-HU" altLang="hu-HU" sz="1600"/>
              <a:t>Arányszám: fehérek</a:t>
            </a:r>
          </a:p>
          <a:p>
            <a:pPr marL="0" indent="0">
              <a:buFont typeface="Arial" panose="020B0604020202020204" pitchFamily="34" charset="0"/>
              <a:buNone/>
            </a:pPr>
            <a:r>
              <a:rPr lang="hu-HU" altLang="hu-HU" sz="1600"/>
              <a:t>                      indián nem</a:t>
            </a:r>
          </a:p>
          <a:p>
            <a:pPr marL="0" indent="0">
              <a:buFont typeface="Arial" panose="020B0604020202020204" pitchFamily="34" charset="0"/>
              <a:buNone/>
            </a:pPr>
            <a:r>
              <a:rPr lang="hu-HU" altLang="hu-HU" sz="1600"/>
              <a:t>                      mindenki más 3/5-e</a:t>
            </a:r>
          </a:p>
          <a:p>
            <a:pPr marL="0" indent="0">
              <a:buFont typeface="Arial" panose="020B0604020202020204" pitchFamily="34" charset="0"/>
              <a:buNone/>
            </a:pPr>
            <a:r>
              <a:rPr lang="hu-HU" altLang="hu-HU" sz="1600"/>
              <a:t>• 25 éves, 7 éve USA állampolgár                                                             30 éves, 9 éve USA állampolgár</a:t>
            </a:r>
          </a:p>
          <a:p>
            <a:pPr marL="0" indent="0">
              <a:buFont typeface="Arial" panose="020B0604020202020204" pitchFamily="34" charset="0"/>
              <a:buNone/>
            </a:pPr>
            <a:r>
              <a:rPr lang="hu-HU" altLang="hu-HU" sz="1600"/>
              <a:t>                                        </a:t>
            </a:r>
          </a:p>
          <a:p>
            <a:pPr marL="0" indent="0">
              <a:buFont typeface="Arial" panose="020B0604020202020204" pitchFamily="34" charset="0"/>
              <a:buNone/>
            </a:pPr>
            <a:endParaRPr lang="hu-HU" altLang="hu-HU" sz="1600"/>
          </a:p>
          <a:p>
            <a:pPr marL="0" indent="0">
              <a:buFont typeface="Arial" panose="020B0604020202020204" pitchFamily="34" charset="0"/>
              <a:buNone/>
            </a:pPr>
            <a:r>
              <a:rPr lang="hu-HU" altLang="hu-HU" sz="1600"/>
              <a:t> ↑ ↑ ↑ ↑ ↑ ↑ ↑ ↑ ↑ ↑ ↑                                                                                    ↑</a:t>
            </a:r>
          </a:p>
          <a:p>
            <a:pPr marL="0" indent="0">
              <a:buFont typeface="Arial" panose="020B0604020202020204" pitchFamily="34" charset="0"/>
              <a:buNone/>
            </a:pPr>
            <a:r>
              <a:rPr lang="hu-HU" altLang="hu-HU" sz="1600"/>
              <a:t>Állampolgárok            választják                                                                     delegálják a tagállamok               </a:t>
            </a:r>
            <a:r>
              <a:rPr lang="hu-HU" altLang="hu-HU"/>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p:cNvSpPr>
            <a:spLocks noGrp="1"/>
          </p:cNvSpPr>
          <p:nvPr>
            <p:ph type="title"/>
          </p:nvPr>
        </p:nvSpPr>
        <p:spPr/>
        <p:txBody>
          <a:bodyPr/>
          <a:lstStyle/>
          <a:p>
            <a:r>
              <a:rPr lang="hu-HU" altLang="hu-HU"/>
              <a:t>Az USA végrehajtó hatalma</a:t>
            </a:r>
          </a:p>
        </p:txBody>
      </p:sp>
      <p:sp>
        <p:nvSpPr>
          <p:cNvPr id="34819" name="Tartalom helye 2"/>
          <p:cNvSpPr>
            <a:spLocks noGrp="1"/>
          </p:cNvSpPr>
          <p:nvPr>
            <p:ph idx="1"/>
          </p:nvPr>
        </p:nvSpPr>
        <p:spPr/>
        <p:txBody>
          <a:bodyPr/>
          <a:lstStyle/>
          <a:p>
            <a:pPr marL="0" indent="0">
              <a:buFont typeface="Arial" panose="020B0604020202020204" pitchFamily="34" charset="0"/>
              <a:buNone/>
            </a:pPr>
            <a:r>
              <a:rPr lang="hu-HU" altLang="hu-HU"/>
              <a:t>                             </a:t>
            </a:r>
            <a:r>
              <a:rPr lang="hu-HU" altLang="hu-HU" b="1"/>
              <a:t>Elnök</a:t>
            </a:r>
            <a:r>
              <a:rPr lang="hu-HU" altLang="hu-HU"/>
              <a:t> ₌  </a:t>
            </a:r>
            <a:r>
              <a:rPr lang="hu-HU" altLang="hu-HU" sz="1800"/>
              <a:t>államfő</a:t>
            </a:r>
          </a:p>
          <a:p>
            <a:pPr marL="0" indent="0">
              <a:buFont typeface="Arial" panose="020B0604020202020204" pitchFamily="34" charset="0"/>
              <a:buNone/>
            </a:pPr>
            <a:r>
              <a:rPr lang="hu-HU" altLang="hu-HU" sz="1800"/>
              <a:t>                                                                            kormányfő</a:t>
            </a:r>
          </a:p>
          <a:p>
            <a:pPr marL="0" indent="0">
              <a:buFont typeface="Arial" panose="020B0604020202020204" pitchFamily="34" charset="0"/>
              <a:buNone/>
            </a:pPr>
            <a:r>
              <a:rPr lang="hu-HU" altLang="hu-HU" sz="1800"/>
              <a:t>                                                                            haderő főparancsnoka</a:t>
            </a:r>
          </a:p>
          <a:p>
            <a:pPr marL="0" indent="0">
              <a:buFont typeface="Arial" panose="020B0604020202020204" pitchFamily="34" charset="0"/>
              <a:buNone/>
            </a:pPr>
            <a:r>
              <a:rPr lang="hu-HU" altLang="hu-HU" sz="1800"/>
              <a:t>                                             35 éves, 14 éve USA állampolgár</a:t>
            </a:r>
          </a:p>
          <a:p>
            <a:pPr marL="0" indent="0">
              <a:buFont typeface="Arial" panose="020B0604020202020204" pitchFamily="34" charset="0"/>
              <a:buNone/>
            </a:pPr>
            <a:r>
              <a:rPr lang="hu-HU" altLang="hu-HU" sz="1800"/>
              <a:t>                                                            4 évre</a:t>
            </a:r>
            <a:r>
              <a:rPr lang="hu-HU" altLang="hu-HU"/>
              <a:t> </a:t>
            </a:r>
          </a:p>
          <a:p>
            <a:pPr marL="0" indent="0">
              <a:buFont typeface="Arial" panose="020B0604020202020204" pitchFamily="34" charset="0"/>
              <a:buNone/>
            </a:pPr>
            <a:r>
              <a:rPr lang="hu-HU" altLang="hu-HU"/>
              <a:t>                           ↑ ↑ ↑ ↑</a:t>
            </a:r>
          </a:p>
          <a:p>
            <a:pPr marL="0" indent="0">
              <a:buFont typeface="Arial" panose="020B0604020202020204" pitchFamily="34" charset="0"/>
              <a:buNone/>
            </a:pPr>
            <a:r>
              <a:rPr lang="hu-HU" altLang="hu-HU"/>
              <a:t>                             elektorok</a:t>
            </a:r>
          </a:p>
          <a:p>
            <a:pPr marL="0" indent="0">
              <a:buFont typeface="Arial" panose="020B0604020202020204" pitchFamily="34" charset="0"/>
              <a:buNone/>
            </a:pPr>
            <a:r>
              <a:rPr lang="hu-HU" altLang="hu-HU"/>
              <a:t> ↑ ↑ ↑ ↑ ↑ ↑ ↑ ↑ ↑ ↑ ↑ ↑ ↑ ↑ ↑ ↑</a:t>
            </a:r>
          </a:p>
          <a:p>
            <a:pPr marL="0" indent="0">
              <a:buFont typeface="Arial" panose="020B0604020202020204" pitchFamily="34" charset="0"/>
              <a:buNone/>
            </a:pPr>
            <a:r>
              <a:rPr lang="hu-HU" altLang="hu-HU"/>
              <a:t>                        állampolgárok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p:cNvSpPr>
            <a:spLocks noGrp="1"/>
          </p:cNvSpPr>
          <p:nvPr>
            <p:ph type="title"/>
          </p:nvPr>
        </p:nvSpPr>
        <p:spPr/>
        <p:txBody>
          <a:bodyPr/>
          <a:lstStyle/>
          <a:p>
            <a:r>
              <a:rPr lang="hu-HU" altLang="hu-HU"/>
              <a:t>Elektorok</a:t>
            </a:r>
          </a:p>
        </p:txBody>
      </p:sp>
      <p:sp>
        <p:nvSpPr>
          <p:cNvPr id="35843" name="Tartalom helye 2"/>
          <p:cNvSpPr>
            <a:spLocks noGrp="1"/>
          </p:cNvSpPr>
          <p:nvPr>
            <p:ph idx="1"/>
          </p:nvPr>
        </p:nvSpPr>
        <p:spPr/>
        <p:txBody>
          <a:bodyPr/>
          <a:lstStyle/>
          <a:p>
            <a:r>
              <a:rPr lang="hu-HU" altLang="hu-HU" sz="2000" dirty="0"/>
              <a:t>1 tagállamnak annyi elektora van, ahány tagja van a Kongresszusban</a:t>
            </a:r>
          </a:p>
          <a:p>
            <a:r>
              <a:rPr lang="hu-HU" altLang="hu-HU" sz="2000" dirty="0"/>
              <a:t>Elektorokat általában a pártok jelölik és választják</a:t>
            </a:r>
          </a:p>
          <a:p>
            <a:r>
              <a:rPr lang="hu-HU" altLang="hu-HU" sz="2000" dirty="0"/>
              <a:t>Amikor  a választók minden szövetségi államban leadják szavazatukat az elnökre és az alelnökre, az elektorokat választják meg.</a:t>
            </a:r>
          </a:p>
          <a:p>
            <a:r>
              <a:rPr lang="hu-HU" altLang="hu-HU" sz="2000" dirty="0"/>
              <a:t>Két tagállam kivételével az összes szövetségi államban a „győztes mindent visz” elv érvényesül, ami azt jelenti, hogy az a jelölt kapja az adott szövetségi állam összes elektori szavazatát, aki ott a legtöbb választói szavazatot kapta. Ezért az elektorok számát figyelembe véve az elnökjelölteknek érdemesebb a nagyobb lakosságú államok szavazatait megszereznie.</a:t>
            </a:r>
          </a:p>
          <a:p>
            <a:r>
              <a:rPr lang="hu-HU" altLang="hu-HU" sz="2000" dirty="0"/>
              <a:t>A jelenlegi számítási szisztéma szerint a 2016. évi választást is beleértve, 5 olyan elnökválasztás volt, ahol a győztes nem kapta meg a választói szavazatok többségét, de összességében 15.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p:cNvSpPr>
            <a:spLocks noGrp="1"/>
          </p:cNvSpPr>
          <p:nvPr>
            <p:ph type="title"/>
          </p:nvPr>
        </p:nvSpPr>
        <p:spPr/>
        <p:txBody>
          <a:bodyPr/>
          <a:lstStyle/>
          <a:p>
            <a:r>
              <a:rPr lang="hu-HU" altLang="hu-HU" sz="3200" dirty="0"/>
              <a:t>Fékek</a:t>
            </a:r>
            <a:br>
              <a:rPr lang="hu-HU" altLang="hu-HU" sz="3200" dirty="0"/>
            </a:br>
            <a:r>
              <a:rPr lang="hu-HU" altLang="hu-HU" sz="3200" dirty="0" err="1"/>
              <a:t>checks</a:t>
            </a:r>
            <a:r>
              <a:rPr lang="hu-HU" altLang="hu-HU" sz="3200" dirty="0"/>
              <a:t> and </a:t>
            </a:r>
            <a:r>
              <a:rPr lang="hu-HU" altLang="hu-HU" sz="3200" dirty="0" err="1"/>
              <a:t>balances</a:t>
            </a:r>
            <a:r>
              <a:rPr lang="hu-HU" altLang="hu-HU" sz="3200" dirty="0"/>
              <a:t/>
            </a:r>
            <a:br>
              <a:rPr lang="hu-HU" altLang="hu-HU" sz="3200" dirty="0"/>
            </a:br>
            <a:r>
              <a:rPr lang="hu-HU" altLang="hu-HU" sz="3200" dirty="0"/>
              <a:t>                 (féken tart,    ellensúly, egyensúly)</a:t>
            </a:r>
          </a:p>
        </p:txBody>
      </p:sp>
      <p:sp>
        <p:nvSpPr>
          <p:cNvPr id="36867" name="Tartalom helye 2"/>
          <p:cNvSpPr>
            <a:spLocks noGrp="1"/>
          </p:cNvSpPr>
          <p:nvPr>
            <p:ph idx="1"/>
          </p:nvPr>
        </p:nvSpPr>
        <p:spPr/>
        <p:txBody>
          <a:bodyPr/>
          <a:lstStyle/>
          <a:p>
            <a:pPr marL="0" indent="0">
              <a:buFont typeface="Arial" panose="020B0604020202020204" pitchFamily="34" charset="0"/>
              <a:buNone/>
            </a:pPr>
            <a:r>
              <a:rPr lang="hu-HU" altLang="hu-HU" dirty="0"/>
              <a:t>          Kongresszus                               Elnök</a:t>
            </a:r>
          </a:p>
          <a:p>
            <a:pPr marL="0" indent="0">
              <a:buFont typeface="Arial" panose="020B0604020202020204" pitchFamily="34" charset="0"/>
              <a:buNone/>
            </a:pPr>
            <a:r>
              <a:rPr lang="hu-HU" altLang="hu-HU" sz="1600" dirty="0"/>
              <a:t>     </a:t>
            </a:r>
            <a:r>
              <a:rPr lang="hu-HU" altLang="hu-HU" sz="2000" dirty="0"/>
              <a:t>Képviselőház              Szenátus                                                   </a:t>
            </a:r>
          </a:p>
          <a:p>
            <a:pPr marL="0" indent="0">
              <a:buFont typeface="Arial" panose="020B0604020202020204" pitchFamily="34" charset="0"/>
              <a:buNone/>
            </a:pPr>
            <a:r>
              <a:rPr lang="hu-HU" altLang="hu-HU" sz="1600" dirty="0"/>
              <a:t>            törvényhozás                                                 </a:t>
            </a:r>
            <a:r>
              <a:rPr lang="hu-HU" altLang="hu-HU" sz="2400" dirty="0"/>
              <a:t>←                         </a:t>
            </a:r>
            <a:r>
              <a:rPr lang="hu-HU" altLang="hu-HU" sz="1600" dirty="0"/>
              <a:t>vétójog (10 nap)</a:t>
            </a:r>
          </a:p>
          <a:p>
            <a:pPr marL="0" indent="0">
              <a:buFont typeface="Arial" panose="020B0604020202020204" pitchFamily="34" charset="0"/>
              <a:buNone/>
            </a:pPr>
            <a:r>
              <a:rPr lang="hu-HU" altLang="hu-HU" sz="1600" dirty="0"/>
              <a:t>                                                                                                                      visszaküldeni: ahol elkezdődött</a:t>
            </a:r>
          </a:p>
          <a:p>
            <a:pPr marL="0" indent="0">
              <a:buFont typeface="Arial" panose="020B0604020202020204" pitchFamily="34" charset="0"/>
              <a:buNone/>
            </a:pPr>
            <a:r>
              <a:rPr lang="hu-HU" altLang="hu-HU" sz="1600" dirty="0"/>
              <a:t>                                                                                                                        szavazás: 2/3                                                    </a:t>
            </a:r>
          </a:p>
          <a:p>
            <a:pPr marL="0" indent="0">
              <a:buFont typeface="Arial" panose="020B0604020202020204" pitchFamily="34" charset="0"/>
              <a:buNone/>
            </a:pPr>
            <a:endParaRPr lang="hu-HU" altLang="hu-HU" sz="1600" dirty="0"/>
          </a:p>
          <a:p>
            <a:pPr marL="0" indent="0">
              <a:buFont typeface="Arial" panose="020B0604020202020204" pitchFamily="34" charset="0"/>
              <a:buNone/>
            </a:pPr>
            <a:r>
              <a:rPr lang="hu-HU" altLang="hu-HU" sz="1600" dirty="0"/>
              <a:t>                                                        </a:t>
            </a:r>
            <a:r>
              <a:rPr lang="hu-HU" altLang="hu-HU" sz="2400" dirty="0"/>
              <a:t>⃝ </a:t>
            </a:r>
            <a:r>
              <a:rPr lang="hu-HU" altLang="hu-HU" sz="1600" dirty="0"/>
              <a:t>egyetértési jog </a:t>
            </a:r>
            <a:r>
              <a:rPr lang="hu-HU" altLang="hu-HU" sz="2400" dirty="0"/>
              <a:t>→                 </a:t>
            </a:r>
            <a:r>
              <a:rPr lang="hu-HU" altLang="hu-HU" sz="1600" dirty="0"/>
              <a:t>háború, béke</a:t>
            </a:r>
          </a:p>
          <a:p>
            <a:pPr marL="0" indent="0">
              <a:buFont typeface="Arial" panose="020B0604020202020204" pitchFamily="34" charset="0"/>
              <a:buNone/>
            </a:pPr>
            <a:r>
              <a:rPr lang="hu-HU" altLang="hu-HU" sz="1600" dirty="0"/>
              <a:t>                                                                                                                           nemzetközi szerződések</a:t>
            </a:r>
          </a:p>
          <a:p>
            <a:pPr marL="0" indent="0">
              <a:buFont typeface="Arial" panose="020B0604020202020204" pitchFamily="34" charset="0"/>
              <a:buNone/>
            </a:pPr>
            <a:r>
              <a:rPr lang="hu-HU" altLang="hu-HU" sz="1600" dirty="0"/>
              <a:t>                                                                                                                           kinevezések</a:t>
            </a:r>
          </a:p>
          <a:p>
            <a:pPr marL="0" indent="0">
              <a:buFont typeface="Arial" panose="020B0604020202020204" pitchFamily="34" charset="0"/>
              <a:buNone/>
            </a:pPr>
            <a:r>
              <a:rPr lang="hu-HU" altLang="hu-HU" sz="1600" dirty="0"/>
              <a:t>                                                        </a:t>
            </a:r>
            <a:r>
              <a:rPr lang="hu-HU" altLang="hu-HU" sz="2400" dirty="0"/>
              <a:t>⃝ </a:t>
            </a:r>
            <a:r>
              <a:rPr lang="hu-HU" altLang="hu-HU" sz="1600" dirty="0"/>
              <a:t>közjogi felelősségre vonás</a:t>
            </a:r>
          </a:p>
          <a:p>
            <a:pPr marL="0" indent="0">
              <a:buFont typeface="Arial" panose="020B0604020202020204" pitchFamily="34" charset="0"/>
              <a:buNone/>
            </a:pPr>
            <a:r>
              <a:rPr lang="hu-HU" altLang="hu-HU" sz="1600" dirty="0"/>
              <a:t>                                                                  (</a:t>
            </a:r>
            <a:r>
              <a:rPr lang="hu-HU" altLang="hu-HU" sz="1600" dirty="0" err="1"/>
              <a:t>impeachment</a:t>
            </a:r>
            <a:r>
              <a:rPr lang="hu-HU" altLang="hu-HU" sz="1600" dirty="0"/>
              <a:t>)</a:t>
            </a:r>
            <a:r>
              <a:rPr lang="hu-HU" altLang="hu-HU" sz="24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Tartalom helye 3"/>
          <p:cNvGraphicFramePr>
            <a:graphicFrameLocks noGrp="1"/>
          </p:cNvGraphicFramePr>
          <p:nvPr>
            <p:ph idx="1"/>
          </p:nvPr>
        </p:nvGraphicFramePr>
        <p:xfrm>
          <a:off x="-50800" y="-50800"/>
          <a:ext cx="9194800" cy="6072188"/>
        </p:xfrm>
        <a:graphic>
          <a:graphicData uri="http://schemas.openxmlformats.org/presentationml/2006/ole">
            <mc:AlternateContent xmlns:mc="http://schemas.openxmlformats.org/markup-compatibility/2006">
              <mc:Choice xmlns:v="urn:schemas-microsoft-com:vml" Requires="v">
                <p:oleObj spid="_x0000_s1026" r:id="rId4" imgW="9242337" imgH="6956139" progId="Excel.Chart.8">
                  <p:embed/>
                </p:oleObj>
              </mc:Choice>
              <mc:Fallback>
                <p:oleObj r:id="rId4" imgW="9242337" imgH="6956139" progId="Excel.Chart.8">
                  <p:embed/>
                  <p:pic>
                    <p:nvPicPr>
                      <p:cNvPr id="0" name="Tartalom helye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0800"/>
                        <a:ext cx="9194800" cy="6072188"/>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Cím 1"/>
          <p:cNvSpPr>
            <a:spLocks noGrp="1"/>
          </p:cNvSpPr>
          <p:nvPr>
            <p:ph type="title"/>
          </p:nvPr>
        </p:nvSpPr>
        <p:spPr>
          <a:xfrm>
            <a:off x="0" y="6165850"/>
            <a:ext cx="9144000" cy="692150"/>
          </a:xfrm>
          <a:solidFill>
            <a:srgbClr val="996633"/>
          </a:solidFill>
        </p:spPr>
        <p:txBody>
          <a:bodyPr/>
          <a:lstStyle/>
          <a:p>
            <a:pPr eaLnBrk="1" hangingPunct="1"/>
            <a:r>
              <a:rPr lang="hu-HU" altLang="hu-HU" sz="2700"/>
              <a:t>Virginia v. New Jersey terv feloldása az alkotmányban: szenátus és képviselőház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title"/>
          </p:nvPr>
        </p:nvSpPr>
        <p:spPr/>
        <p:txBody>
          <a:bodyPr/>
          <a:lstStyle/>
          <a:p>
            <a:endParaRPr lang="hu-HU" altLang="hu-HU"/>
          </a:p>
        </p:txBody>
      </p:sp>
      <p:pic>
        <p:nvPicPr>
          <p:cNvPr id="6147" name="Picture 4"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0"/>
            <a:ext cx="5359400" cy="6858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5AF99"/>
        </a:solidFill>
        <a:effectLst/>
      </p:bgPr>
    </p:bg>
    <p:spTree>
      <p:nvGrpSpPr>
        <p:cNvPr id="1" name=""/>
        <p:cNvGrpSpPr/>
        <p:nvPr/>
      </p:nvGrpSpPr>
      <p:grpSpPr>
        <a:xfrm>
          <a:off x="0" y="0"/>
          <a:ext cx="0" cy="0"/>
          <a:chOff x="0" y="0"/>
          <a:chExt cx="0" cy="0"/>
        </a:xfrm>
      </p:grpSpPr>
      <p:pic>
        <p:nvPicPr>
          <p:cNvPr id="39938" name="Tartalom helye 3" descr="564px-Bill_of_Rights_Pg1of1_AC.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7163" y="0"/>
            <a:ext cx="6446837" cy="6858000"/>
          </a:xfrm>
        </p:spPr>
      </p:pic>
      <p:sp>
        <p:nvSpPr>
          <p:cNvPr id="2" name="Cím 1"/>
          <p:cNvSpPr>
            <a:spLocks noGrp="1"/>
          </p:cNvSpPr>
          <p:nvPr>
            <p:ph type="title"/>
          </p:nvPr>
        </p:nvSpPr>
        <p:spPr>
          <a:xfrm>
            <a:off x="0" y="333375"/>
            <a:ext cx="2700338" cy="908050"/>
          </a:xfrm>
        </p:spPr>
        <p:txBody>
          <a:bodyPr rtlCol="0">
            <a:normAutofit fontScale="90000"/>
          </a:bodyPr>
          <a:lstStyle/>
          <a:p>
            <a:pPr eaLnBrk="1" fontAlgn="auto" hangingPunct="1">
              <a:spcAft>
                <a:spcPts val="0"/>
              </a:spcAft>
              <a:defRPr/>
            </a:pPr>
            <a:r>
              <a:rPr lang="hu-HU" sz="2400" dirty="0">
                <a:latin typeface="Cambria" pitchFamily="18" charset="0"/>
              </a:rPr>
              <a:t>Bill of </a:t>
            </a:r>
            <a:r>
              <a:rPr lang="hu-HU" sz="2400" dirty="0" err="1">
                <a:latin typeface="Cambria" pitchFamily="18" charset="0"/>
              </a:rPr>
              <a:t>Rights</a:t>
            </a:r>
            <a:r>
              <a:rPr lang="hu-HU" sz="2400" dirty="0">
                <a:latin typeface="Cambria" pitchFamily="18" charset="0"/>
              </a:rPr>
              <a:t> (1791)</a:t>
            </a:r>
            <a:br>
              <a:rPr lang="hu-HU" sz="2400" dirty="0">
                <a:latin typeface="Cambria" pitchFamily="18" charset="0"/>
              </a:rPr>
            </a:br>
            <a:r>
              <a:rPr lang="hu-HU" sz="2400" dirty="0">
                <a:latin typeface="Cambria" pitchFamily="18" charset="0"/>
              </a:rPr>
              <a:t>Alkotmány kiegészítések</a:t>
            </a:r>
          </a:p>
        </p:txBody>
      </p:sp>
      <p:sp>
        <p:nvSpPr>
          <p:cNvPr id="9" name="Szövegdoboz 8"/>
          <p:cNvSpPr txBox="1">
            <a:spLocks noChangeArrowheads="1"/>
          </p:cNvSpPr>
          <p:nvPr/>
        </p:nvSpPr>
        <p:spPr bwMode="auto">
          <a:xfrm>
            <a:off x="0" y="1484313"/>
            <a:ext cx="91440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buFontTx/>
              <a:buNone/>
            </a:pPr>
            <a:r>
              <a:rPr lang="hu-HU" altLang="hu-HU" sz="1800">
                <a:latin typeface="Cambria" panose="02040503050406030204" pitchFamily="18" charset="0"/>
              </a:rPr>
              <a:t>1. Szólásszabadság, sajtószabadság és vallási szabadság.</a:t>
            </a:r>
          </a:p>
          <a:p>
            <a:pPr eaLnBrk="1" hangingPunct="1">
              <a:lnSpc>
                <a:spcPct val="150000"/>
              </a:lnSpc>
              <a:buFontTx/>
              <a:buNone/>
            </a:pPr>
            <a:r>
              <a:rPr lang="hu-HU" altLang="hu-HU" sz="1800">
                <a:latin typeface="Cambria" panose="02040503050406030204" pitchFamily="18" charset="0"/>
              </a:rPr>
              <a:t>2. Fegyverviselési jog.</a:t>
            </a:r>
          </a:p>
          <a:p>
            <a:pPr eaLnBrk="1" hangingPunct="1">
              <a:lnSpc>
                <a:spcPct val="150000"/>
              </a:lnSpc>
              <a:buFontTx/>
              <a:buNone/>
            </a:pPr>
            <a:r>
              <a:rPr lang="hu-HU" altLang="hu-HU" sz="1800">
                <a:latin typeface="Cambria" panose="02040503050406030204" pitchFamily="18" charset="0"/>
              </a:rPr>
              <a:t>3. A katonaság engedély nélkül nem használhatja a privát szférát, semmilyen célra.</a:t>
            </a:r>
          </a:p>
          <a:p>
            <a:pPr eaLnBrk="1" hangingPunct="1">
              <a:lnSpc>
                <a:spcPct val="150000"/>
              </a:lnSpc>
              <a:buFontTx/>
              <a:buNone/>
            </a:pPr>
            <a:r>
              <a:rPr lang="hu-HU" altLang="hu-HU" sz="1800">
                <a:latin typeface="Cambria" panose="02040503050406030204" pitchFamily="18" charset="0"/>
              </a:rPr>
              <a:t>4. Indokolatlan házkutatás elleni védelem.</a:t>
            </a:r>
          </a:p>
          <a:p>
            <a:pPr eaLnBrk="1" hangingPunct="1">
              <a:lnSpc>
                <a:spcPct val="150000"/>
              </a:lnSpc>
              <a:buFontTx/>
              <a:buNone/>
            </a:pPr>
            <a:r>
              <a:rPr lang="hu-HU" altLang="hu-HU" sz="1800">
                <a:latin typeface="Cambria" panose="02040503050406030204" pitchFamily="18" charset="0"/>
              </a:rPr>
              <a:t>5. Magántulajdonhoz való jog, önrendelkezés. A polgárt ugyanazért a bűnért nem állíthatják kétszer bíróság elé.</a:t>
            </a:r>
          </a:p>
          <a:p>
            <a:pPr eaLnBrk="1" hangingPunct="1">
              <a:lnSpc>
                <a:spcPct val="150000"/>
              </a:lnSpc>
              <a:buFontTx/>
              <a:buNone/>
            </a:pPr>
            <a:r>
              <a:rPr lang="hu-HU" altLang="hu-HU" sz="1800">
                <a:latin typeface="Cambria" panose="02040503050406030204" pitchFamily="18" charset="0"/>
              </a:rPr>
              <a:t>6. A polgárok jogai a törvényszék előtt, az esküdtszékhez való jog.</a:t>
            </a:r>
          </a:p>
          <a:p>
            <a:pPr eaLnBrk="1" hangingPunct="1">
              <a:lnSpc>
                <a:spcPct val="150000"/>
              </a:lnSpc>
              <a:buFontTx/>
              <a:buNone/>
            </a:pPr>
            <a:r>
              <a:rPr lang="hu-HU" altLang="hu-HU" sz="1800">
                <a:latin typeface="Cambria" panose="02040503050406030204" pitchFamily="18" charset="0"/>
              </a:rPr>
              <a:t>7. A polgári pereskedéshez való jog, esküdtszékkel vagy anélkül.</a:t>
            </a:r>
          </a:p>
          <a:p>
            <a:pPr eaLnBrk="1" hangingPunct="1">
              <a:lnSpc>
                <a:spcPct val="150000"/>
              </a:lnSpc>
              <a:buFontTx/>
              <a:buNone/>
            </a:pPr>
            <a:r>
              <a:rPr lang="hu-HU" altLang="hu-HU" sz="1800">
                <a:latin typeface="Cambria" panose="02040503050406030204" pitchFamily="18" charset="0"/>
              </a:rPr>
              <a:t>8. Kegyetlen és szokatlan büntetések eltörlése (nyilvános égetés, kézlevágás stb.)</a:t>
            </a:r>
          </a:p>
          <a:p>
            <a:pPr eaLnBrk="1" hangingPunct="1">
              <a:lnSpc>
                <a:spcPct val="150000"/>
              </a:lnSpc>
              <a:buFontTx/>
              <a:buNone/>
            </a:pPr>
            <a:r>
              <a:rPr lang="hu-HU" altLang="hu-HU" sz="1800">
                <a:latin typeface="Cambria" panose="02040503050406030204" pitchFamily="18" charset="0"/>
              </a:rPr>
              <a:t>9. Az itt megfogalmazott jogokon kívül egyéb is jogok is megilletik az állampolgárokat.</a:t>
            </a:r>
          </a:p>
          <a:p>
            <a:pPr eaLnBrk="1" hangingPunct="1">
              <a:lnSpc>
                <a:spcPct val="150000"/>
              </a:lnSpc>
              <a:buFontTx/>
              <a:buNone/>
            </a:pPr>
            <a:r>
              <a:rPr lang="hu-HU" altLang="hu-HU" sz="1800">
                <a:latin typeface="Cambria" panose="02040503050406030204" pitchFamily="18" charset="0"/>
              </a:rPr>
              <a:t>10. Az alkotmány által nevesített kompetenciák a Szövetséget illetik, amelyeket nem nevesít, azok a tagállamokat illetik.</a:t>
            </a:r>
          </a:p>
        </p:txBody>
      </p:sp>
      <p:pic>
        <p:nvPicPr>
          <p:cNvPr id="3074"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0605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levente\Local Settings\Temporary Internet Files\Content.IE5\1UXRAKLE\MC900432670[1].png">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5573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levente\Local Settings\Temporary Internet Files\Content.IE5\1UXRAKLE\MC900432670[1].png">
            <a:hlinkClick r:id="rId6"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24923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levente\Local Settings\Temporary Internet Files\Content.IE5\1UXRAKLE\MC900432670[1].png">
            <a:hlinkClick r:id="rId7"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6426200"/>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levente\Local Settings\Temporary Internet Files\Content.IE5\1UXRAKLE\MC900432670[1].png">
            <a:hlinkClick r:id="rId8"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340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ocuments and Settings\levente\Local Settings\Temporary Internet Files\Content.IE5\1UXRAKLE\MC900432670[1].png">
            <a:hlinkClick r:id="rId9"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522922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Documents and Settings\levente\Local Settings\Temporary Internet Files\Content.IE5\1UXRAKLE\MC900432670[1].png">
            <a:hlinkClick r:id="rId10"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724400"/>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levente\Local Settings\Temporary Internet Files\Content.IE5\1UXRAKLE\MC900432670[1].png">
            <a:hlinkClick r:id="rId11"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2926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levente\Local Settings\Temporary Internet Files\Content.IE5\1UXRAKLE\MC900432670[1].png">
            <a:hlinkClick r:id="rId1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924175"/>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Documents and Settings\levente\Local Settings\Temporary Internet Files\Content.IE5\1UXRAKLE\MC900432670[1].png">
            <a:hlinkClick r:id="rId1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860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slide(fromBottom)">
                                      <p:cBhvr>
                                        <p:cTn id="11" dur="500"/>
                                        <p:tgtEl>
                                          <p:spTgt spid="9">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slide(fromBottom)">
                                      <p:cBhvr>
                                        <p:cTn id="15" dur="500"/>
                                        <p:tgtEl>
                                          <p:spTgt spid="9">
                                            <p:txEl>
                                              <p:pRg st="2" end="2"/>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slide(fromBottom)">
                                      <p:cBhvr>
                                        <p:cTn id="19" dur="500"/>
                                        <p:tgtEl>
                                          <p:spTgt spid="9">
                                            <p:txEl>
                                              <p:pRg st="3" end="3"/>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slide(fromBottom)">
                                      <p:cBhvr>
                                        <p:cTn id="23" dur="500"/>
                                        <p:tgtEl>
                                          <p:spTgt spid="9">
                                            <p:txEl>
                                              <p:pRg st="4" end="4"/>
                                            </p:txEl>
                                          </p:spTgt>
                                        </p:tgtEl>
                                      </p:cBhvr>
                                    </p:animEffect>
                                  </p:childTnLst>
                                </p:cTn>
                              </p:par>
                            </p:childTnLst>
                          </p:cTn>
                        </p:par>
                        <p:par>
                          <p:cTn id="24" fill="hold" nodeType="afterGroup">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slide(fromBottom)">
                                      <p:cBhvr>
                                        <p:cTn id="27" dur="500"/>
                                        <p:tgtEl>
                                          <p:spTgt spid="9">
                                            <p:txEl>
                                              <p:pRg st="5" end="5"/>
                                            </p:txEl>
                                          </p:spTgt>
                                        </p:tgtEl>
                                      </p:cBhvr>
                                    </p:animEffect>
                                  </p:childTnLst>
                                </p:cTn>
                              </p:par>
                            </p:childTnLst>
                          </p:cTn>
                        </p:par>
                        <p:par>
                          <p:cTn id="28" fill="hold" nodeType="afterGroup">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slide(fromBottom)">
                                      <p:cBhvr>
                                        <p:cTn id="31" dur="500"/>
                                        <p:tgtEl>
                                          <p:spTgt spid="9">
                                            <p:txEl>
                                              <p:pRg st="6" end="6"/>
                                            </p:txEl>
                                          </p:spTgt>
                                        </p:tgtEl>
                                      </p:cBhvr>
                                    </p:animEffect>
                                  </p:childTnLst>
                                </p:cTn>
                              </p:par>
                            </p:childTnLst>
                          </p:cTn>
                        </p:par>
                        <p:par>
                          <p:cTn id="32" fill="hold" nodeType="afterGroup">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slide(fromBottom)">
                                      <p:cBhvr>
                                        <p:cTn id="35" dur="500"/>
                                        <p:tgtEl>
                                          <p:spTgt spid="9">
                                            <p:txEl>
                                              <p:pRg st="7" end="7"/>
                                            </p:txEl>
                                          </p:spTgt>
                                        </p:tgtEl>
                                      </p:cBhvr>
                                    </p:animEffect>
                                  </p:childTnLst>
                                </p:cTn>
                              </p:par>
                            </p:childTnLst>
                          </p:cTn>
                        </p:par>
                        <p:par>
                          <p:cTn id="36" fill="hold" nodeType="afterGroup">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slide(fromBottom)">
                                      <p:cBhvr>
                                        <p:cTn id="39" dur="500"/>
                                        <p:tgtEl>
                                          <p:spTgt spid="9">
                                            <p:txEl>
                                              <p:pRg st="8" end="8"/>
                                            </p:txEl>
                                          </p:spTgt>
                                        </p:tgtEl>
                                      </p:cBhvr>
                                    </p:animEffect>
                                  </p:childTnLst>
                                </p:cTn>
                              </p:par>
                            </p:childTnLst>
                          </p:cTn>
                        </p:par>
                        <p:par>
                          <p:cTn id="40" fill="hold" nodeType="afterGroup">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Effect transition="in" filter="slide(fromBottom)">
                                      <p:cBhvr>
                                        <p:cTn id="43" dur="500"/>
                                        <p:tgtEl>
                                          <p:spTgt spid="9">
                                            <p:txEl>
                                              <p:pRg st="9" end="9"/>
                                            </p:txEl>
                                          </p:spTgt>
                                        </p:tgtEl>
                                      </p:cBhvr>
                                    </p:animEffect>
                                  </p:childTnLst>
                                </p:cTn>
                              </p:par>
                            </p:childTnLst>
                          </p:cTn>
                        </p:par>
                        <p:par>
                          <p:cTn id="44" fill="hold" nodeType="afterGroup">
                            <p:stCondLst>
                              <p:cond delay="5000"/>
                            </p:stCondLst>
                            <p:childTnLst>
                              <p:par>
                                <p:cTn id="45" presetID="2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edge">
                                      <p:cBhvr>
                                        <p:cTn id="47" dur="2000"/>
                                        <p:tgtEl>
                                          <p:spTgt spid="6"/>
                                        </p:tgtEl>
                                      </p:cBhvr>
                                    </p:animEffect>
                                  </p:childTnLst>
                                </p:cTn>
                              </p:par>
                              <p:par>
                                <p:cTn id="48" presetID="20" presetClass="entr" presetSubtype="0" fill="hold" nodeType="withEffect">
                                  <p:stCondLst>
                                    <p:cond delay="0"/>
                                  </p:stCondLst>
                                  <p:childTnLst>
                                    <p:set>
                                      <p:cBhvr>
                                        <p:cTn id="49" dur="1" fill="hold">
                                          <p:stCondLst>
                                            <p:cond delay="0"/>
                                          </p:stCondLst>
                                        </p:cTn>
                                        <p:tgtEl>
                                          <p:spTgt spid="3074"/>
                                        </p:tgtEl>
                                        <p:attrNameLst>
                                          <p:attrName>style.visibility</p:attrName>
                                        </p:attrNameLst>
                                      </p:cBhvr>
                                      <p:to>
                                        <p:strVal val="visible"/>
                                      </p:to>
                                    </p:set>
                                    <p:animEffect transition="in" filter="wedge">
                                      <p:cBhvr>
                                        <p:cTn id="50" dur="2000"/>
                                        <p:tgtEl>
                                          <p:spTgt spid="3074"/>
                                        </p:tgtEl>
                                      </p:cBhvr>
                                    </p:animEffect>
                                  </p:childTnLst>
                                </p:cTn>
                              </p:par>
                              <p:par>
                                <p:cTn id="51" presetID="20"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edge">
                                      <p:cBhvr>
                                        <p:cTn id="53" dur="2000"/>
                                        <p:tgtEl>
                                          <p:spTgt spid="7"/>
                                        </p:tgtEl>
                                      </p:cBhvr>
                                    </p:animEffect>
                                  </p:childTnLst>
                                </p:cTn>
                              </p:par>
                              <p:par>
                                <p:cTn id="54" presetID="2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edge">
                                      <p:cBhvr>
                                        <p:cTn id="56" dur="2000"/>
                                        <p:tgtEl>
                                          <p:spTgt spid="14"/>
                                        </p:tgtEl>
                                      </p:cBhvr>
                                    </p:animEffect>
                                  </p:childTnLst>
                                </p:cTn>
                              </p:par>
                              <p:par>
                                <p:cTn id="57" presetID="20"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edge">
                                      <p:cBhvr>
                                        <p:cTn id="59" dur="2000"/>
                                        <p:tgtEl>
                                          <p:spTgt spid="15"/>
                                        </p:tgtEl>
                                      </p:cBhvr>
                                    </p:animEffect>
                                  </p:childTnLst>
                                </p:cTn>
                              </p:par>
                              <p:par>
                                <p:cTn id="60" presetID="2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edge">
                                      <p:cBhvr>
                                        <p:cTn id="62" dur="2000"/>
                                        <p:tgtEl>
                                          <p:spTgt spid="13"/>
                                        </p:tgtEl>
                                      </p:cBhvr>
                                    </p:animEffect>
                                  </p:childTnLst>
                                </p:cTn>
                              </p:par>
                              <p:par>
                                <p:cTn id="63" presetID="20"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edge">
                                      <p:cBhvr>
                                        <p:cTn id="65" dur="2000"/>
                                        <p:tgtEl>
                                          <p:spTgt spid="12"/>
                                        </p:tgtEl>
                                      </p:cBhvr>
                                    </p:animEffect>
                                  </p:childTnLst>
                                </p:cTn>
                              </p:par>
                              <p:par>
                                <p:cTn id="66" presetID="20"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edge">
                                      <p:cBhvr>
                                        <p:cTn id="68" dur="2000"/>
                                        <p:tgtEl>
                                          <p:spTgt spid="11"/>
                                        </p:tgtEl>
                                      </p:cBhvr>
                                    </p:animEffect>
                                  </p:childTnLst>
                                </p:cTn>
                              </p:par>
                              <p:par>
                                <p:cTn id="69" presetID="20"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edge">
                                      <p:cBhvr>
                                        <p:cTn id="71" dur="2000"/>
                                        <p:tgtEl>
                                          <p:spTgt spid="10"/>
                                        </p:tgtEl>
                                      </p:cBhvr>
                                    </p:animEffect>
                                  </p:childTnLst>
                                </p:cTn>
                              </p:par>
                              <p:par>
                                <p:cTn id="72" presetID="20"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edge">
                                      <p:cBhvr>
                                        <p:cTn id="7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Kép 4" descr="800px-Marshall_Chief_Justice_Nomin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ím 1"/>
          <p:cNvSpPr>
            <a:spLocks noGrp="1"/>
          </p:cNvSpPr>
          <p:nvPr>
            <p:ph type="title"/>
          </p:nvPr>
        </p:nvSpPr>
        <p:spPr>
          <a:xfrm>
            <a:off x="4524375" y="4508500"/>
            <a:ext cx="4619625" cy="2349500"/>
          </a:xfrm>
        </p:spPr>
        <p:txBody>
          <a:bodyPr/>
          <a:lstStyle/>
          <a:p>
            <a:pPr eaLnBrk="1" hangingPunct="1"/>
            <a:r>
              <a:rPr lang="hu-HU" altLang="hu-HU" sz="1800"/>
              <a:t>John Marsall</a:t>
            </a:r>
            <a:br>
              <a:rPr lang="hu-HU" altLang="hu-HU" sz="1800"/>
            </a:br>
            <a:r>
              <a:rPr lang="hu-HU" altLang="hu-HU" sz="1800"/>
              <a:t>Az USA 4. legfelsőbb bírája 1801-1835.</a:t>
            </a:r>
            <a:br>
              <a:rPr lang="hu-HU" altLang="hu-HU" sz="1800"/>
            </a:br>
            <a:r>
              <a:rPr lang="hu-HU" altLang="hu-HU" sz="1800"/>
              <a:t>(</a:t>
            </a:r>
            <a:r>
              <a:rPr lang="en-US" altLang="hu-HU" sz="1800"/>
              <a:t>Chief Justice of the Supreme Court of the</a:t>
            </a:r>
            <a:r>
              <a:rPr lang="hu-HU" altLang="hu-HU" sz="1800"/>
              <a:t> US)</a:t>
            </a:r>
            <a:r>
              <a:rPr lang="en-US" altLang="hu-HU" sz="1800"/>
              <a:t> </a:t>
            </a:r>
            <a:r>
              <a:rPr lang="hu-HU" altLang="hu-HU" sz="1800"/>
              <a:t/>
            </a:r>
            <a:br>
              <a:rPr lang="hu-HU" altLang="hu-HU" sz="1800"/>
            </a:br>
            <a:r>
              <a:rPr lang="hu-HU" altLang="hu-HU" sz="1800"/>
              <a:t>A bírói hatalmi ág kialakítója.</a:t>
            </a:r>
            <a:br>
              <a:rPr lang="hu-HU" altLang="hu-HU" sz="1800"/>
            </a:br>
            <a:r>
              <a:rPr lang="hu-HU" altLang="hu-HU" sz="1800"/>
              <a:t>Jogállamiság és alkotmánybíráskodás</a:t>
            </a:r>
            <a:br>
              <a:rPr lang="hu-HU" altLang="hu-HU" sz="1800"/>
            </a:br>
            <a:endParaRPr lang="hu-HU" altLang="hu-HU" sz="1800"/>
          </a:p>
        </p:txBody>
      </p:sp>
      <p:pic>
        <p:nvPicPr>
          <p:cNvPr id="40964" name="Tartalom helye 3" descr="220px-John_Marshall_by_Henry_Inman,_183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135813" y="0"/>
            <a:ext cx="2008187" cy="24923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A276">
            <a:alpha val="70979"/>
          </a:srgbClr>
        </a:solidFill>
        <a:effectLst/>
      </p:bgPr>
    </p:bg>
    <p:spTree>
      <p:nvGrpSpPr>
        <p:cNvPr id="1" name=""/>
        <p:cNvGrpSpPr/>
        <p:nvPr/>
      </p:nvGrpSpPr>
      <p:grpSpPr>
        <a:xfrm>
          <a:off x="0" y="0"/>
          <a:ext cx="0" cy="0"/>
          <a:chOff x="0" y="0"/>
          <a:chExt cx="0" cy="0"/>
        </a:xfrm>
      </p:grpSpPr>
      <p:sp>
        <p:nvSpPr>
          <p:cNvPr id="41986" name="Cím 1"/>
          <p:cNvSpPr>
            <a:spLocks noGrp="1"/>
          </p:cNvSpPr>
          <p:nvPr>
            <p:ph type="title"/>
          </p:nvPr>
        </p:nvSpPr>
        <p:spPr>
          <a:xfrm>
            <a:off x="0" y="260350"/>
            <a:ext cx="4859338" cy="476250"/>
          </a:xfrm>
        </p:spPr>
        <p:txBody>
          <a:bodyPr/>
          <a:lstStyle/>
          <a:p>
            <a:pPr eaLnBrk="1" hangingPunct="1"/>
            <a:r>
              <a:rPr lang="hu-HU" altLang="hu-HU" sz="1800" b="1"/>
              <a:t>USA választási rendszer - Elektori választások</a:t>
            </a:r>
          </a:p>
        </p:txBody>
      </p:sp>
      <p:sp>
        <p:nvSpPr>
          <p:cNvPr id="41987" name="Tartalom helye 2"/>
          <p:cNvSpPr>
            <a:spLocks noGrp="1"/>
          </p:cNvSpPr>
          <p:nvPr>
            <p:ph idx="1"/>
          </p:nvPr>
        </p:nvSpPr>
        <p:spPr>
          <a:xfrm>
            <a:off x="-252413" y="2060575"/>
            <a:ext cx="3240088" cy="4464050"/>
          </a:xfrm>
        </p:spPr>
        <p:txBody>
          <a:bodyPr/>
          <a:lstStyle/>
          <a:p>
            <a:pPr algn="just">
              <a:buFont typeface="Arial" panose="020B0604020202020204" pitchFamily="34" charset="0"/>
              <a:buNone/>
            </a:pPr>
            <a:r>
              <a:rPr lang="hu-HU" altLang="hu-HU" sz="1400"/>
              <a:t>	A közvetett választás és „a győztes mindent visz”-elv miatt a nép körében kevésbé népszerű elnökjelölt is gyűjthet többséget az elektorok között.  Egyes sorok a különböző lélekszámú tagállamokat szimbolizálják. A szavazók között a kék jelölt támogatottsága nagyobb 129:118 arányban, de a meg-választott elektorok körében már a piros vezet 27:26 arányban. Balra a szavazók összetétele. Jobbra az elektorok összetétele. Ez a helyzet állt fönn Martin Van Buren megválasztásakor.</a:t>
            </a:r>
            <a:endParaRPr lang="hu-HU" altLang="hu-HU" sz="1600"/>
          </a:p>
        </p:txBody>
      </p:sp>
      <p:pic>
        <p:nvPicPr>
          <p:cNvPr id="41988" name="Kép 3" descr="400px-PopWinnerLosesElecVo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981075"/>
            <a:ext cx="6011862"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artalom helye 2"/>
          <p:cNvSpPr>
            <a:spLocks noGrp="1"/>
          </p:cNvSpPr>
          <p:nvPr>
            <p:ph idx="1"/>
          </p:nvPr>
        </p:nvSpPr>
        <p:spPr>
          <a:xfrm>
            <a:off x="-180975" y="0"/>
            <a:ext cx="9324975" cy="6858000"/>
          </a:xfrm>
          <a:solidFill>
            <a:srgbClr val="996633"/>
          </a:solidFill>
        </p:spPr>
        <p:txBody>
          <a:bodyPr/>
          <a:lstStyle/>
          <a:p>
            <a:pPr eaLnBrk="1" hangingPunct="1">
              <a:buFont typeface="Arial" panose="020B0604020202020204" pitchFamily="34" charset="0"/>
              <a:buNone/>
              <a:defRPr/>
            </a:pPr>
            <a:r>
              <a:rPr lang="hu-HU" altLang="hu-HU" sz="1600" dirty="0"/>
              <a:t>	</a:t>
            </a:r>
            <a:r>
              <a:rPr lang="hu-HU" altLang="hu-HU" sz="1600"/>
              <a:t>További kiegészítések:</a:t>
            </a:r>
            <a:r>
              <a:rPr lang="hu-HU" altLang="hu-HU" sz="1600" b="1" u="sng"/>
              <a:t> </a:t>
            </a:r>
            <a:endParaRPr lang="hu-HU" altLang="hu-HU" sz="1600" u="sng" dirty="0"/>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1865. 13. </a:t>
            </a:r>
            <a:r>
              <a:rPr lang="hu-HU" altLang="hu-HU" sz="1600" dirty="0" err="1"/>
              <a:t>alk.kieg</a:t>
            </a:r>
            <a:r>
              <a:rPr lang="hu-HU" altLang="hu-HU" sz="1600" dirty="0"/>
              <a:t>.: </a:t>
            </a:r>
            <a:r>
              <a:rPr lang="hu-HU" altLang="hu-HU" sz="1600" dirty="0" err="1"/>
              <a:t>Rabszolafelszabadítás</a:t>
            </a:r>
            <a:endParaRPr lang="hu-HU" altLang="hu-HU" sz="1600" dirty="0"/>
          </a:p>
          <a:p>
            <a:pPr marL="432000" eaLnBrk="1" hangingPunct="1">
              <a:buFont typeface="Arial" panose="020B0604020202020204" pitchFamily="34" charset="0"/>
              <a:buNone/>
              <a:defRPr/>
            </a:pPr>
            <a:r>
              <a:rPr lang="hu-HU" altLang="hu-HU" sz="1600" b="1" dirty="0"/>
              <a:t>       1868. 14.ak.2.§ </a:t>
            </a:r>
            <a:r>
              <a:rPr lang="hu-HU" altLang="hu-HU" sz="1600" dirty="0"/>
              <a:t>megszüntette a háromötödös szabályt, vagyis „a nem adózó indiánok” kivételével minden polgárt beszámított a képviselő-választás alapjául szolgáló lakosság-számba. Ha egy állam a 21. életévüket betöltött állampolgárok bizonyos körétől megvonja a választójogot, ugyanolyan arányban csökkenteni kell azt a lakosságszámot, amely alapján a képviselői helyek elosztásra kerülnek. </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1870. 15. </a:t>
            </a:r>
            <a:r>
              <a:rPr lang="hu-HU" altLang="hu-HU" sz="1600" b="1" dirty="0" err="1"/>
              <a:t>ak</a:t>
            </a:r>
            <a:r>
              <a:rPr lang="hu-HU" altLang="hu-HU" sz="1600" b="1" dirty="0"/>
              <a:t>. </a:t>
            </a:r>
            <a:r>
              <a:rPr lang="hu-HU" altLang="hu-HU" sz="1600" dirty="0"/>
              <a:t>Amely kimondta, hogy fajra, bőrszínre vagy korábbi szolgaságra tekintettel egyetlen állam sem vonhatja meg vagy korlátozhatja polgárainak választójogát.</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1913. 17. </a:t>
            </a:r>
            <a:r>
              <a:rPr lang="hu-HU" altLang="hu-HU" sz="1600" b="1" dirty="0" err="1"/>
              <a:t>ak</a:t>
            </a:r>
            <a:r>
              <a:rPr lang="hu-HU" altLang="hu-HU" sz="1600" b="1" dirty="0"/>
              <a:t>.</a:t>
            </a:r>
            <a:r>
              <a:rPr lang="hu-HU" altLang="hu-HU" sz="1600" dirty="0"/>
              <a:t> A törvényhozás felsőházát is a nép választja, továbbra is hat évre.</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1920. 19.ak. </a:t>
            </a:r>
            <a:r>
              <a:rPr lang="hu-HU" altLang="hu-HU" sz="1600" dirty="0"/>
              <a:t>A nők számára is biztosították a választójogot , amely valamennyi állam számára kötelező.</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 1929.</a:t>
            </a:r>
            <a:r>
              <a:rPr lang="hu-HU" altLang="hu-HU" sz="1600" dirty="0"/>
              <a:t> A kongresszus törvényt fogadott el, amely 435 főben állapította meg a képviselők összlétszámát, és a továbbiakban ennyi helyet osztottak szét a lélekszám arányában az államok között.  (≈500.000fő/</a:t>
            </a:r>
            <a:r>
              <a:rPr lang="hu-HU" altLang="hu-HU" sz="1600" dirty="0" err="1"/>
              <a:t>képv</a:t>
            </a:r>
            <a:r>
              <a:rPr lang="hu-HU" altLang="hu-HU" sz="1600" dirty="0"/>
              <a:t>.)</a:t>
            </a:r>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a:t>
            </a:r>
            <a:r>
              <a:rPr lang="hu-HU" altLang="hu-HU" sz="1600" b="1" dirty="0"/>
              <a:t>1951. 22.ak</a:t>
            </a:r>
            <a:r>
              <a:rPr lang="hu-HU" altLang="hu-HU" sz="1600" dirty="0"/>
              <a:t>. Két periódusnál tovább senki ne lehessen elnök az Egyesült Államokban</a:t>
            </a:r>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a:t>
            </a:r>
            <a:r>
              <a:rPr lang="hu-HU" altLang="hu-HU" sz="1600" b="1" dirty="0"/>
              <a:t>1964. 24.ak</a:t>
            </a:r>
            <a:r>
              <a:rPr lang="hu-HU" altLang="hu-HU" sz="1600" dirty="0"/>
              <a:t>. A tagállamok nem köthetik adózáshoz vagy adókötelezettségek szabályszerű teljesítéséhez a választás jogát.</a:t>
            </a:r>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a:t>
            </a:r>
            <a:r>
              <a:rPr lang="hu-HU" altLang="hu-HU" sz="1600" b="1" dirty="0"/>
              <a:t>1971. 26. </a:t>
            </a:r>
            <a:r>
              <a:rPr lang="hu-HU" altLang="hu-HU" sz="1600" b="1" dirty="0" err="1"/>
              <a:t>ak</a:t>
            </a:r>
            <a:r>
              <a:rPr lang="hu-HU" altLang="hu-HU" sz="1600" b="1" dirty="0"/>
              <a:t>. </a:t>
            </a:r>
            <a:r>
              <a:rPr lang="hu-HU" altLang="hu-HU" sz="1600" dirty="0"/>
              <a:t>A </a:t>
            </a:r>
            <a:r>
              <a:rPr lang="hu-HU" altLang="hu-HU" sz="1600" dirty="0" err="1"/>
              <a:t>tizennyolcadik</a:t>
            </a:r>
            <a:r>
              <a:rPr lang="hu-HU" altLang="hu-HU" sz="1600" dirty="0"/>
              <a:t> életévüket betöltött – ám a legtöbb tagállamban még nem nagykorú – állampolgároktól sem tagadható meg a választójog, legalábbis az életkorra történő hivatkozással.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45058" name="Tartalom helye 2"/>
          <p:cNvSpPr>
            <a:spLocks noGrp="1"/>
          </p:cNvSpPr>
          <p:nvPr>
            <p:ph idx="1"/>
          </p:nvPr>
        </p:nvSpPr>
        <p:spPr/>
        <p:txBody>
          <a:bodyPr/>
          <a:lstStyle/>
          <a:p>
            <a:pPr algn="ctr">
              <a:buFont typeface="Arial" panose="020B0604020202020204" pitchFamily="34" charset="0"/>
              <a:buNone/>
            </a:pPr>
            <a:endParaRPr lang="hu-HU" altLang="hu-HU" sz="2000"/>
          </a:p>
          <a:p>
            <a:pPr algn="ctr">
              <a:buFont typeface="Arial" panose="020B0604020202020204" pitchFamily="34" charset="0"/>
              <a:buNone/>
            </a:pPr>
            <a:r>
              <a:rPr lang="hu-HU" altLang="hu-HU" sz="2000"/>
              <a:t>A forrás megjelölése nélküli képfájlok a </a:t>
            </a:r>
            <a:r>
              <a:rPr lang="hu-HU" altLang="hu-HU" sz="2000">
                <a:hlinkClick r:id="rId2" tooltip="commons:Kezdőlap"/>
              </a:rPr>
              <a:t>Wikimedia Commonsból</a:t>
            </a:r>
            <a:r>
              <a:rPr lang="hu-HU" altLang="hu-HU" sz="2000"/>
              <a:t> származnak.</a:t>
            </a:r>
            <a:br>
              <a:rPr lang="hu-HU" altLang="hu-HU" sz="2000"/>
            </a:br>
            <a:r>
              <a:rPr lang="hu-HU" altLang="hu-HU" sz="2000"/>
              <a:t>A Commons projekt szabad licencű kép- és multimédiatár</a:t>
            </a:r>
          </a:p>
          <a:p>
            <a:pPr algn="ctr"/>
            <a:endParaRPr lang="hu-HU" altLang="hu-HU"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6082"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ím 1"/>
          <p:cNvSpPr>
            <a:spLocks noGrp="1"/>
          </p:cNvSpPr>
          <p:nvPr>
            <p:ph type="title"/>
          </p:nvPr>
        </p:nvSpPr>
        <p:spPr>
          <a:xfrm>
            <a:off x="914400" y="6092825"/>
            <a:ext cx="8229600" cy="477838"/>
          </a:xfrm>
        </p:spPr>
        <p:txBody>
          <a:bodyPr/>
          <a:lstStyle/>
          <a:p>
            <a:pPr eaLnBrk="1" hangingPunct="1"/>
            <a:r>
              <a:rPr lang="hu-HU" altLang="hu-HU" sz="2000"/>
              <a:t>melléklet : I. alkotmánykiegészítés</a:t>
            </a:r>
          </a:p>
        </p:txBody>
      </p:sp>
      <p:sp>
        <p:nvSpPr>
          <p:cNvPr id="46084" name="Tartalom helye 2"/>
          <p:cNvSpPr>
            <a:spLocks noGrp="1"/>
          </p:cNvSpPr>
          <p:nvPr>
            <p:ph idx="1"/>
          </p:nvPr>
        </p:nvSpPr>
        <p:spPr>
          <a:xfrm>
            <a:off x="0" y="1844675"/>
            <a:ext cx="8697913" cy="4464050"/>
          </a:xfrm>
        </p:spPr>
        <p:txBody>
          <a:bodyPr/>
          <a:lstStyle/>
          <a:p>
            <a:pPr algn="just" eaLnBrk="1" hangingPunct="1">
              <a:buFont typeface="Arial" panose="020B0604020202020204" pitchFamily="34" charset="0"/>
              <a:buNone/>
            </a:pPr>
            <a:r>
              <a:rPr lang="hu-HU" altLang="hu-HU"/>
              <a:t>	A Kongresszus nem alkot törvényt vallás alapítása vagy a vallás szabad gyakorlásának eltiltása tárgyában; nem csorbítja a szólás- vagy sajtószabadságot; nem csorbítja a népnek a békés gyülekezéshez való jogát, valamint azt, hogy a kormányhoz forduljon panaszok orvoslása céljából.</a:t>
            </a:r>
          </a:p>
          <a:p>
            <a:pPr algn="just" eaLnBrk="1" hangingPunct="1">
              <a:buFont typeface="Arial" panose="020B0604020202020204" pitchFamily="34" charset="0"/>
              <a:buNone/>
            </a:pPr>
            <a:endParaRPr lang="hu-HU" altLang="hu-HU"/>
          </a:p>
        </p:txBody>
      </p:sp>
      <p:pic>
        <p:nvPicPr>
          <p:cNvPr id="46085"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7106"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Cím 1"/>
          <p:cNvSpPr>
            <a:spLocks noGrp="1"/>
          </p:cNvSpPr>
          <p:nvPr>
            <p:ph type="title"/>
          </p:nvPr>
        </p:nvSpPr>
        <p:spPr>
          <a:xfrm>
            <a:off x="914400" y="6092825"/>
            <a:ext cx="8229600" cy="477838"/>
          </a:xfrm>
        </p:spPr>
        <p:txBody>
          <a:bodyPr/>
          <a:lstStyle/>
          <a:p>
            <a:pPr eaLnBrk="1" hangingPunct="1"/>
            <a:r>
              <a:rPr lang="hu-HU" altLang="hu-HU" sz="2000"/>
              <a:t>melléklet : łI. alkotmánykiegészítés</a:t>
            </a:r>
          </a:p>
        </p:txBody>
      </p:sp>
      <p:sp>
        <p:nvSpPr>
          <p:cNvPr id="47108" name="Tartalom helye 2"/>
          <p:cNvSpPr>
            <a:spLocks noGrp="1"/>
          </p:cNvSpPr>
          <p:nvPr>
            <p:ph idx="1"/>
          </p:nvPr>
        </p:nvSpPr>
        <p:spPr>
          <a:xfrm>
            <a:off x="0" y="1916113"/>
            <a:ext cx="8697913" cy="4392612"/>
          </a:xfrm>
        </p:spPr>
        <p:txBody>
          <a:bodyPr/>
          <a:lstStyle/>
          <a:p>
            <a:pPr algn="just" eaLnBrk="1" hangingPunct="1">
              <a:buFont typeface="Arial" panose="020B0604020202020204" pitchFamily="34" charset="0"/>
              <a:buNone/>
            </a:pPr>
            <a:r>
              <a:rPr lang="hu-HU" altLang="hu-HU"/>
              <a:t>	Mivel egy jól szervezett milícia szükséges a szabad állam biztonsága szempontjából, nem lehet a népnek a fegyverek birtoklásához és viseléséhez való jogát csorbítani.</a:t>
            </a:r>
          </a:p>
          <a:p>
            <a:pPr algn="just" eaLnBrk="1" hangingPunct="1">
              <a:buFont typeface="Arial" panose="020B0604020202020204" pitchFamily="34" charset="0"/>
              <a:buNone/>
            </a:pPr>
            <a:endParaRPr lang="hu-HU" altLang="hu-HU"/>
          </a:p>
        </p:txBody>
      </p:sp>
      <p:pic>
        <p:nvPicPr>
          <p:cNvPr id="47109"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8130"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ím 1"/>
          <p:cNvSpPr>
            <a:spLocks noGrp="1"/>
          </p:cNvSpPr>
          <p:nvPr>
            <p:ph type="title"/>
          </p:nvPr>
        </p:nvSpPr>
        <p:spPr>
          <a:xfrm>
            <a:off x="914400" y="6092825"/>
            <a:ext cx="8229600" cy="477838"/>
          </a:xfrm>
        </p:spPr>
        <p:txBody>
          <a:bodyPr/>
          <a:lstStyle/>
          <a:p>
            <a:pPr eaLnBrk="1" hangingPunct="1"/>
            <a:r>
              <a:rPr lang="hu-HU" altLang="hu-HU" sz="2000"/>
              <a:t>melléklet : III. alkotmánykiegészítés</a:t>
            </a:r>
          </a:p>
        </p:txBody>
      </p:sp>
      <p:sp>
        <p:nvSpPr>
          <p:cNvPr id="48132" name="Tartalom helye 2"/>
          <p:cNvSpPr>
            <a:spLocks noGrp="1"/>
          </p:cNvSpPr>
          <p:nvPr>
            <p:ph idx="1"/>
          </p:nvPr>
        </p:nvSpPr>
        <p:spPr>
          <a:xfrm>
            <a:off x="0" y="2276475"/>
            <a:ext cx="8697913" cy="4032250"/>
          </a:xfrm>
        </p:spPr>
        <p:txBody>
          <a:bodyPr/>
          <a:lstStyle/>
          <a:p>
            <a:pPr algn="just" eaLnBrk="1" hangingPunct="1">
              <a:buFont typeface="Arial" panose="020B0604020202020204" pitchFamily="34" charset="0"/>
              <a:buNone/>
            </a:pPr>
            <a:r>
              <a:rPr lang="hu-HU" altLang="hu-HU"/>
              <a:t>	Béke idején katonát csak a ház tulajdonosának hozzájárulásával lehet beszállásolni; háború idején is a beszállásolás a törvényben megállapított módon történik.</a:t>
            </a:r>
          </a:p>
        </p:txBody>
      </p:sp>
      <p:pic>
        <p:nvPicPr>
          <p:cNvPr id="48133"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9154"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Cím 1"/>
          <p:cNvSpPr>
            <a:spLocks noGrp="1"/>
          </p:cNvSpPr>
          <p:nvPr>
            <p:ph type="title"/>
          </p:nvPr>
        </p:nvSpPr>
        <p:spPr>
          <a:xfrm>
            <a:off x="914400" y="6092825"/>
            <a:ext cx="8229600" cy="477838"/>
          </a:xfrm>
        </p:spPr>
        <p:txBody>
          <a:bodyPr/>
          <a:lstStyle/>
          <a:p>
            <a:pPr eaLnBrk="1" hangingPunct="1"/>
            <a:r>
              <a:rPr lang="hu-HU" altLang="hu-HU" sz="2000"/>
              <a:t>melléklet : łV. alkotmánykiegészítés</a:t>
            </a:r>
          </a:p>
        </p:txBody>
      </p:sp>
      <p:sp>
        <p:nvSpPr>
          <p:cNvPr id="49156" name="Tartalom helye 2"/>
          <p:cNvSpPr>
            <a:spLocks noGrp="1"/>
          </p:cNvSpPr>
          <p:nvPr>
            <p:ph idx="1"/>
          </p:nvPr>
        </p:nvSpPr>
        <p:spPr>
          <a:xfrm>
            <a:off x="0" y="1268413"/>
            <a:ext cx="8697913" cy="5040312"/>
          </a:xfrm>
        </p:spPr>
        <p:txBody>
          <a:bodyPr/>
          <a:lstStyle/>
          <a:p>
            <a:pPr algn="just" eaLnBrk="1" hangingPunct="1">
              <a:buFont typeface="Arial" panose="020B0604020202020204" pitchFamily="34" charset="0"/>
              <a:buNone/>
            </a:pPr>
            <a:r>
              <a:rPr lang="hu-HU" altLang="hu-HU"/>
              <a:t>	 A népnek a személy, lakóház, okmányok és a tulajdonban lévő tárgyak biztonságához való, megalapozatlan házkutatások és lefoglalások elleni jogát nem lehet megsérteni, és ilyen parancsokat csak valószínűsített, esküvel vagy fogadalommal alátámasztott ügyben lehet kibocsátani és részletesen meg kell jelölni a házkutatás helyét és a lefoglalandó vagy letartóztatandó dolgot, illetve személyt.</a:t>
            </a:r>
          </a:p>
        </p:txBody>
      </p:sp>
      <p:pic>
        <p:nvPicPr>
          <p:cNvPr id="49157"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0178"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Cím 1"/>
          <p:cNvSpPr>
            <a:spLocks noGrp="1"/>
          </p:cNvSpPr>
          <p:nvPr>
            <p:ph type="title"/>
          </p:nvPr>
        </p:nvSpPr>
        <p:spPr>
          <a:xfrm>
            <a:off x="914400" y="6092825"/>
            <a:ext cx="8229600" cy="477838"/>
          </a:xfrm>
        </p:spPr>
        <p:txBody>
          <a:bodyPr/>
          <a:lstStyle/>
          <a:p>
            <a:pPr eaLnBrk="1" hangingPunct="1"/>
            <a:r>
              <a:rPr lang="hu-HU" altLang="hu-HU" sz="2000"/>
              <a:t>melléklet : V. alkotmánykiegészítés</a:t>
            </a:r>
          </a:p>
        </p:txBody>
      </p:sp>
      <p:sp>
        <p:nvSpPr>
          <p:cNvPr id="3" name="Tartalom helye 2"/>
          <p:cNvSpPr>
            <a:spLocks noGrp="1"/>
          </p:cNvSpPr>
          <p:nvPr>
            <p:ph idx="1"/>
          </p:nvPr>
        </p:nvSpPr>
        <p:spPr>
          <a:xfrm>
            <a:off x="0" y="731838"/>
            <a:ext cx="8697913" cy="5576887"/>
          </a:xfrm>
        </p:spPr>
        <p:txBody>
          <a:bodyPr rtlCol="0">
            <a:normAutofit fontScale="85000" lnSpcReduction="10000"/>
          </a:bodyPr>
          <a:lstStyle/>
          <a:p>
            <a:pPr algn="just" eaLnBrk="1" fontAlgn="auto" hangingPunct="1">
              <a:spcAft>
                <a:spcPts val="0"/>
              </a:spcAft>
              <a:buFont typeface="Arial" panose="020B0604020202020204" pitchFamily="34" charset="0"/>
              <a:buNone/>
              <a:defRPr/>
            </a:pPr>
            <a:r>
              <a:rPr lang="hu-HU" dirty="0"/>
              <a:t>	Senkit sem lehet főbenjáró vagy súlyos bűncselekmény miatt felelősségre vonni, csak ha a Nagy Esküdtszék vádindítványt vagy vádhatározatot terjesztett elő, kivéve a szárazföldi, tengeri haderő vagy a milícia körében felmerült ügyeket, amikor a szóban forgó személy háború vagy a közt fenyegető veszély idején tényleges szolgálatot teljesít; senkit nem lehet ugyanazon bűncselekményért kétszer életét vagy testi épségét fenyegető eljárás alá vonni; senkit nem lehet arra kényszeríteni, hogy büntetőügyben saját maga ellen tanúskodjék; életet, szabadságot vagy vagyont sújtó ítéleteket csak a törvénynek megfelelő eljárás alapján lehet kimondani; magántulajdont közcélokra csak igazságos kártalanítás ellenében lehet igénybe venni.</a:t>
            </a:r>
          </a:p>
        </p:txBody>
      </p:sp>
      <p:pic>
        <p:nvPicPr>
          <p:cNvPr id="50181"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EF5"/>
        </a:solidFill>
        <a:effectLst/>
      </p:bgPr>
    </p:bg>
    <p:spTree>
      <p:nvGrpSpPr>
        <p:cNvPr id="1" name=""/>
        <p:cNvGrpSpPr/>
        <p:nvPr/>
      </p:nvGrpSpPr>
      <p:grpSpPr>
        <a:xfrm>
          <a:off x="0" y="0"/>
          <a:ext cx="0" cy="0"/>
          <a:chOff x="0" y="0"/>
          <a:chExt cx="0" cy="0"/>
        </a:xfrm>
      </p:grpSpPr>
      <p:sp>
        <p:nvSpPr>
          <p:cNvPr id="7170" name="Cím 1"/>
          <p:cNvSpPr>
            <a:spLocks noGrp="1"/>
          </p:cNvSpPr>
          <p:nvPr>
            <p:ph type="title"/>
          </p:nvPr>
        </p:nvSpPr>
        <p:spPr>
          <a:xfrm>
            <a:off x="0" y="0"/>
            <a:ext cx="2243138" cy="490538"/>
          </a:xfrm>
        </p:spPr>
        <p:txBody>
          <a:bodyPr/>
          <a:lstStyle/>
          <a:p>
            <a:r>
              <a:rPr lang="hu-HU" altLang="hu-HU" sz="1000"/>
              <a:t>Gyarmatbirodalomak a 18. században</a:t>
            </a:r>
          </a:p>
        </p:txBody>
      </p:sp>
      <p:pic>
        <p:nvPicPr>
          <p:cNvPr id="7171" name="Tartalom helye 4" descr="gyarmatbirodalom.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620713"/>
            <a:ext cx="9236075" cy="5157787"/>
          </a:xfrm>
        </p:spPr>
      </p:pic>
      <p:sp>
        <p:nvSpPr>
          <p:cNvPr id="7172" name="Tartalom helye 3"/>
          <p:cNvSpPr>
            <a:spLocks noGrp="1"/>
          </p:cNvSpPr>
          <p:nvPr>
            <p:ph sz="half" idx="2"/>
          </p:nvPr>
        </p:nvSpPr>
        <p:spPr>
          <a:xfrm>
            <a:off x="6191250" y="6597650"/>
            <a:ext cx="2952750" cy="260350"/>
          </a:xfrm>
        </p:spPr>
        <p:txBody>
          <a:bodyPr/>
          <a:lstStyle/>
          <a:p>
            <a:pPr>
              <a:buFont typeface="Arial" panose="020B0604020202020204" pitchFamily="34" charset="0"/>
              <a:buNone/>
            </a:pPr>
            <a:r>
              <a:rPr lang="hu-HU" altLang="hu-HU" sz="1000"/>
              <a:t>Forrás:  Ignácz Dóra Anna szakdolgozata, ELTE 2010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1202"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Cím 1"/>
          <p:cNvSpPr>
            <a:spLocks noGrp="1"/>
          </p:cNvSpPr>
          <p:nvPr>
            <p:ph type="title"/>
          </p:nvPr>
        </p:nvSpPr>
        <p:spPr>
          <a:xfrm>
            <a:off x="914400" y="6092825"/>
            <a:ext cx="8229600" cy="477838"/>
          </a:xfrm>
        </p:spPr>
        <p:txBody>
          <a:bodyPr/>
          <a:lstStyle/>
          <a:p>
            <a:pPr eaLnBrk="1" hangingPunct="1"/>
            <a:r>
              <a:rPr lang="hu-HU" altLang="hu-HU" sz="2000"/>
              <a:t>melléklet : VI. alkotmánykiegészítés</a:t>
            </a:r>
          </a:p>
        </p:txBody>
      </p:sp>
      <p:sp>
        <p:nvSpPr>
          <p:cNvPr id="3" name="Tartalom helye 2"/>
          <p:cNvSpPr>
            <a:spLocks noGrp="1"/>
          </p:cNvSpPr>
          <p:nvPr>
            <p:ph idx="1"/>
          </p:nvPr>
        </p:nvSpPr>
        <p:spPr>
          <a:xfrm>
            <a:off x="0" y="908050"/>
            <a:ext cx="8697913" cy="5400675"/>
          </a:xfrm>
        </p:spPr>
        <p:txBody>
          <a:bodyPr rtlCol="0">
            <a:normAutofit lnSpcReduction="10000"/>
          </a:bodyPr>
          <a:lstStyle/>
          <a:p>
            <a:pPr algn="just" eaLnBrk="1" fontAlgn="auto" hangingPunct="1">
              <a:spcAft>
                <a:spcPts val="0"/>
              </a:spcAft>
              <a:buFont typeface="Arial" panose="020B0604020202020204" pitchFamily="34" charset="0"/>
              <a:buNone/>
              <a:defRPr/>
            </a:pPr>
            <a:r>
              <a:rPr lang="hu-HU" dirty="0"/>
              <a:t>	Büntetőügyekben a vádlottnak joga van arra, hogy ama állam és kerület elfogulatlan esküdtszéke, melyben a bűncselekményt elkövette gyors és nyilvános tárgyaláson bírálja el az ügyét; ezt a kerületet előzőleg a törvényben meg kell határozni, a vádlottat a vádemelés természetéről és okáról tájékoztatni kell; a vádlottat az ellene tanúskodó személyekkel szembesíteni kell; a mellette tanúskodó személyek megidézése kötelező eljárás útján történik s a vádlott védelmét védőügyvéd látja el.</a:t>
            </a:r>
          </a:p>
        </p:txBody>
      </p:sp>
      <p:pic>
        <p:nvPicPr>
          <p:cNvPr id="51205"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2226"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Cím 1"/>
          <p:cNvSpPr>
            <a:spLocks noGrp="1"/>
          </p:cNvSpPr>
          <p:nvPr>
            <p:ph type="title"/>
          </p:nvPr>
        </p:nvSpPr>
        <p:spPr>
          <a:xfrm>
            <a:off x="914400" y="6092825"/>
            <a:ext cx="8229600" cy="477838"/>
          </a:xfrm>
        </p:spPr>
        <p:txBody>
          <a:bodyPr/>
          <a:lstStyle/>
          <a:p>
            <a:pPr eaLnBrk="1" hangingPunct="1"/>
            <a:r>
              <a:rPr lang="hu-HU" altLang="hu-HU" sz="2000"/>
              <a:t>melléklet : VIł. alkotmánykiegészítés</a:t>
            </a:r>
          </a:p>
        </p:txBody>
      </p:sp>
      <p:sp>
        <p:nvSpPr>
          <p:cNvPr id="52228" name="Tartalom helye 2"/>
          <p:cNvSpPr>
            <a:spLocks noGrp="1"/>
          </p:cNvSpPr>
          <p:nvPr>
            <p:ph idx="1"/>
          </p:nvPr>
        </p:nvSpPr>
        <p:spPr>
          <a:xfrm>
            <a:off x="0" y="1268413"/>
            <a:ext cx="8697913" cy="5040312"/>
          </a:xfrm>
        </p:spPr>
        <p:txBody>
          <a:bodyPr/>
          <a:lstStyle/>
          <a:p>
            <a:pPr algn="just" eaLnBrk="1" hangingPunct="1">
              <a:buFont typeface="Arial" panose="020B0604020202020204" pitchFamily="34" charset="0"/>
              <a:buNone/>
            </a:pPr>
            <a:r>
              <a:rPr lang="hu-HU" altLang="hu-HU"/>
              <a:t>	A közös jog (common law) alapján folytatott bírói eljárás során, amennyiben a peresített érték 20 dollárnál magasabb, az esküdtszéki tárgyaláshoz való jog fennmarad, és az esküdtszék által megvizsgált tényt az Egyesült Államok bíróságai csak a közös jog (common law) szabályai szerint vizsgálhatják felül.</a:t>
            </a:r>
          </a:p>
        </p:txBody>
      </p:sp>
      <p:pic>
        <p:nvPicPr>
          <p:cNvPr id="52229"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3250"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Cím 1"/>
          <p:cNvSpPr>
            <a:spLocks noGrp="1"/>
          </p:cNvSpPr>
          <p:nvPr>
            <p:ph type="title"/>
          </p:nvPr>
        </p:nvSpPr>
        <p:spPr>
          <a:xfrm>
            <a:off x="914400" y="6092825"/>
            <a:ext cx="8229600" cy="477838"/>
          </a:xfrm>
        </p:spPr>
        <p:txBody>
          <a:bodyPr/>
          <a:lstStyle/>
          <a:p>
            <a:pPr eaLnBrk="1" hangingPunct="1"/>
            <a:r>
              <a:rPr lang="hu-HU" altLang="hu-HU" sz="2000"/>
              <a:t>melléklet : VIłI. alkotmánykiegészítés</a:t>
            </a:r>
          </a:p>
        </p:txBody>
      </p:sp>
      <p:sp>
        <p:nvSpPr>
          <p:cNvPr id="53252" name="Tartalom helye 2"/>
          <p:cNvSpPr>
            <a:spLocks noGrp="1"/>
          </p:cNvSpPr>
          <p:nvPr>
            <p:ph idx="1"/>
          </p:nvPr>
        </p:nvSpPr>
        <p:spPr>
          <a:xfrm>
            <a:off x="0" y="2133600"/>
            <a:ext cx="8697913" cy="4175125"/>
          </a:xfrm>
        </p:spPr>
        <p:txBody>
          <a:bodyPr/>
          <a:lstStyle/>
          <a:p>
            <a:pPr algn="just" eaLnBrk="1" hangingPunct="1">
              <a:buFont typeface="Arial" panose="020B0604020202020204" pitchFamily="34" charset="0"/>
              <a:buNone/>
            </a:pPr>
            <a:r>
              <a:rPr lang="hu-HU" altLang="hu-HU"/>
              <a:t>	Nem lehet túl magas óvadékot megállapítani, túl magas pénzbírságokat kiszabni vagy kegyetlen és szokatlan büntetéseket kimondani.</a:t>
            </a:r>
          </a:p>
        </p:txBody>
      </p:sp>
      <p:pic>
        <p:nvPicPr>
          <p:cNvPr id="53253"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4274"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ím 1"/>
          <p:cNvSpPr>
            <a:spLocks noGrp="1"/>
          </p:cNvSpPr>
          <p:nvPr>
            <p:ph type="title"/>
          </p:nvPr>
        </p:nvSpPr>
        <p:spPr>
          <a:xfrm>
            <a:off x="914400" y="6092825"/>
            <a:ext cx="8229600" cy="477838"/>
          </a:xfrm>
        </p:spPr>
        <p:txBody>
          <a:bodyPr/>
          <a:lstStyle/>
          <a:p>
            <a:pPr eaLnBrk="1" hangingPunct="1"/>
            <a:r>
              <a:rPr lang="hu-HU" altLang="hu-HU" sz="2000"/>
              <a:t>melléklet : IX. alkotmánykiegészítés</a:t>
            </a:r>
          </a:p>
        </p:txBody>
      </p:sp>
      <p:sp>
        <p:nvSpPr>
          <p:cNvPr id="54276" name="Tartalom helye 2"/>
          <p:cNvSpPr>
            <a:spLocks noGrp="1"/>
          </p:cNvSpPr>
          <p:nvPr>
            <p:ph idx="1"/>
          </p:nvPr>
        </p:nvSpPr>
        <p:spPr>
          <a:xfrm>
            <a:off x="0" y="2276475"/>
            <a:ext cx="8697913" cy="4032250"/>
          </a:xfrm>
        </p:spPr>
        <p:txBody>
          <a:bodyPr/>
          <a:lstStyle/>
          <a:p>
            <a:pPr algn="just" eaLnBrk="1" hangingPunct="1">
              <a:buFont typeface="Arial" panose="020B0604020202020204" pitchFamily="34" charset="0"/>
              <a:buNone/>
            </a:pPr>
            <a:r>
              <a:rPr lang="hu-HU" altLang="hu-HU"/>
              <a:t>	Az alkotmányban felsorolt bizonyos jogokat nem lehet úgy értelmezni, hogy azok elvonják vagy csökkentik a nép által élvezett más jogokat.</a:t>
            </a:r>
          </a:p>
        </p:txBody>
      </p:sp>
      <p:pic>
        <p:nvPicPr>
          <p:cNvPr id="54277"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5298"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Cím 1"/>
          <p:cNvSpPr>
            <a:spLocks noGrp="1"/>
          </p:cNvSpPr>
          <p:nvPr>
            <p:ph type="title"/>
          </p:nvPr>
        </p:nvSpPr>
        <p:spPr>
          <a:xfrm>
            <a:off x="914400" y="6092825"/>
            <a:ext cx="8229600" cy="477838"/>
          </a:xfrm>
        </p:spPr>
        <p:txBody>
          <a:bodyPr/>
          <a:lstStyle/>
          <a:p>
            <a:pPr eaLnBrk="1" hangingPunct="1"/>
            <a:r>
              <a:rPr lang="hu-HU" altLang="hu-HU" sz="2000"/>
              <a:t>melléklet : X. alkotmánykiegészítés</a:t>
            </a:r>
          </a:p>
        </p:txBody>
      </p:sp>
      <p:sp>
        <p:nvSpPr>
          <p:cNvPr id="55300" name="Tartalom helye 2"/>
          <p:cNvSpPr>
            <a:spLocks noGrp="1"/>
          </p:cNvSpPr>
          <p:nvPr>
            <p:ph idx="1"/>
          </p:nvPr>
        </p:nvSpPr>
        <p:spPr>
          <a:xfrm>
            <a:off x="0" y="2420938"/>
            <a:ext cx="8697913" cy="3887787"/>
          </a:xfrm>
        </p:spPr>
        <p:txBody>
          <a:bodyPr/>
          <a:lstStyle/>
          <a:p>
            <a:pPr algn="just" eaLnBrk="1" hangingPunct="1">
              <a:buFont typeface="Arial" panose="020B0604020202020204" pitchFamily="34" charset="0"/>
              <a:buNone/>
            </a:pPr>
            <a:r>
              <a:rPr lang="hu-HU" altLang="hu-HU"/>
              <a:t>	Az alkotmány által az Egyesült Államokra rá nem ruházott, de az egyes államoknak meg nem tagadott jogok az államokat, illetve a népet illetik.</a:t>
            </a:r>
          </a:p>
        </p:txBody>
      </p:sp>
      <p:pic>
        <p:nvPicPr>
          <p:cNvPr id="55301"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56322" name="Cím 1"/>
          <p:cNvSpPr>
            <a:spLocks noGrp="1"/>
          </p:cNvSpPr>
          <p:nvPr>
            <p:ph type="title"/>
          </p:nvPr>
        </p:nvSpPr>
        <p:spPr>
          <a:xfrm>
            <a:off x="8629650" y="6511925"/>
            <a:ext cx="514350" cy="346075"/>
          </a:xfrm>
        </p:spPr>
        <p:txBody>
          <a:bodyPr/>
          <a:lstStyle/>
          <a:p>
            <a:pPr eaLnBrk="1" hangingPunct="1"/>
            <a:r>
              <a:rPr lang="hu-HU" altLang="hu-HU" sz="1000"/>
              <a:t>dia20</a:t>
            </a:r>
          </a:p>
        </p:txBody>
      </p:sp>
      <p:sp>
        <p:nvSpPr>
          <p:cNvPr id="3" name="Tartalom helye 2"/>
          <p:cNvSpPr>
            <a:spLocks noGrp="1"/>
          </p:cNvSpPr>
          <p:nvPr>
            <p:ph idx="1"/>
          </p:nvPr>
        </p:nvSpPr>
        <p:spPr>
          <a:xfrm>
            <a:off x="0" y="1600200"/>
            <a:ext cx="8686800" cy="4525963"/>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hu-HU" dirty="0"/>
              <a:t>	„Ha az emberek angyalok lennének, nem lenne szükség kormányra. Ha angyalok kormányoznának embereket, nem lenne szükség a kormányok belső vagy külső ellenőrzésére. Ha viszont olyan kormányzatot állítunk fel, amelyben emberek kormányoznak embereket, abban rejlik a nagy nehézség, hogy előbb képessé kell tenni a kormányt arra, hogy ellenőrizze a kormányzottakat, majd arra kell kényszeríteni, hogy korlátozza önmagát.”</a:t>
            </a:r>
          </a:p>
          <a:p>
            <a:pPr algn="just" eaLnBrk="1" fontAlgn="auto" hangingPunct="1">
              <a:spcAft>
                <a:spcPts val="0"/>
              </a:spcAft>
              <a:buFont typeface="Arial" panose="020B0604020202020204" pitchFamily="34" charset="0"/>
              <a:buNone/>
              <a:defRPr/>
            </a:pPr>
            <a:endParaRPr lang="hu-HU" dirty="0"/>
          </a:p>
          <a:p>
            <a:pPr algn="just" eaLnBrk="1" fontAlgn="auto" hangingPunct="1">
              <a:spcAft>
                <a:spcPts val="0"/>
              </a:spcAft>
              <a:buFont typeface="Arial" panose="020B0604020202020204" pitchFamily="34" charset="0"/>
              <a:buNone/>
              <a:defRPr/>
            </a:pPr>
            <a:r>
              <a:rPr lang="hu-HU" dirty="0"/>
              <a:t>	(James </a:t>
            </a:r>
            <a:r>
              <a:rPr lang="hu-HU" dirty="0" err="1"/>
              <a:t>Madison</a:t>
            </a:r>
            <a:r>
              <a:rPr lang="hu-HU" dirty="0"/>
              <a:t>)</a:t>
            </a:r>
          </a:p>
        </p:txBody>
      </p:sp>
      <p:pic>
        <p:nvPicPr>
          <p:cNvPr id="56324" name="Picture 3" descr="C:\Documents and Settings\levente\Local Settings\Temporary Internet Files\Content.IE5\1UXRAKLE\MC900432670[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5949950"/>
            <a:ext cx="6397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701088" y="6511925"/>
            <a:ext cx="442912" cy="346075"/>
          </a:xfrm>
        </p:spPr>
        <p:txBody>
          <a:bodyPr rtlCol="0">
            <a:normAutofit fontScale="90000"/>
          </a:bodyPr>
          <a:lstStyle/>
          <a:p>
            <a:pPr eaLnBrk="1" fontAlgn="auto" hangingPunct="1">
              <a:spcAft>
                <a:spcPts val="0"/>
              </a:spcAft>
              <a:defRPr/>
            </a:pPr>
            <a:r>
              <a:rPr lang="hu-HU" sz="1000" dirty="0"/>
              <a:t>dia20</a:t>
            </a:r>
          </a:p>
        </p:txBody>
      </p:sp>
      <p:sp>
        <p:nvSpPr>
          <p:cNvPr id="3" name="Tartalom helye 2"/>
          <p:cNvSpPr>
            <a:spLocks noGrp="1"/>
          </p:cNvSpPr>
          <p:nvPr>
            <p:ph idx="1"/>
          </p:nvPr>
        </p:nvSpPr>
        <p:spPr>
          <a:xfrm>
            <a:off x="0" y="549275"/>
            <a:ext cx="8686800" cy="5616575"/>
          </a:xfrm>
        </p:spPr>
        <p:txBody>
          <a:bodyPr rtlCol="0">
            <a:normAutofit fontScale="85000" lnSpcReduction="10000"/>
          </a:bodyPr>
          <a:lstStyle/>
          <a:p>
            <a:pPr algn="just" eaLnBrk="1" fontAlgn="auto" hangingPunct="1">
              <a:spcAft>
                <a:spcPts val="0"/>
              </a:spcAft>
              <a:buFont typeface="Arial" panose="020B0604020202020204" pitchFamily="34" charset="0"/>
              <a:buNone/>
              <a:defRPr/>
            </a:pPr>
            <a:r>
              <a:rPr lang="hu-HU" dirty="0"/>
              <a:t>	Az Amerikai Egyesült Államok új alkotmánya […] fontossága önmagáért beszél; nem kevesebb függ tőle, mint […] egy olyan birodalom sorsa, amely sok szempontból a legfontosabb a világon. Gyakran hangzott el a megjegyzés, hogy magatartása és példája révén alighanem ennek a népnek jutott osztályrészül annak a fontos kérdésnek az eldöntése: vajon az emberi társadalom képes-e a gondolkodás és választás alapján jó kormányzatot létrehozni, vagy pedig örökre arra van ítélve, hogy politikai berendezkedése a véletlentől és az erőszaktól függjön. […] …ha rosszul döntünk, akkor döntésünket joggal tekintenék az emberiség egyetemes balszerencséjének.”</a:t>
            </a:r>
          </a:p>
          <a:p>
            <a:pPr algn="just" eaLnBrk="1" fontAlgn="auto" hangingPunct="1">
              <a:spcAft>
                <a:spcPts val="0"/>
              </a:spcAft>
              <a:buFont typeface="Arial" panose="020B0604020202020204" pitchFamily="34" charset="0"/>
              <a:buNone/>
              <a:defRPr/>
            </a:pPr>
            <a:r>
              <a:rPr lang="hu-HU" dirty="0"/>
              <a:t>	(Alexander Hamilton)</a:t>
            </a:r>
          </a:p>
        </p:txBody>
      </p:sp>
      <p:pic>
        <p:nvPicPr>
          <p:cNvPr id="57348" name="Picture 3" descr="C:\Documents and Settings\levente\Local Settings\Temporary Internet Files\Content.IE5\1UXRAKLE\MC900432670[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5949950"/>
            <a:ext cx="6397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p:cNvSpPr>
          <p:nvPr>
            <p:ph type="title"/>
          </p:nvPr>
        </p:nvSpPr>
        <p:spPr/>
        <p:txBody>
          <a:bodyPr/>
          <a:lstStyle/>
          <a:p>
            <a:endParaRPr lang="hu-HU" altLang="hu-HU"/>
          </a:p>
        </p:txBody>
      </p:sp>
      <p:pic>
        <p:nvPicPr>
          <p:cNvPr id="58371"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81075"/>
            <a:ext cx="9144000" cy="5075238"/>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Grp="1"/>
          </p:cNvSpPr>
          <p:nvPr>
            <p:ph type="title"/>
          </p:nvPr>
        </p:nvSpPr>
        <p:spPr/>
        <p:txBody>
          <a:bodyPr/>
          <a:lstStyle/>
          <a:p>
            <a:endParaRPr lang="hu-HU" altLang="hu-HU"/>
          </a:p>
        </p:txBody>
      </p:sp>
      <p:graphicFrame>
        <p:nvGraphicFramePr>
          <p:cNvPr id="59395" name="Object 4"/>
          <p:cNvGraphicFramePr>
            <a:graphicFrameLocks noGrp="1" noChangeAspect="1"/>
          </p:cNvGraphicFramePr>
          <p:nvPr>
            <p:ph sz="half" idx="1"/>
          </p:nvPr>
        </p:nvGraphicFramePr>
        <p:xfrm>
          <a:off x="539750" y="620713"/>
          <a:ext cx="8291513" cy="4259262"/>
        </p:xfrm>
        <a:graphic>
          <a:graphicData uri="http://schemas.openxmlformats.org/presentationml/2006/ole">
            <mc:AlternateContent xmlns:mc="http://schemas.openxmlformats.org/markup-compatibility/2006">
              <mc:Choice xmlns:v="urn:schemas-microsoft-com:vml" Requires="v">
                <p:oleObj spid="_x0000_s2050" name="Bitkép" r:id="rId3" imgW="7640116" imgH="3924848" progId="Paint.Picture">
                  <p:embed/>
                </p:oleObj>
              </mc:Choice>
              <mc:Fallback>
                <p:oleObj name="Bitkép" r:id="rId3" imgW="7640116" imgH="39248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20713"/>
                        <a:ext cx="8291513" cy="425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7"/>
          <p:cNvGraphicFramePr>
            <a:graphicFrameLocks noGrp="1" noChangeAspect="1"/>
          </p:cNvGraphicFramePr>
          <p:nvPr>
            <p:ph sz="half" idx="2"/>
          </p:nvPr>
        </p:nvGraphicFramePr>
        <p:xfrm>
          <a:off x="2124075" y="5013325"/>
          <a:ext cx="4502150" cy="1354138"/>
        </p:xfrm>
        <a:graphic>
          <a:graphicData uri="http://schemas.openxmlformats.org/presentationml/2006/ole">
            <mc:AlternateContent xmlns:mc="http://schemas.openxmlformats.org/markup-compatibility/2006">
              <mc:Choice xmlns:v="urn:schemas-microsoft-com:vml" Requires="v">
                <p:oleObj spid="_x0000_s2051" name="Bitkép" r:id="rId5" imgW="2629267" imgH="790476" progId="Paint.Picture">
                  <p:embed/>
                </p:oleObj>
              </mc:Choice>
              <mc:Fallback>
                <p:oleObj name="Bitkép" r:id="rId5" imgW="2629267" imgH="790476"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5013325"/>
                        <a:ext cx="450215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BBBC00-805A-5F46-4FBB-C5BCE86FED6D}"/>
              </a:ext>
            </a:extLst>
          </p:cNvPr>
          <p:cNvSpPr>
            <a:spLocks noGrp="1"/>
          </p:cNvSpPr>
          <p:nvPr>
            <p:ph type="title"/>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b="1" kern="100" dirty="0">
                <a:effectLst/>
                <a:latin typeface="Times New Roman" panose="02020603050405020304" pitchFamily="18" charset="0"/>
                <a:ea typeface="Calibri" panose="020F0502020204030204" pitchFamily="34" charset="0"/>
                <a:cs typeface="Times New Roman" panose="02020603050405020304" pitchFamily="18" charset="0"/>
              </a:rPr>
              <a:t>Amerikai elnökök, akik kisebbséggel győztek</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Név                                                            választás éve     a választópolgárok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szavazata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hu-HU" dirty="0"/>
          </a:p>
        </p:txBody>
      </p:sp>
      <p:sp>
        <p:nvSpPr>
          <p:cNvPr id="3" name="Tartalom helye 2">
            <a:extLst>
              <a:ext uri="{FF2B5EF4-FFF2-40B4-BE49-F238E27FC236}">
                <a16:creationId xmlns:a16="http://schemas.microsoft.com/office/drawing/2014/main" id="{F355DA18-6442-2328-FFAE-396C0E03C645}"/>
              </a:ext>
            </a:extLst>
          </p:cNvPr>
          <p:cNvSpPr>
            <a:spLocks noGrp="1"/>
          </p:cNvSpPr>
          <p:nvPr>
            <p:ph sz="half" idx="1"/>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 John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Quincy</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Adams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2./ James K.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Polk</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Zahary</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Taylor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4./ James A.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Buchanan</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5./ Abraham Lincoln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6./ Rutherford B.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Hayes</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7./ James A. Garfield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8./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Grover</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Cleveland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9./ Benjamin Harrison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10./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Grover</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Cleveland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Tartalom helye 3">
            <a:extLst>
              <a:ext uri="{FF2B5EF4-FFF2-40B4-BE49-F238E27FC236}">
                <a16:creationId xmlns:a16="http://schemas.microsoft.com/office/drawing/2014/main" id="{10922619-F259-BF41-2922-C03212727872}"/>
              </a:ext>
            </a:extLst>
          </p:cNvPr>
          <p:cNvSpPr>
            <a:spLocks noGrp="1"/>
          </p:cNvSpPr>
          <p:nvPr>
            <p:ph sz="half" idx="2"/>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1824                             29,8 %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1844                             49,3 %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1848                             47, 3 %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1856                             45,3 %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1860                              39,9 %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1876                              47,9 %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1880                              48,3 %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1884                              48,8 %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1888                              47,8 %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1892                             46,0 %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08216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p:cNvSpPr>
          <p:nvPr>
            <p:ph type="title"/>
          </p:nvPr>
        </p:nvSpPr>
        <p:spPr/>
        <p:txBody>
          <a:bodyPr/>
          <a:lstStyle/>
          <a:p>
            <a:endParaRPr lang="hu-HU" altLang="hu-HU"/>
          </a:p>
        </p:txBody>
      </p:sp>
      <p:pic>
        <p:nvPicPr>
          <p:cNvPr id="8195" name="Picture 4" desc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46313" y="0"/>
            <a:ext cx="5322887" cy="68580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00EA00-DAAB-59EB-F720-9E0F37EE549E}"/>
              </a:ext>
            </a:extLst>
          </p:cNvPr>
          <p:cNvSpPr>
            <a:spLocks noGrp="1"/>
          </p:cNvSpPr>
          <p:nvPr>
            <p:ph type="title"/>
          </p:nvPr>
        </p:nvSpPr>
        <p:spPr/>
        <p:txBody>
          <a:bodyPr/>
          <a:lstStyle/>
          <a:p>
            <a:pPr>
              <a:lnSpc>
                <a:spcPct val="107000"/>
              </a:lnSpc>
              <a:spcAft>
                <a:spcPts val="800"/>
              </a:spcAft>
            </a:pPr>
            <a:r>
              <a:rPr lang="hu-HU" sz="1800" b="1" kern="100" dirty="0">
                <a:effectLst/>
                <a:latin typeface="Times New Roman" panose="02020603050405020304" pitchFamily="18" charset="0"/>
                <a:ea typeface="Calibri" panose="020F0502020204030204" pitchFamily="34" charset="0"/>
                <a:cs typeface="Times New Roman" panose="02020603050405020304" pitchFamily="18" charset="0"/>
              </a:rPr>
              <a:t>Amerikai elnökök, akik kisebbséggel győztek</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Név                                                            választás éve     a választópolgárok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szavazata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rPr>
              <a:t> </a:t>
            </a:r>
            <a:endParaRPr lang="hu-HU" dirty="0"/>
          </a:p>
        </p:txBody>
      </p:sp>
      <p:sp>
        <p:nvSpPr>
          <p:cNvPr id="3" name="Tartalom helye 2">
            <a:extLst>
              <a:ext uri="{FF2B5EF4-FFF2-40B4-BE49-F238E27FC236}">
                <a16:creationId xmlns:a16="http://schemas.microsoft.com/office/drawing/2014/main" id="{70B4FA19-CE20-197D-8C9A-DEAC8685F49F}"/>
              </a:ext>
            </a:extLst>
          </p:cNvPr>
          <p:cNvSpPr>
            <a:spLocks noGrp="1"/>
          </p:cNvSpPr>
          <p:nvPr>
            <p:ph sz="half" idx="1"/>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11./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Woodrow</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Wilson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12./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Woodrow</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Wilson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13./ Harry S. Truman</a:t>
            </a:r>
          </a:p>
          <a:p>
            <a:pPr>
              <a:lnSpc>
                <a:spcPct val="107000"/>
              </a:lnSpc>
              <a:spcAft>
                <a:spcPts val="800"/>
              </a:spcAft>
            </a:pPr>
            <a:r>
              <a:rPr lang="hu-HU" sz="1800" kern="100" dirty="0">
                <a:latin typeface="Times New Roman" panose="02020603050405020304" pitchFamily="18" charset="0"/>
                <a:ea typeface="Calibri" panose="020F0502020204030204" pitchFamily="34" charset="0"/>
                <a:cs typeface="Times New Roman" panose="02020603050405020304" pitchFamily="18" charset="0"/>
              </a:rPr>
              <a:t>14./ Bill Clinton</a:t>
            </a:r>
          </a:p>
          <a:p>
            <a:pPr>
              <a:lnSpc>
                <a:spcPct val="107000"/>
              </a:lnSpc>
              <a:spcAft>
                <a:spcPts val="800"/>
              </a:spcAft>
            </a:pPr>
            <a:r>
              <a:rPr lang="hu-HU" sz="1800" kern="100" dirty="0">
                <a:latin typeface="Times New Roman" panose="02020603050405020304" pitchFamily="18" charset="0"/>
                <a:ea typeface="Calibri" panose="020F0502020204030204" pitchFamily="34" charset="0"/>
                <a:cs typeface="Times New Roman" panose="02020603050405020304" pitchFamily="18" charset="0"/>
              </a:rPr>
              <a:t>15./ Bill Clinton</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16./ George Walker Bush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Donald John </a:t>
            </a:r>
            <a:r>
              <a:rPr lang="hu-HU" sz="1800" kern="1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Trump</a:t>
            </a: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Tartalom helye 3">
            <a:extLst>
              <a:ext uri="{FF2B5EF4-FFF2-40B4-BE49-F238E27FC236}">
                <a16:creationId xmlns:a16="http://schemas.microsoft.com/office/drawing/2014/main" id="{800ED656-8DD5-AB8F-01D7-B99914138D73}"/>
              </a:ext>
            </a:extLst>
          </p:cNvPr>
          <p:cNvSpPr>
            <a:spLocks noGrp="1"/>
          </p:cNvSpPr>
          <p:nvPr>
            <p:ph sz="half" idx="2"/>
          </p:nvPr>
        </p:nvSpPr>
        <p:spPr/>
        <p:txBody>
          <a:bodyPr/>
          <a:lstStyle/>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1912                             41,8 %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1916                             49,3 %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1948                             49,5 %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1992                              43 %</a:t>
            </a:r>
          </a:p>
          <a:p>
            <a:pPr marL="0" indent="0">
              <a:lnSpc>
                <a:spcPct val="107000"/>
              </a:lnSpc>
              <a:spcAft>
                <a:spcPts val="800"/>
              </a:spcAft>
              <a:buNone/>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1996                             49,2 %</a:t>
            </a:r>
          </a:p>
          <a:p>
            <a:pPr marL="0" indent="0">
              <a:lnSpc>
                <a:spcPct val="107000"/>
              </a:lnSpc>
              <a:spcAft>
                <a:spcPts val="800"/>
              </a:spcAft>
              <a:buNone/>
            </a:pP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2000                             47,9 % </a:t>
            </a:r>
          </a:p>
          <a:p>
            <a:pPr marL="0" indent="0">
              <a:lnSpc>
                <a:spcPct val="107000"/>
              </a:lnSpc>
              <a:spcAft>
                <a:spcPts val="800"/>
              </a:spcAft>
              <a:buNone/>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543 895-tal</a:t>
            </a: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többet kapott az                                  ellenfele, </a:t>
            </a:r>
            <a:r>
              <a:rPr lang="hu-HU" sz="18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Al</a:t>
            </a: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hu-HU" sz="18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Gore</a:t>
            </a:r>
            <a:endPar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2016                               46,1 %</a:t>
            </a:r>
          </a:p>
          <a:p>
            <a:pPr marL="0" indent="0">
              <a:lnSpc>
                <a:spcPct val="107000"/>
              </a:lnSpc>
              <a:spcAft>
                <a:spcPts val="800"/>
              </a:spcAft>
              <a:buNone/>
            </a:pP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63544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D6E2"/>
        </a:solidFill>
        <a:effectLst/>
      </p:bgPr>
    </p:bg>
    <p:spTree>
      <p:nvGrpSpPr>
        <p:cNvPr id="1" name=""/>
        <p:cNvGrpSpPr/>
        <p:nvPr/>
      </p:nvGrpSpPr>
      <p:grpSpPr>
        <a:xfrm>
          <a:off x="0" y="0"/>
          <a:ext cx="0" cy="0"/>
          <a:chOff x="0" y="0"/>
          <a:chExt cx="0" cy="0"/>
        </a:xfrm>
      </p:grpSpPr>
      <p:pic>
        <p:nvPicPr>
          <p:cNvPr id="9218" name="Kép 4" descr="atlantióceá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ím 1"/>
          <p:cNvSpPr>
            <a:spLocks noGrp="1"/>
          </p:cNvSpPr>
          <p:nvPr>
            <p:ph type="title"/>
          </p:nvPr>
        </p:nvSpPr>
        <p:spPr>
          <a:xfrm>
            <a:off x="0" y="4724400"/>
            <a:ext cx="1331913" cy="420688"/>
          </a:xfrm>
        </p:spPr>
        <p:txBody>
          <a:bodyPr/>
          <a:lstStyle/>
          <a:p>
            <a:pPr eaLnBrk="1" hangingPunct="1"/>
            <a:r>
              <a:rPr lang="hu-HU" altLang="hu-HU" sz="900"/>
              <a:t>Forrás: GoogleMaps</a:t>
            </a:r>
          </a:p>
        </p:txBody>
      </p:sp>
      <p:pic>
        <p:nvPicPr>
          <p:cNvPr id="6" name="Kép 5" descr="mayflower_17540_balr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357563"/>
            <a:ext cx="5254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zövegdoboz 9"/>
          <p:cNvSpPr txBox="1">
            <a:spLocks noChangeArrowheads="1"/>
          </p:cNvSpPr>
          <p:nvPr/>
        </p:nvSpPr>
        <p:spPr bwMode="auto">
          <a:xfrm>
            <a:off x="574675" y="5157788"/>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800" b="1">
                <a:latin typeface="Arial" panose="020B0604020202020204" pitchFamily="34" charset="0"/>
              </a:rPr>
              <a:t>1620. november 11. A Mayflower  Cape Cod-nál horgonyt vet a puritánok első nagyobb csoportjával. Az új telepesek Mayflower Egyezmény  néven szerződést készítenek a jövőbeli kormányzatról, amelyben kijelentik, hogy az igazságos és méltányos törvényeknek alávetik magukat és engedelmeskednek. </a:t>
            </a:r>
          </a:p>
        </p:txBody>
      </p:sp>
      <p:sp>
        <p:nvSpPr>
          <p:cNvPr id="9222" name="Szövegdoboz 6"/>
          <p:cNvSpPr txBox="1">
            <a:spLocks noChangeArrowheads="1"/>
          </p:cNvSpPr>
          <p:nvPr/>
        </p:nvSpPr>
        <p:spPr bwMode="auto">
          <a:xfrm>
            <a:off x="0" y="0"/>
            <a:ext cx="878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800" b="1">
                <a:latin typeface="Arial" panose="020B0604020202020204" pitchFamily="34" charset="0"/>
              </a:rPr>
              <a:t>I.Jakab és a Virginia Társaság hajói 1606-tól kikötnek az amerikai partokon. Gyarmatok alapítása 125 éven keresztül.</a:t>
            </a:r>
          </a:p>
          <a:p>
            <a:pPr algn="ctr" eaLnBrk="1" hangingPunct="1">
              <a:spcBef>
                <a:spcPct val="0"/>
              </a:spcBef>
              <a:buFontTx/>
              <a:buNone/>
            </a:pPr>
            <a:r>
              <a:rPr lang="hu-HU" altLang="hu-HU" sz="1800" b="1">
                <a:latin typeface="Arial" panose="020B0604020202020204" pitchFamily="34" charset="0"/>
              </a:rPr>
              <a:t> Virginia (1607) – Georgia (1733)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100" fill="hold"/>
                                        <p:tgtEl>
                                          <p:spTgt spid="6"/>
                                        </p:tgtEl>
                                        <p:attrNameLst>
                                          <p:attrName>style.color</p:attrName>
                                        </p:attrNameLst>
                                      </p:cBhvr>
                                      <p:to>
                                        <a:schemeClr val="accent2"/>
                                      </p:to>
                                    </p:animClr>
                                    <p:animClr clrSpc="rgb" dir="cw">
                                      <p:cBhvr>
                                        <p:cTn id="7" dur="100" fill="hold"/>
                                        <p:tgtEl>
                                          <p:spTgt spid="6"/>
                                        </p:tgtEl>
                                        <p:attrNameLst>
                                          <p:attrName>fillcolor</p:attrName>
                                        </p:attrNameLst>
                                      </p:cBhvr>
                                      <p:to>
                                        <a:schemeClr val="accent2"/>
                                      </p:to>
                                    </p:animClr>
                                    <p:set>
                                      <p:cBhvr>
                                        <p:cTn id="8" dur="100" fill="hold"/>
                                        <p:tgtEl>
                                          <p:spTgt spid="6"/>
                                        </p:tgtEl>
                                        <p:attrNameLst>
                                          <p:attrName>fill.type</p:attrName>
                                        </p:attrNameLst>
                                      </p:cBhvr>
                                      <p:to>
                                        <p:strVal val="solid"/>
                                      </p:to>
                                    </p:set>
                                    <p:set>
                                      <p:cBhvr>
                                        <p:cTn id="9" dur="100" fill="hold"/>
                                        <p:tgtEl>
                                          <p:spTgt spid="6"/>
                                        </p:tgtEl>
                                        <p:attrNameLst>
                                          <p:attrName>fill.on</p:attrName>
                                        </p:attrNameLst>
                                      </p:cBhvr>
                                      <p:to>
                                        <p:strVal val="true"/>
                                      </p:to>
                                    </p:se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par>
                                <p:cTn id="15" presetID="0" presetClass="path" presetSubtype="0" accel="50000" decel="50000" fill="hold" nodeType="withEffect">
                                  <p:stCondLst>
                                    <p:cond delay="0"/>
                                  </p:stCondLst>
                                  <p:childTnLst>
                                    <p:animMotion origin="layout" path="M -0.0335 0.03657 C -0.07987 0.04167 -0.05833 0.03958 -0.09809 0.04305 C -0.12778 0.04861 -0.1566 0.05023 -0.18681 0.05162 C -0.19219 0.05231 -0.19757 0.05301 -0.20296 0.0537 C -0.2132 0.05509 -0.23351 0.0581 -0.23351 0.0581 C -0.25191 0.06389 -0.26997 0.07129 -0.28837 0.07731 C -0.31094 0.1 -0.33473 0.10092 -0.36268 0.10092 " pathEditMode="relative" ptsTypes="ffffffA">
                                      <p:cBhvr>
                                        <p:cTn id="16" dur="3000" fill="hold"/>
                                        <p:tgtEl>
                                          <p:spTgt spid="6"/>
                                        </p:tgtEl>
                                        <p:attrNameLst>
                                          <p:attrName>ppt_x</p:attrName>
                                          <p:attrName>ppt_y</p:attrName>
                                        </p:attrNameLst>
                                      </p:cBhvr>
                                    </p:animMotion>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alpha val="39999"/>
          </a:srgbClr>
        </a:solidFill>
        <a:effectLst/>
      </p:bgPr>
    </p:bg>
    <p:spTree>
      <p:nvGrpSpPr>
        <p:cNvPr id="1" name=""/>
        <p:cNvGrpSpPr/>
        <p:nvPr/>
      </p:nvGrpSpPr>
      <p:grpSpPr>
        <a:xfrm>
          <a:off x="0" y="0"/>
          <a:ext cx="0" cy="0"/>
          <a:chOff x="0" y="0"/>
          <a:chExt cx="0" cy="0"/>
        </a:xfrm>
      </p:grpSpPr>
      <p:sp>
        <p:nvSpPr>
          <p:cNvPr id="11266" name="Cím 1"/>
          <p:cNvSpPr>
            <a:spLocks noGrp="1"/>
          </p:cNvSpPr>
          <p:nvPr>
            <p:ph type="title"/>
          </p:nvPr>
        </p:nvSpPr>
        <p:spPr>
          <a:xfrm>
            <a:off x="7477125" y="0"/>
            <a:ext cx="1666875" cy="490538"/>
          </a:xfrm>
        </p:spPr>
        <p:txBody>
          <a:bodyPr/>
          <a:lstStyle/>
          <a:p>
            <a:pPr eaLnBrk="1" hangingPunct="1"/>
            <a:r>
              <a:rPr lang="hu-HU" altLang="hu-HU" sz="1100"/>
              <a:t>Mayflower Egyezmény</a:t>
            </a:r>
            <a:endParaRPr lang="hu-HU" altLang="hu-HU"/>
          </a:p>
        </p:txBody>
      </p:sp>
      <p:pic>
        <p:nvPicPr>
          <p:cNvPr id="11267" name="Tartalom helye 3" descr="Mayflower_Compact_Bradfor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163"/>
            <a:ext cx="3851275" cy="6888163"/>
          </a:xfrm>
        </p:spPr>
      </p:pic>
      <p:sp>
        <p:nvSpPr>
          <p:cNvPr id="11268" name="Rectangle 1"/>
          <p:cNvSpPr>
            <a:spLocks noChangeArrowheads="1"/>
          </p:cNvSpPr>
          <p:nvPr/>
        </p:nvSpPr>
        <p:spPr bwMode="auto">
          <a:xfrm>
            <a:off x="3924300" y="804863"/>
            <a:ext cx="5219700" cy="6002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hu-HU" altLang="hu-HU" sz="1600" b="1">
                <a:solidFill>
                  <a:srgbClr val="000000"/>
                </a:solidFill>
                <a:latin typeface="Arial" panose="020B0604020202020204" pitchFamily="34" charset="0"/>
              </a:rPr>
              <a:t>Modern version</a:t>
            </a:r>
            <a:endParaRPr lang="hu-HU" altLang="hu-HU" sz="1600">
              <a:solidFill>
                <a:srgbClr val="000000"/>
              </a:solidFill>
              <a:latin typeface="Arial" panose="020B0604020202020204" pitchFamily="34" charset="0"/>
            </a:endParaRPr>
          </a:p>
          <a:p>
            <a:pPr algn="just">
              <a:spcBef>
                <a:spcPct val="0"/>
              </a:spcBef>
              <a:buFontTx/>
              <a:buNone/>
            </a:pPr>
            <a:r>
              <a:rPr lang="hu-HU" altLang="hu-HU" sz="1600">
                <a:latin typeface="Arial" panose="020B0604020202020204" pitchFamily="34" charset="0"/>
              </a:rPr>
              <a:t>In the name of God, Amen. We, whose names are underwritten, the loyal subjects of our dread Sovereign Lord King James, by the Grace of God, of Great Britain, France, and Ireland, King, defender of the Faith, etc.</a:t>
            </a:r>
            <a:endParaRPr lang="hu-HU" altLang="hu-HU" sz="1600"/>
          </a:p>
          <a:p>
            <a:pPr algn="just">
              <a:spcBef>
                <a:spcPct val="0"/>
              </a:spcBef>
              <a:buFontTx/>
              <a:buNone/>
            </a:pPr>
            <a:r>
              <a:rPr lang="hu-HU" altLang="hu-HU" sz="1600"/>
              <a:t>Having undertaken, for the Glory of God, and advancements of the Christian faith and honor of our King and Country, a voyage to plant the first colony in the Northern parts of Virginia, do by these presents, solemnly and mutually, in the presence of God, and one another, covenant and combine ourselves together into a civil body politic; for our better ordering, and preservation and furtherance of the ends aforesaid; and by virtue hereof to enact, constitute, and frame, such </a:t>
            </a:r>
            <a:r>
              <a:rPr lang="hu-HU" altLang="hu-HU" sz="1600">
                <a:solidFill>
                  <a:srgbClr val="FF0000"/>
                </a:solidFill>
              </a:rPr>
              <a:t>just and equal laws</a:t>
            </a:r>
            <a:r>
              <a:rPr lang="hu-HU" altLang="hu-HU" sz="1600"/>
              <a:t>, ordinances, acts, constitutions, and offices, from time to time, as shall be thought most meet and convenient for the general good of the colony; unto which we promise all due </a:t>
            </a:r>
            <a:r>
              <a:rPr lang="hu-HU" altLang="hu-HU" sz="1600">
                <a:solidFill>
                  <a:srgbClr val="FF0000"/>
                </a:solidFill>
              </a:rPr>
              <a:t>submission and obedience.</a:t>
            </a:r>
          </a:p>
          <a:p>
            <a:pPr algn="just">
              <a:spcBef>
                <a:spcPct val="0"/>
              </a:spcBef>
              <a:buFontTx/>
              <a:buNone/>
            </a:pPr>
            <a:endParaRPr lang="hu-HU" altLang="hu-HU" sz="1600"/>
          </a:p>
          <a:p>
            <a:pPr algn="just">
              <a:spcBef>
                <a:spcPct val="0"/>
              </a:spcBef>
              <a:buFontTx/>
              <a:buNone/>
            </a:pPr>
            <a:r>
              <a:rPr lang="hu-HU" altLang="hu-HU" sz="1600"/>
              <a:t>In witness whereof we have hereunto subscribed our names at Cape Cod the 11th of November, in the year of the reign of our Sovereign Lord King James, of England, France, and Ireland, the eighteenth, and of Scotland the fifty-fourth, 1620.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54A10">
            <a:alpha val="61176"/>
          </a:srgbClr>
        </a:solidFill>
        <a:effectLst/>
      </p:bgPr>
    </p:bg>
    <p:spTree>
      <p:nvGrpSpPr>
        <p:cNvPr id="1" name=""/>
        <p:cNvGrpSpPr/>
        <p:nvPr/>
      </p:nvGrpSpPr>
      <p:grpSpPr>
        <a:xfrm>
          <a:off x="0" y="0"/>
          <a:ext cx="0" cy="0"/>
          <a:chOff x="0" y="0"/>
          <a:chExt cx="0" cy="0"/>
        </a:xfrm>
      </p:grpSpPr>
      <p:sp>
        <p:nvSpPr>
          <p:cNvPr id="12290" name="Cím 1"/>
          <p:cNvSpPr>
            <a:spLocks noGrp="1"/>
          </p:cNvSpPr>
          <p:nvPr>
            <p:ph type="title"/>
          </p:nvPr>
        </p:nvSpPr>
        <p:spPr>
          <a:xfrm>
            <a:off x="250825" y="0"/>
            <a:ext cx="3467100" cy="1143000"/>
          </a:xfrm>
        </p:spPr>
        <p:txBody>
          <a:bodyPr/>
          <a:lstStyle/>
          <a:p>
            <a:pPr algn="l" eaLnBrk="1" hangingPunct="1"/>
            <a:r>
              <a:rPr lang="hu-HU" altLang="hu-HU" sz="1600"/>
              <a:t>Kolóniák csoportosítása  a keletkezésük és a  jogi státusuk alapján:</a:t>
            </a:r>
          </a:p>
        </p:txBody>
      </p:sp>
      <p:pic>
        <p:nvPicPr>
          <p:cNvPr id="12291" name="Tartalom helye 4" descr="465px-Map_of_territorial_growth_1775.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51275" y="-171450"/>
            <a:ext cx="5640388" cy="7278688"/>
          </a:xfrm>
        </p:spPr>
      </p:pic>
      <p:sp>
        <p:nvSpPr>
          <p:cNvPr id="12292" name="Tartalom helye 6"/>
          <p:cNvSpPr>
            <a:spLocks noGrp="1"/>
          </p:cNvSpPr>
          <p:nvPr>
            <p:ph sz="half" idx="1"/>
          </p:nvPr>
        </p:nvSpPr>
        <p:spPr>
          <a:xfrm>
            <a:off x="-252413" y="1341438"/>
            <a:ext cx="4495801" cy="4525962"/>
          </a:xfrm>
        </p:spPr>
        <p:txBody>
          <a:bodyPr/>
          <a:lstStyle/>
          <a:p>
            <a:pPr eaLnBrk="1" hangingPunct="1"/>
            <a:r>
              <a:rPr lang="hu-HU" altLang="hu-HU" sz="1800"/>
              <a:t>koronagyarmatok- részvénytársaságok	</a:t>
            </a:r>
          </a:p>
          <a:p>
            <a:pPr eaLnBrk="1" hangingPunct="1"/>
            <a:r>
              <a:rPr lang="hu-HU" altLang="hu-HU" sz="1800"/>
              <a:t>chartális alapítású gyarmatok – puritánok	</a:t>
            </a:r>
          </a:p>
          <a:p>
            <a:pPr eaLnBrk="1" hangingPunct="1"/>
            <a:r>
              <a:rPr lang="hu-HU" altLang="hu-HU" sz="1800"/>
              <a:t>tulajdonosi kolóniák - Calvert</a:t>
            </a:r>
          </a:p>
        </p:txBody>
      </p:sp>
      <p:pic>
        <p:nvPicPr>
          <p:cNvPr id="12293" name="Tartalom helye 3" descr="170px-Calvertcec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44900"/>
            <a:ext cx="21177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églalap 7"/>
          <p:cNvSpPr>
            <a:spLocks noChangeArrowheads="1"/>
          </p:cNvSpPr>
          <p:nvPr/>
        </p:nvSpPr>
        <p:spPr bwMode="auto">
          <a:xfrm>
            <a:off x="2124075" y="3644900"/>
            <a:ext cx="18716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Cecil Calvert</a:t>
            </a:r>
            <a:r>
              <a:rPr lang="hu-HU" altLang="hu-HU" sz="1400"/>
              <a:t>, Baltimore második lordja.</a:t>
            </a:r>
          </a:p>
          <a:p>
            <a:pPr algn="ctr" eaLnBrk="1" hangingPunct="1">
              <a:spcBef>
                <a:spcPct val="0"/>
              </a:spcBef>
              <a:buFontTx/>
              <a:buNone/>
            </a:pPr>
            <a:r>
              <a:rPr lang="hu-HU" altLang="hu-HU" sz="1400"/>
              <a:t> Felhatalmazva, hogy alapítson kolóniát</a:t>
            </a:r>
          </a:p>
          <a:p>
            <a:pPr algn="ctr" eaLnBrk="1" hangingPunct="1">
              <a:spcBef>
                <a:spcPct val="0"/>
              </a:spcBef>
              <a:buFontTx/>
              <a:buNone/>
            </a:pPr>
            <a:r>
              <a:rPr lang="hu-HU" altLang="hu-HU" sz="1400"/>
              <a:t> </a:t>
            </a:r>
            <a:r>
              <a:rPr lang="hu-HU" altLang="hu-HU" sz="1400" i="1"/>
              <a:t>Terra Mariae</a:t>
            </a:r>
          </a:p>
          <a:p>
            <a:pPr algn="ctr" eaLnBrk="1" hangingPunct="1">
              <a:spcBef>
                <a:spcPct val="0"/>
              </a:spcBef>
              <a:buFontTx/>
              <a:buNone/>
            </a:pPr>
            <a:r>
              <a:rPr lang="hu-HU" altLang="hu-HU" sz="1400"/>
              <a:t> (Maryland) néven. </a:t>
            </a:r>
          </a:p>
          <a:p>
            <a:pPr algn="ctr" eaLnBrk="1" hangingPunct="1">
              <a:spcBef>
                <a:spcPct val="0"/>
              </a:spcBef>
              <a:buFontTx/>
              <a:buNone/>
            </a:pPr>
            <a:r>
              <a:rPr lang="hu-HU" altLang="hu-HU" sz="1400"/>
              <a:t>A kolóniát Henrietta Máriáról,</a:t>
            </a:r>
          </a:p>
          <a:p>
            <a:pPr algn="ctr" eaLnBrk="1" hangingPunct="1">
              <a:spcBef>
                <a:spcPct val="0"/>
              </a:spcBef>
              <a:buFontTx/>
              <a:buNone/>
            </a:pPr>
            <a:r>
              <a:rPr lang="hu-HU" altLang="hu-HU" sz="1400"/>
              <a:t> I. Károly feleségéről nevezték el.</a:t>
            </a:r>
          </a:p>
          <a:p>
            <a:pPr algn="ctr" eaLnBrk="1" hangingPunct="1">
              <a:spcBef>
                <a:spcPct val="0"/>
              </a:spcBef>
              <a:buFontTx/>
              <a:buNone/>
            </a:pPr>
            <a:r>
              <a:rPr lang="hu-HU" altLang="hu-HU" sz="1400"/>
              <a:t>(szerződéses szolgaság)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Tartalom helye 3" descr="TriangleTrad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404813"/>
            <a:ext cx="6443663" cy="6443662"/>
          </a:xfrm>
        </p:spPr>
      </p:pic>
      <p:sp>
        <p:nvSpPr>
          <p:cNvPr id="13315" name="Cím 1"/>
          <p:cNvSpPr>
            <a:spLocks noGrp="1"/>
          </p:cNvSpPr>
          <p:nvPr>
            <p:ph type="title"/>
          </p:nvPr>
        </p:nvSpPr>
        <p:spPr>
          <a:xfrm>
            <a:off x="7524750" y="0"/>
            <a:ext cx="1619250" cy="333375"/>
          </a:xfrm>
        </p:spPr>
        <p:txBody>
          <a:bodyPr/>
          <a:lstStyle/>
          <a:p>
            <a:pPr algn="r" eaLnBrk="1" hangingPunct="1"/>
            <a:r>
              <a:rPr lang="hu-HU" altLang="hu-HU" sz="1000"/>
              <a:t>Mindig van rakomány</a:t>
            </a:r>
          </a:p>
        </p:txBody>
      </p:sp>
      <p:pic>
        <p:nvPicPr>
          <p:cNvPr id="13316" name="Kép 8" descr="merch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716338"/>
            <a:ext cx="34194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éma">
  <a:themeElements>
    <a:clrScheme name="Sétatér">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12008</TotalTime>
  <Words>4187</Words>
  <Application>Microsoft Office PowerPoint</Application>
  <PresentationFormat>Diavetítés a képernyőre (4:3 oldalarány)</PresentationFormat>
  <Paragraphs>333</Paragraphs>
  <Slides>50</Slides>
  <Notes>8</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2</vt:i4>
      </vt:variant>
      <vt:variant>
        <vt:lpstr>Diacímek</vt:lpstr>
      </vt:variant>
      <vt:variant>
        <vt:i4>50</vt:i4>
      </vt:variant>
    </vt:vector>
  </HeadingPairs>
  <TitlesOfParts>
    <vt:vector size="57" baseType="lpstr">
      <vt:lpstr>Arial</vt:lpstr>
      <vt:lpstr>Calibri</vt:lpstr>
      <vt:lpstr>Cambria</vt:lpstr>
      <vt:lpstr>Times New Roman</vt:lpstr>
      <vt:lpstr>Office-téma</vt:lpstr>
      <vt:lpstr>Microsoft Excel-diagram</vt:lpstr>
      <vt:lpstr>Bitkép</vt:lpstr>
      <vt:lpstr>Szemelvények az USA történetéből</vt:lpstr>
      <vt:lpstr>Az újkor hajnalán: Cristoforo Colombo útjai. Célja eljutni Indiába nyugati irányból.</vt:lpstr>
      <vt:lpstr>PowerPoint-bemutató</vt:lpstr>
      <vt:lpstr>Gyarmatbirodalomak a 18. században</vt:lpstr>
      <vt:lpstr>PowerPoint-bemutató</vt:lpstr>
      <vt:lpstr>Forrás: GoogleMaps</vt:lpstr>
      <vt:lpstr>Mayflower Egyezmény</vt:lpstr>
      <vt:lpstr>Kolóniák csoportosítása  a keletkezésük és a  jogi státusuk alapján:</vt:lpstr>
      <vt:lpstr>Mindig van rakomány</vt:lpstr>
      <vt:lpstr>korszakok:</vt:lpstr>
      <vt:lpstr>1619. Gyarmati gyűlések</vt:lpstr>
      <vt:lpstr>Stuart restauráció alatt</vt:lpstr>
      <vt:lpstr>PowerPoint-bemutató</vt:lpstr>
      <vt:lpstr>PowerPoint-bemutató</vt:lpstr>
      <vt:lpstr>           Thomas Jefferson                           John Adams         Benjamin Franklin                     John Hancock              a nyilatkozat megfogalmazói                              a II. kont. kongresszus elnöke</vt:lpstr>
      <vt:lpstr>1.</vt:lpstr>
      <vt:lpstr>2.</vt:lpstr>
      <vt:lpstr>3.</vt:lpstr>
      <vt:lpstr>Elméleti, jogi és  politikai alapok</vt:lpstr>
      <vt:lpstr>Amerikai függetlenségi háború  1775 – 1783</vt:lpstr>
      <vt:lpstr>1787-88. Föderalista dolgozatok. Az alapító atyák Publius álnéven érvelnek  a föderáció mellett. </vt:lpstr>
      <vt:lpstr>Konföderációs Cikkelyek 1777 (1781-ig ratifikálják a tagállamok)</vt:lpstr>
      <vt:lpstr>Miért nem volt hatékony a Kongresszus?</vt:lpstr>
      <vt:lpstr>Constitution of the United States of America cikkelyei (1787)</vt:lpstr>
      <vt:lpstr>Az USA törvényhozó szerve</vt:lpstr>
      <vt:lpstr>Az USA végrehajtó hatalma</vt:lpstr>
      <vt:lpstr>Elektorok</vt:lpstr>
      <vt:lpstr>Fékek checks and balances                  (féken tart,    ellensúly, egyensúly)</vt:lpstr>
      <vt:lpstr>Virginia v. New Jersey terv feloldása az alkotmányban: szenátus és képviselőház</vt:lpstr>
      <vt:lpstr>Bill of Rights (1791) Alkotmány kiegészítések</vt:lpstr>
      <vt:lpstr>John Marsall Az USA 4. legfelsőbb bírája 1801-1835. (Chief Justice of the Supreme Court of the US)  A bírói hatalmi ág kialakítója. Jogállamiság és alkotmánybíráskodás </vt:lpstr>
      <vt:lpstr>USA választási rendszer - Elektori választások</vt:lpstr>
      <vt:lpstr>PowerPoint-bemutató</vt:lpstr>
      <vt:lpstr>PowerPoint-bemutató</vt:lpstr>
      <vt:lpstr>melléklet : I. alkotmánykiegészítés</vt:lpstr>
      <vt:lpstr>melléklet : łI. alkotmánykiegészítés</vt:lpstr>
      <vt:lpstr>melléklet : III. alkotmánykiegészítés</vt:lpstr>
      <vt:lpstr>melléklet : łV. alkotmánykiegészítés</vt:lpstr>
      <vt:lpstr>melléklet : V. alkotmánykiegészítés</vt:lpstr>
      <vt:lpstr>melléklet : VI. alkotmánykiegészítés</vt:lpstr>
      <vt:lpstr>melléklet : VIł. alkotmánykiegészítés</vt:lpstr>
      <vt:lpstr>melléklet : VIłI. alkotmánykiegészítés</vt:lpstr>
      <vt:lpstr>melléklet : IX. alkotmánykiegészítés</vt:lpstr>
      <vt:lpstr>melléklet : X. alkotmánykiegészítés</vt:lpstr>
      <vt:lpstr>dia20</vt:lpstr>
      <vt:lpstr>dia20</vt:lpstr>
      <vt:lpstr>PowerPoint-bemutató</vt:lpstr>
      <vt:lpstr>PowerPoint-bemutató</vt:lpstr>
      <vt:lpstr>  Amerikai elnökök, akik kisebbséggel győztek       Név                                                            választás éve     a választópolgárok                                                                                                              szavazata  </vt:lpstr>
      <vt:lpstr>Amerikai elnökök, akik kisebbséggel győztek       Név                                                            választás éve     a választópolgárok                                                                                                              szavazata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Változatok</dc:title>
  <dc:creator>levi</dc:creator>
  <cp:lastModifiedBy>Körmendy Renáta</cp:lastModifiedBy>
  <cp:revision>1023</cp:revision>
  <dcterms:created xsi:type="dcterms:W3CDTF">2012-02-13T13:24:28Z</dcterms:created>
  <dcterms:modified xsi:type="dcterms:W3CDTF">2023-03-27T07:05:41Z</dcterms:modified>
</cp:coreProperties>
</file>