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5" r:id="rId19"/>
    <p:sldId id="276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BAD5C7-B546-4477-9758-EA9E4EBA656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87F95CC-32A8-49E3-8C34-D591EEEE84F5}">
      <dgm:prSet/>
      <dgm:spPr/>
      <dgm:t>
        <a:bodyPr/>
        <a:lstStyle/>
        <a:p>
          <a:r>
            <a:rPr lang="hu-HU"/>
            <a:t>Spanyolországban nagyon kevés ember beszél angolul, így a mindennapi élethez szükség van pár alap szó elsajátítására.</a:t>
          </a:r>
          <a:endParaRPr lang="en-US"/>
        </a:p>
      </dgm:t>
    </dgm:pt>
    <dgm:pt modelId="{1F9D0685-4D7B-42DC-93E7-F42C83C19580}" type="parTrans" cxnId="{84C925BB-1356-43E4-8874-025FE009DB88}">
      <dgm:prSet/>
      <dgm:spPr/>
      <dgm:t>
        <a:bodyPr/>
        <a:lstStyle/>
        <a:p>
          <a:endParaRPr lang="en-US"/>
        </a:p>
      </dgm:t>
    </dgm:pt>
    <dgm:pt modelId="{9B163361-C379-4019-8867-04D246427082}" type="sibTrans" cxnId="{84C925BB-1356-43E4-8874-025FE009DB88}">
      <dgm:prSet/>
      <dgm:spPr/>
      <dgm:t>
        <a:bodyPr/>
        <a:lstStyle/>
        <a:p>
          <a:endParaRPr lang="en-US"/>
        </a:p>
      </dgm:t>
    </dgm:pt>
    <dgm:pt modelId="{579AECC3-7D0A-4B6D-8E6D-4B129790913E}">
      <dgm:prSet/>
      <dgm:spPr/>
      <dgm:t>
        <a:bodyPr/>
        <a:lstStyle/>
        <a:p>
          <a:r>
            <a:rPr lang="hu-HU"/>
            <a:t>Ha beszél valaki angolul, akkor ő is maximum 1-2 szót</a:t>
          </a:r>
          <a:endParaRPr lang="en-US"/>
        </a:p>
      </dgm:t>
    </dgm:pt>
    <dgm:pt modelId="{A406222D-E151-40C0-BE2F-17946C87901A}" type="parTrans" cxnId="{7183A9F7-758E-4D1F-BACA-3AC2A7598B16}">
      <dgm:prSet/>
      <dgm:spPr/>
      <dgm:t>
        <a:bodyPr/>
        <a:lstStyle/>
        <a:p>
          <a:endParaRPr lang="en-US"/>
        </a:p>
      </dgm:t>
    </dgm:pt>
    <dgm:pt modelId="{1D0A17E7-ECF7-4F57-AB1A-8DD7371E7F52}" type="sibTrans" cxnId="{7183A9F7-758E-4D1F-BACA-3AC2A7598B16}">
      <dgm:prSet/>
      <dgm:spPr/>
      <dgm:t>
        <a:bodyPr/>
        <a:lstStyle/>
        <a:p>
          <a:endParaRPr lang="en-US"/>
        </a:p>
      </dgm:t>
    </dgm:pt>
    <dgm:pt modelId="{DF2B0AC7-E9EB-4965-9E79-C3AFA1F0290E}">
      <dgm:prSet/>
      <dgm:spPr/>
      <dgm:t>
        <a:bodyPr/>
        <a:lstStyle/>
        <a:p>
          <a:r>
            <a:rPr lang="hu-HU"/>
            <a:t>Kisboltokban, gyógyszertárban, pékségekben csak a spanyolt értik.</a:t>
          </a:r>
          <a:endParaRPr lang="en-US"/>
        </a:p>
      </dgm:t>
    </dgm:pt>
    <dgm:pt modelId="{B2DE1BE7-980E-47E8-846E-929B478CEB00}" type="parTrans" cxnId="{A7CFD09F-CF66-4AFE-B704-6DC5C8008211}">
      <dgm:prSet/>
      <dgm:spPr/>
      <dgm:t>
        <a:bodyPr/>
        <a:lstStyle/>
        <a:p>
          <a:endParaRPr lang="en-US"/>
        </a:p>
      </dgm:t>
    </dgm:pt>
    <dgm:pt modelId="{8A4FBE2E-570B-4C17-9B2D-366F8A65AFE4}" type="sibTrans" cxnId="{A7CFD09F-CF66-4AFE-B704-6DC5C8008211}">
      <dgm:prSet/>
      <dgm:spPr/>
      <dgm:t>
        <a:bodyPr/>
        <a:lstStyle/>
        <a:p>
          <a:endParaRPr lang="en-US"/>
        </a:p>
      </dgm:t>
    </dgm:pt>
    <dgm:pt modelId="{A3ABCA0C-BE17-47E5-B471-FD434206898D}">
      <dgm:prSet/>
      <dgm:spPr/>
      <dgm:t>
        <a:bodyPr/>
        <a:lstStyle/>
        <a:p>
          <a:r>
            <a:rPr lang="hu-HU"/>
            <a:t>Érdemes helyi barátokat is szerezni, ha valaki a spanyol nyelvet jól meg szeretné tanulni, mert az Erasmusos diákok csak angolul kommunikálnak egymással.</a:t>
          </a:r>
          <a:endParaRPr lang="en-US"/>
        </a:p>
      </dgm:t>
    </dgm:pt>
    <dgm:pt modelId="{B3761DAE-C902-4816-8C23-9FE49C569532}" type="parTrans" cxnId="{D5596A5C-E4C6-4A34-84A2-0FF9C8AE267A}">
      <dgm:prSet/>
      <dgm:spPr/>
      <dgm:t>
        <a:bodyPr/>
        <a:lstStyle/>
        <a:p>
          <a:endParaRPr lang="en-US"/>
        </a:p>
      </dgm:t>
    </dgm:pt>
    <dgm:pt modelId="{21CB18B0-8E06-46B7-BB7E-52056A360B70}" type="sibTrans" cxnId="{D5596A5C-E4C6-4A34-84A2-0FF9C8AE267A}">
      <dgm:prSet/>
      <dgm:spPr/>
      <dgm:t>
        <a:bodyPr/>
        <a:lstStyle/>
        <a:p>
          <a:endParaRPr lang="en-US"/>
        </a:p>
      </dgm:t>
    </dgm:pt>
    <dgm:pt modelId="{AA981E75-D241-44E6-997B-E5BA05CDE402}">
      <dgm:prSet/>
      <dgm:spPr/>
      <dgm:t>
        <a:bodyPr/>
        <a:lstStyle/>
        <a:p>
          <a:r>
            <a:rPr lang="hu-HU"/>
            <a:t>Az emberek rendkívül közvetlenek és segítőkészek, ezért nem kell félni attól, ha valamit nem helyesen mond az ember.</a:t>
          </a:r>
          <a:endParaRPr lang="en-US"/>
        </a:p>
      </dgm:t>
    </dgm:pt>
    <dgm:pt modelId="{D91AEF08-F657-4B22-9FE3-B8ED844F74A6}" type="parTrans" cxnId="{9BA5468D-6BFA-45EC-8FDA-3685ED4E652B}">
      <dgm:prSet/>
      <dgm:spPr/>
      <dgm:t>
        <a:bodyPr/>
        <a:lstStyle/>
        <a:p>
          <a:endParaRPr lang="en-US"/>
        </a:p>
      </dgm:t>
    </dgm:pt>
    <dgm:pt modelId="{179D336D-BF12-41F2-9ECD-0B4B8D1C7A7B}" type="sibTrans" cxnId="{9BA5468D-6BFA-45EC-8FDA-3685ED4E652B}">
      <dgm:prSet/>
      <dgm:spPr/>
      <dgm:t>
        <a:bodyPr/>
        <a:lstStyle/>
        <a:p>
          <a:endParaRPr lang="en-US"/>
        </a:p>
      </dgm:t>
    </dgm:pt>
    <dgm:pt modelId="{26467A9D-F07D-47AB-9FD0-E1CCAE15E289}" type="pres">
      <dgm:prSet presAssocID="{E4BAD5C7-B546-4477-9758-EA9E4EBA656C}" presName="vert0" presStyleCnt="0">
        <dgm:presLayoutVars>
          <dgm:dir/>
          <dgm:animOne val="branch"/>
          <dgm:animLvl val="lvl"/>
        </dgm:presLayoutVars>
      </dgm:prSet>
      <dgm:spPr/>
    </dgm:pt>
    <dgm:pt modelId="{8195F2B5-166B-4C48-B880-2387C8EFD893}" type="pres">
      <dgm:prSet presAssocID="{687F95CC-32A8-49E3-8C34-D591EEEE84F5}" presName="thickLine" presStyleLbl="alignNode1" presStyleIdx="0" presStyleCnt="5"/>
      <dgm:spPr/>
    </dgm:pt>
    <dgm:pt modelId="{2E680E33-4FE6-47ED-B82A-ECA76A124B86}" type="pres">
      <dgm:prSet presAssocID="{687F95CC-32A8-49E3-8C34-D591EEEE84F5}" presName="horz1" presStyleCnt="0"/>
      <dgm:spPr/>
    </dgm:pt>
    <dgm:pt modelId="{BF56559F-A439-4F6A-9FF4-DCD572AA964A}" type="pres">
      <dgm:prSet presAssocID="{687F95CC-32A8-49E3-8C34-D591EEEE84F5}" presName="tx1" presStyleLbl="revTx" presStyleIdx="0" presStyleCnt="5"/>
      <dgm:spPr/>
    </dgm:pt>
    <dgm:pt modelId="{5C2EDDCC-F8D6-4DC0-966C-01094AF96796}" type="pres">
      <dgm:prSet presAssocID="{687F95CC-32A8-49E3-8C34-D591EEEE84F5}" presName="vert1" presStyleCnt="0"/>
      <dgm:spPr/>
    </dgm:pt>
    <dgm:pt modelId="{9D43E9AE-AF97-4C5E-91AC-F601FAF55DB4}" type="pres">
      <dgm:prSet presAssocID="{579AECC3-7D0A-4B6D-8E6D-4B129790913E}" presName="thickLine" presStyleLbl="alignNode1" presStyleIdx="1" presStyleCnt="5"/>
      <dgm:spPr/>
    </dgm:pt>
    <dgm:pt modelId="{4B12B96A-6050-4935-85A7-30D9F8666048}" type="pres">
      <dgm:prSet presAssocID="{579AECC3-7D0A-4B6D-8E6D-4B129790913E}" presName="horz1" presStyleCnt="0"/>
      <dgm:spPr/>
    </dgm:pt>
    <dgm:pt modelId="{64D83B3E-16BC-48E8-BA00-3E29F3760E29}" type="pres">
      <dgm:prSet presAssocID="{579AECC3-7D0A-4B6D-8E6D-4B129790913E}" presName="tx1" presStyleLbl="revTx" presStyleIdx="1" presStyleCnt="5"/>
      <dgm:spPr/>
    </dgm:pt>
    <dgm:pt modelId="{2854A8E7-E63F-4886-968B-3AE49F6CF60B}" type="pres">
      <dgm:prSet presAssocID="{579AECC3-7D0A-4B6D-8E6D-4B129790913E}" presName="vert1" presStyleCnt="0"/>
      <dgm:spPr/>
    </dgm:pt>
    <dgm:pt modelId="{C4DCF72A-44E8-43D5-8BCB-479EDCD763FF}" type="pres">
      <dgm:prSet presAssocID="{DF2B0AC7-E9EB-4965-9E79-C3AFA1F0290E}" presName="thickLine" presStyleLbl="alignNode1" presStyleIdx="2" presStyleCnt="5"/>
      <dgm:spPr/>
    </dgm:pt>
    <dgm:pt modelId="{41D7F97D-CB3B-44CA-957C-FFF94A851532}" type="pres">
      <dgm:prSet presAssocID="{DF2B0AC7-E9EB-4965-9E79-C3AFA1F0290E}" presName="horz1" presStyleCnt="0"/>
      <dgm:spPr/>
    </dgm:pt>
    <dgm:pt modelId="{48B61437-F0A2-494B-A8DE-C214A2CB265C}" type="pres">
      <dgm:prSet presAssocID="{DF2B0AC7-E9EB-4965-9E79-C3AFA1F0290E}" presName="tx1" presStyleLbl="revTx" presStyleIdx="2" presStyleCnt="5"/>
      <dgm:spPr/>
    </dgm:pt>
    <dgm:pt modelId="{9CD72ED7-2C25-4F89-9140-947795AC2A7F}" type="pres">
      <dgm:prSet presAssocID="{DF2B0AC7-E9EB-4965-9E79-C3AFA1F0290E}" presName="vert1" presStyleCnt="0"/>
      <dgm:spPr/>
    </dgm:pt>
    <dgm:pt modelId="{B1DE4713-BC85-4AFE-81F0-11C816C6231C}" type="pres">
      <dgm:prSet presAssocID="{A3ABCA0C-BE17-47E5-B471-FD434206898D}" presName="thickLine" presStyleLbl="alignNode1" presStyleIdx="3" presStyleCnt="5"/>
      <dgm:spPr/>
    </dgm:pt>
    <dgm:pt modelId="{B2C87E2A-C35F-4FE1-88C8-7F35621526EB}" type="pres">
      <dgm:prSet presAssocID="{A3ABCA0C-BE17-47E5-B471-FD434206898D}" presName="horz1" presStyleCnt="0"/>
      <dgm:spPr/>
    </dgm:pt>
    <dgm:pt modelId="{6CD3BBFB-B2A4-44EA-83B7-C6DB112FD22B}" type="pres">
      <dgm:prSet presAssocID="{A3ABCA0C-BE17-47E5-B471-FD434206898D}" presName="tx1" presStyleLbl="revTx" presStyleIdx="3" presStyleCnt="5"/>
      <dgm:spPr/>
    </dgm:pt>
    <dgm:pt modelId="{0CBE0A82-0480-48A6-AB36-EEDBD6707281}" type="pres">
      <dgm:prSet presAssocID="{A3ABCA0C-BE17-47E5-B471-FD434206898D}" presName="vert1" presStyleCnt="0"/>
      <dgm:spPr/>
    </dgm:pt>
    <dgm:pt modelId="{EEB1DD88-BA4D-4156-8611-005ADE42F6B3}" type="pres">
      <dgm:prSet presAssocID="{AA981E75-D241-44E6-997B-E5BA05CDE402}" presName="thickLine" presStyleLbl="alignNode1" presStyleIdx="4" presStyleCnt="5"/>
      <dgm:spPr/>
    </dgm:pt>
    <dgm:pt modelId="{8977BF4B-9F99-425A-B000-C17C003B912F}" type="pres">
      <dgm:prSet presAssocID="{AA981E75-D241-44E6-997B-E5BA05CDE402}" presName="horz1" presStyleCnt="0"/>
      <dgm:spPr/>
    </dgm:pt>
    <dgm:pt modelId="{234C75C9-7F15-483C-A708-19E1C54B607D}" type="pres">
      <dgm:prSet presAssocID="{AA981E75-D241-44E6-997B-E5BA05CDE402}" presName="tx1" presStyleLbl="revTx" presStyleIdx="4" presStyleCnt="5"/>
      <dgm:spPr/>
    </dgm:pt>
    <dgm:pt modelId="{9AB38C5B-FF8A-4CBB-BC7C-DC45293AE3D4}" type="pres">
      <dgm:prSet presAssocID="{AA981E75-D241-44E6-997B-E5BA05CDE402}" presName="vert1" presStyleCnt="0"/>
      <dgm:spPr/>
    </dgm:pt>
  </dgm:ptLst>
  <dgm:cxnLst>
    <dgm:cxn modelId="{E607480F-828E-4F0C-988B-6CF9D920291A}" type="presOf" srcId="{AA981E75-D241-44E6-997B-E5BA05CDE402}" destId="{234C75C9-7F15-483C-A708-19E1C54B607D}" srcOrd="0" destOrd="0" presId="urn:microsoft.com/office/officeart/2008/layout/LinedList"/>
    <dgm:cxn modelId="{D5596A5C-E4C6-4A34-84A2-0FF9C8AE267A}" srcId="{E4BAD5C7-B546-4477-9758-EA9E4EBA656C}" destId="{A3ABCA0C-BE17-47E5-B471-FD434206898D}" srcOrd="3" destOrd="0" parTransId="{B3761DAE-C902-4816-8C23-9FE49C569532}" sibTransId="{21CB18B0-8E06-46B7-BB7E-52056A360B70}"/>
    <dgm:cxn modelId="{C74E9F84-F0BA-4173-8B6C-61A82200CA41}" type="presOf" srcId="{DF2B0AC7-E9EB-4965-9E79-C3AFA1F0290E}" destId="{48B61437-F0A2-494B-A8DE-C214A2CB265C}" srcOrd="0" destOrd="0" presId="urn:microsoft.com/office/officeart/2008/layout/LinedList"/>
    <dgm:cxn modelId="{9BA5468D-6BFA-45EC-8FDA-3685ED4E652B}" srcId="{E4BAD5C7-B546-4477-9758-EA9E4EBA656C}" destId="{AA981E75-D241-44E6-997B-E5BA05CDE402}" srcOrd="4" destOrd="0" parTransId="{D91AEF08-F657-4B22-9FE3-B8ED844F74A6}" sibTransId="{179D336D-BF12-41F2-9ECD-0B4B8D1C7A7B}"/>
    <dgm:cxn modelId="{E209A693-99A7-444D-8FA1-F0E8611F1E4E}" type="presOf" srcId="{E4BAD5C7-B546-4477-9758-EA9E4EBA656C}" destId="{26467A9D-F07D-47AB-9FD0-E1CCAE15E289}" srcOrd="0" destOrd="0" presId="urn:microsoft.com/office/officeart/2008/layout/LinedList"/>
    <dgm:cxn modelId="{A7CFD09F-CF66-4AFE-B704-6DC5C8008211}" srcId="{E4BAD5C7-B546-4477-9758-EA9E4EBA656C}" destId="{DF2B0AC7-E9EB-4965-9E79-C3AFA1F0290E}" srcOrd="2" destOrd="0" parTransId="{B2DE1BE7-980E-47E8-846E-929B478CEB00}" sibTransId="{8A4FBE2E-570B-4C17-9B2D-366F8A65AFE4}"/>
    <dgm:cxn modelId="{6864A9B2-ACC8-47EE-8D21-CF851844A0FA}" type="presOf" srcId="{A3ABCA0C-BE17-47E5-B471-FD434206898D}" destId="{6CD3BBFB-B2A4-44EA-83B7-C6DB112FD22B}" srcOrd="0" destOrd="0" presId="urn:microsoft.com/office/officeart/2008/layout/LinedList"/>
    <dgm:cxn modelId="{84C925BB-1356-43E4-8874-025FE009DB88}" srcId="{E4BAD5C7-B546-4477-9758-EA9E4EBA656C}" destId="{687F95CC-32A8-49E3-8C34-D591EEEE84F5}" srcOrd="0" destOrd="0" parTransId="{1F9D0685-4D7B-42DC-93E7-F42C83C19580}" sibTransId="{9B163361-C379-4019-8867-04D246427082}"/>
    <dgm:cxn modelId="{E00751D6-2517-453A-BDAD-E6619786B511}" type="presOf" srcId="{579AECC3-7D0A-4B6D-8E6D-4B129790913E}" destId="{64D83B3E-16BC-48E8-BA00-3E29F3760E29}" srcOrd="0" destOrd="0" presId="urn:microsoft.com/office/officeart/2008/layout/LinedList"/>
    <dgm:cxn modelId="{7183A9F7-758E-4D1F-BACA-3AC2A7598B16}" srcId="{E4BAD5C7-B546-4477-9758-EA9E4EBA656C}" destId="{579AECC3-7D0A-4B6D-8E6D-4B129790913E}" srcOrd="1" destOrd="0" parTransId="{A406222D-E151-40C0-BE2F-17946C87901A}" sibTransId="{1D0A17E7-ECF7-4F57-AB1A-8DD7371E7F52}"/>
    <dgm:cxn modelId="{D4F637F8-48B4-4F13-B187-41E939EE0F68}" type="presOf" srcId="{687F95CC-32A8-49E3-8C34-D591EEEE84F5}" destId="{BF56559F-A439-4F6A-9FF4-DCD572AA964A}" srcOrd="0" destOrd="0" presId="urn:microsoft.com/office/officeart/2008/layout/LinedList"/>
    <dgm:cxn modelId="{EFE75244-1288-4AC3-A02A-F644B0652FCD}" type="presParOf" srcId="{26467A9D-F07D-47AB-9FD0-E1CCAE15E289}" destId="{8195F2B5-166B-4C48-B880-2387C8EFD893}" srcOrd="0" destOrd="0" presId="urn:microsoft.com/office/officeart/2008/layout/LinedList"/>
    <dgm:cxn modelId="{FD874251-8206-42FD-BA4E-F617F4911385}" type="presParOf" srcId="{26467A9D-F07D-47AB-9FD0-E1CCAE15E289}" destId="{2E680E33-4FE6-47ED-B82A-ECA76A124B86}" srcOrd="1" destOrd="0" presId="urn:microsoft.com/office/officeart/2008/layout/LinedList"/>
    <dgm:cxn modelId="{9D03DAD6-F746-4D92-9853-92D53FF2CDE3}" type="presParOf" srcId="{2E680E33-4FE6-47ED-B82A-ECA76A124B86}" destId="{BF56559F-A439-4F6A-9FF4-DCD572AA964A}" srcOrd="0" destOrd="0" presId="urn:microsoft.com/office/officeart/2008/layout/LinedList"/>
    <dgm:cxn modelId="{370481E1-4634-485B-AC0D-D2295EB014CB}" type="presParOf" srcId="{2E680E33-4FE6-47ED-B82A-ECA76A124B86}" destId="{5C2EDDCC-F8D6-4DC0-966C-01094AF96796}" srcOrd="1" destOrd="0" presId="urn:microsoft.com/office/officeart/2008/layout/LinedList"/>
    <dgm:cxn modelId="{FAC5B1B4-6568-476D-8FDB-CF5502236F71}" type="presParOf" srcId="{26467A9D-F07D-47AB-9FD0-E1CCAE15E289}" destId="{9D43E9AE-AF97-4C5E-91AC-F601FAF55DB4}" srcOrd="2" destOrd="0" presId="urn:microsoft.com/office/officeart/2008/layout/LinedList"/>
    <dgm:cxn modelId="{9B102C6C-7629-4B2D-B8FC-B95C35F12EC1}" type="presParOf" srcId="{26467A9D-F07D-47AB-9FD0-E1CCAE15E289}" destId="{4B12B96A-6050-4935-85A7-30D9F8666048}" srcOrd="3" destOrd="0" presId="urn:microsoft.com/office/officeart/2008/layout/LinedList"/>
    <dgm:cxn modelId="{45636A62-17AC-4D78-8D98-1BEBE52F15F5}" type="presParOf" srcId="{4B12B96A-6050-4935-85A7-30D9F8666048}" destId="{64D83B3E-16BC-48E8-BA00-3E29F3760E29}" srcOrd="0" destOrd="0" presId="urn:microsoft.com/office/officeart/2008/layout/LinedList"/>
    <dgm:cxn modelId="{DC79A7FD-BC38-494F-8236-3B9AED62560C}" type="presParOf" srcId="{4B12B96A-6050-4935-85A7-30D9F8666048}" destId="{2854A8E7-E63F-4886-968B-3AE49F6CF60B}" srcOrd="1" destOrd="0" presId="urn:microsoft.com/office/officeart/2008/layout/LinedList"/>
    <dgm:cxn modelId="{AC1D8327-F61F-44FB-9EFF-A200052E67B7}" type="presParOf" srcId="{26467A9D-F07D-47AB-9FD0-E1CCAE15E289}" destId="{C4DCF72A-44E8-43D5-8BCB-479EDCD763FF}" srcOrd="4" destOrd="0" presId="urn:microsoft.com/office/officeart/2008/layout/LinedList"/>
    <dgm:cxn modelId="{E76807B5-648F-45A9-BDE9-364366973750}" type="presParOf" srcId="{26467A9D-F07D-47AB-9FD0-E1CCAE15E289}" destId="{41D7F97D-CB3B-44CA-957C-FFF94A851532}" srcOrd="5" destOrd="0" presId="urn:microsoft.com/office/officeart/2008/layout/LinedList"/>
    <dgm:cxn modelId="{1D3D08EA-BD4B-4435-B449-AC06E2243042}" type="presParOf" srcId="{41D7F97D-CB3B-44CA-957C-FFF94A851532}" destId="{48B61437-F0A2-494B-A8DE-C214A2CB265C}" srcOrd="0" destOrd="0" presId="urn:microsoft.com/office/officeart/2008/layout/LinedList"/>
    <dgm:cxn modelId="{24262793-27AE-4D59-BCBE-0083B90C891A}" type="presParOf" srcId="{41D7F97D-CB3B-44CA-957C-FFF94A851532}" destId="{9CD72ED7-2C25-4F89-9140-947795AC2A7F}" srcOrd="1" destOrd="0" presId="urn:microsoft.com/office/officeart/2008/layout/LinedList"/>
    <dgm:cxn modelId="{641D819D-BF65-4A60-AF08-B17A5EAFE7E6}" type="presParOf" srcId="{26467A9D-F07D-47AB-9FD0-E1CCAE15E289}" destId="{B1DE4713-BC85-4AFE-81F0-11C816C6231C}" srcOrd="6" destOrd="0" presId="urn:microsoft.com/office/officeart/2008/layout/LinedList"/>
    <dgm:cxn modelId="{E146E06D-ADF9-413D-A5D0-1C8ED03D2719}" type="presParOf" srcId="{26467A9D-F07D-47AB-9FD0-E1CCAE15E289}" destId="{B2C87E2A-C35F-4FE1-88C8-7F35621526EB}" srcOrd="7" destOrd="0" presId="urn:microsoft.com/office/officeart/2008/layout/LinedList"/>
    <dgm:cxn modelId="{29DECCAC-0886-48A2-993B-6569D7CA318F}" type="presParOf" srcId="{B2C87E2A-C35F-4FE1-88C8-7F35621526EB}" destId="{6CD3BBFB-B2A4-44EA-83B7-C6DB112FD22B}" srcOrd="0" destOrd="0" presId="urn:microsoft.com/office/officeart/2008/layout/LinedList"/>
    <dgm:cxn modelId="{A07795CB-9AC6-4B74-8BBC-B512267EC922}" type="presParOf" srcId="{B2C87E2A-C35F-4FE1-88C8-7F35621526EB}" destId="{0CBE0A82-0480-48A6-AB36-EEDBD6707281}" srcOrd="1" destOrd="0" presId="urn:microsoft.com/office/officeart/2008/layout/LinedList"/>
    <dgm:cxn modelId="{ECAF8643-0ACB-47A7-8CE7-731D1F09A116}" type="presParOf" srcId="{26467A9D-F07D-47AB-9FD0-E1CCAE15E289}" destId="{EEB1DD88-BA4D-4156-8611-005ADE42F6B3}" srcOrd="8" destOrd="0" presId="urn:microsoft.com/office/officeart/2008/layout/LinedList"/>
    <dgm:cxn modelId="{A5648290-57F9-476C-A4B5-03A04E58B928}" type="presParOf" srcId="{26467A9D-F07D-47AB-9FD0-E1CCAE15E289}" destId="{8977BF4B-9F99-425A-B000-C17C003B912F}" srcOrd="9" destOrd="0" presId="urn:microsoft.com/office/officeart/2008/layout/LinedList"/>
    <dgm:cxn modelId="{FDC925FD-278B-44FD-A47F-FAFF31219CF5}" type="presParOf" srcId="{8977BF4B-9F99-425A-B000-C17C003B912F}" destId="{234C75C9-7F15-483C-A708-19E1C54B607D}" srcOrd="0" destOrd="0" presId="urn:microsoft.com/office/officeart/2008/layout/LinedList"/>
    <dgm:cxn modelId="{124B98BA-BEF1-434C-BC74-E18F2141C0DD}" type="presParOf" srcId="{8977BF4B-9F99-425A-B000-C17C003B912F}" destId="{9AB38C5B-FF8A-4CBB-BC7C-DC45293AE3D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95F2B5-166B-4C48-B880-2387C8EFD893}">
      <dsp:nvSpPr>
        <dsp:cNvPr id="0" name=""/>
        <dsp:cNvSpPr/>
      </dsp:nvSpPr>
      <dsp:spPr>
        <a:xfrm>
          <a:off x="0" y="696"/>
          <a:ext cx="61518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56559F-A439-4F6A-9FF4-DCD572AA964A}">
      <dsp:nvSpPr>
        <dsp:cNvPr id="0" name=""/>
        <dsp:cNvSpPr/>
      </dsp:nvSpPr>
      <dsp:spPr>
        <a:xfrm>
          <a:off x="0" y="696"/>
          <a:ext cx="6151830" cy="1141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/>
            <a:t>Spanyolországban nagyon kevés ember beszél angolul, így a mindennapi élethez szükség van pár alap szó elsajátítására.</a:t>
          </a:r>
          <a:endParaRPr lang="en-US" sz="1900" kern="1200"/>
        </a:p>
      </dsp:txBody>
      <dsp:txXfrm>
        <a:off x="0" y="696"/>
        <a:ext cx="6151830" cy="1141212"/>
      </dsp:txXfrm>
    </dsp:sp>
    <dsp:sp modelId="{9D43E9AE-AF97-4C5E-91AC-F601FAF55DB4}">
      <dsp:nvSpPr>
        <dsp:cNvPr id="0" name=""/>
        <dsp:cNvSpPr/>
      </dsp:nvSpPr>
      <dsp:spPr>
        <a:xfrm>
          <a:off x="0" y="1141909"/>
          <a:ext cx="6151830" cy="0"/>
        </a:xfrm>
        <a:prstGeom prst="line">
          <a:avLst/>
        </a:prstGeom>
        <a:solidFill>
          <a:schemeClr val="accent2">
            <a:hueOff val="308557"/>
            <a:satOff val="1961"/>
            <a:lumOff val="-5049"/>
            <a:alphaOff val="0"/>
          </a:schemeClr>
        </a:solidFill>
        <a:ln w="12700" cap="flat" cmpd="sng" algn="ctr">
          <a:solidFill>
            <a:schemeClr val="accent2">
              <a:hueOff val="308557"/>
              <a:satOff val="1961"/>
              <a:lumOff val="-50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D83B3E-16BC-48E8-BA00-3E29F3760E29}">
      <dsp:nvSpPr>
        <dsp:cNvPr id="0" name=""/>
        <dsp:cNvSpPr/>
      </dsp:nvSpPr>
      <dsp:spPr>
        <a:xfrm>
          <a:off x="0" y="1141909"/>
          <a:ext cx="6151830" cy="1141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/>
            <a:t>Ha beszél valaki angolul, akkor ő is maximum 1-2 szót</a:t>
          </a:r>
          <a:endParaRPr lang="en-US" sz="1900" kern="1200"/>
        </a:p>
      </dsp:txBody>
      <dsp:txXfrm>
        <a:off x="0" y="1141909"/>
        <a:ext cx="6151830" cy="1141212"/>
      </dsp:txXfrm>
    </dsp:sp>
    <dsp:sp modelId="{C4DCF72A-44E8-43D5-8BCB-479EDCD763FF}">
      <dsp:nvSpPr>
        <dsp:cNvPr id="0" name=""/>
        <dsp:cNvSpPr/>
      </dsp:nvSpPr>
      <dsp:spPr>
        <a:xfrm>
          <a:off x="0" y="2283122"/>
          <a:ext cx="6151830" cy="0"/>
        </a:xfrm>
        <a:prstGeom prst="line">
          <a:avLst/>
        </a:prstGeom>
        <a:solidFill>
          <a:schemeClr val="accent2">
            <a:hueOff val="617113"/>
            <a:satOff val="3922"/>
            <a:lumOff val="-10098"/>
            <a:alphaOff val="0"/>
          </a:schemeClr>
        </a:solidFill>
        <a:ln w="12700" cap="flat" cmpd="sng" algn="ctr">
          <a:solidFill>
            <a:schemeClr val="accent2">
              <a:hueOff val="617113"/>
              <a:satOff val="3922"/>
              <a:lumOff val="-100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B61437-F0A2-494B-A8DE-C214A2CB265C}">
      <dsp:nvSpPr>
        <dsp:cNvPr id="0" name=""/>
        <dsp:cNvSpPr/>
      </dsp:nvSpPr>
      <dsp:spPr>
        <a:xfrm>
          <a:off x="0" y="2283122"/>
          <a:ext cx="6151830" cy="1141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/>
            <a:t>Kisboltokban, gyógyszertárban, pékségekben csak a spanyolt értik.</a:t>
          </a:r>
          <a:endParaRPr lang="en-US" sz="1900" kern="1200"/>
        </a:p>
      </dsp:txBody>
      <dsp:txXfrm>
        <a:off x="0" y="2283122"/>
        <a:ext cx="6151830" cy="1141212"/>
      </dsp:txXfrm>
    </dsp:sp>
    <dsp:sp modelId="{B1DE4713-BC85-4AFE-81F0-11C816C6231C}">
      <dsp:nvSpPr>
        <dsp:cNvPr id="0" name=""/>
        <dsp:cNvSpPr/>
      </dsp:nvSpPr>
      <dsp:spPr>
        <a:xfrm>
          <a:off x="0" y="3424335"/>
          <a:ext cx="6151830" cy="0"/>
        </a:xfrm>
        <a:prstGeom prst="line">
          <a:avLst/>
        </a:prstGeom>
        <a:solidFill>
          <a:schemeClr val="accent2">
            <a:hueOff val="925670"/>
            <a:satOff val="5884"/>
            <a:lumOff val="-15147"/>
            <a:alphaOff val="0"/>
          </a:schemeClr>
        </a:solidFill>
        <a:ln w="12700" cap="flat" cmpd="sng" algn="ctr">
          <a:solidFill>
            <a:schemeClr val="accent2">
              <a:hueOff val="925670"/>
              <a:satOff val="5884"/>
              <a:lumOff val="-151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D3BBFB-B2A4-44EA-83B7-C6DB112FD22B}">
      <dsp:nvSpPr>
        <dsp:cNvPr id="0" name=""/>
        <dsp:cNvSpPr/>
      </dsp:nvSpPr>
      <dsp:spPr>
        <a:xfrm>
          <a:off x="0" y="3424335"/>
          <a:ext cx="6151830" cy="1141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/>
            <a:t>Érdemes helyi barátokat is szerezni, ha valaki a spanyol nyelvet jól meg szeretné tanulni, mert az Erasmusos diákok csak angolul kommunikálnak egymással.</a:t>
          </a:r>
          <a:endParaRPr lang="en-US" sz="1900" kern="1200"/>
        </a:p>
      </dsp:txBody>
      <dsp:txXfrm>
        <a:off x="0" y="3424335"/>
        <a:ext cx="6151830" cy="1141212"/>
      </dsp:txXfrm>
    </dsp:sp>
    <dsp:sp modelId="{EEB1DD88-BA4D-4156-8611-005ADE42F6B3}">
      <dsp:nvSpPr>
        <dsp:cNvPr id="0" name=""/>
        <dsp:cNvSpPr/>
      </dsp:nvSpPr>
      <dsp:spPr>
        <a:xfrm>
          <a:off x="0" y="4565548"/>
          <a:ext cx="6151830" cy="0"/>
        </a:xfrm>
        <a:prstGeom prst="line">
          <a:avLst/>
        </a:prstGeom>
        <a:solidFill>
          <a:schemeClr val="accent2">
            <a:hueOff val="1234227"/>
            <a:satOff val="7845"/>
            <a:lumOff val="-20196"/>
            <a:alphaOff val="0"/>
          </a:schemeClr>
        </a:solidFill>
        <a:ln w="12700" cap="flat" cmpd="sng" algn="ctr">
          <a:solidFill>
            <a:schemeClr val="accent2">
              <a:hueOff val="1234227"/>
              <a:satOff val="7845"/>
              <a:lumOff val="-20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C75C9-7F15-483C-A708-19E1C54B607D}">
      <dsp:nvSpPr>
        <dsp:cNvPr id="0" name=""/>
        <dsp:cNvSpPr/>
      </dsp:nvSpPr>
      <dsp:spPr>
        <a:xfrm>
          <a:off x="0" y="4565548"/>
          <a:ext cx="6151830" cy="1141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/>
            <a:t>Az emberek rendkívül közvetlenek és segítőkészek, ezért nem kell félni attól, ha valamit nem helyesen mond az ember.</a:t>
          </a:r>
          <a:endParaRPr lang="en-US" sz="1900" kern="1200"/>
        </a:p>
      </dsp:txBody>
      <dsp:txXfrm>
        <a:off x="0" y="4565548"/>
        <a:ext cx="6151830" cy="1141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10072922" cy="197834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10072922" cy="1747837"/>
          </a:xfrm>
        </p:spPr>
        <p:txBody>
          <a:bodyPr>
            <a:normAutofit/>
          </a:bodyPr>
          <a:lstStyle>
            <a:lvl1pPr marL="0" indent="0" algn="l">
              <a:buNone/>
              <a:defRPr sz="20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24C6359-9BB8-4148-8114-537E698DA205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024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9BD0-10DB-43E7-8F22-40B3D51B8FC3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12EF7969-DB38-4989-A65C-9D190A245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33456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2145BE25-C437-45FE-A3D3-BBAAF108CC9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4A9D0FA0-682C-4076-B779-D865AEEFC66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B60163C-1A2D-4F00-BC61-8A3C11E2D2BE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3FF8D873-9CF9-4A0A-A7B8-875C0B8233D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2B645470-F624-4417-A8A4-FC242E43C9DB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ECC7EFEF-6B2A-4210-9275-0077ACF2827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7733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74374" y="787067"/>
            <a:ext cx="2628900" cy="53898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5719" y="787067"/>
            <a:ext cx="7039402" cy="53898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C79C-F566-427A-93F6-434A4E613134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88F505F-2957-41FC-9AAA-962853A67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283627" y="125032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091A36EB-8545-4EFE-B619-165D36D644D1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8D075D29-6706-486B-A55A-13866882BA88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FAE751A-10F0-48F2-BBC3-D2FE499B34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52289CAF-683C-4BCC-8AA5-95A3BF799B0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BC8403A-C46F-4DA1-A015-00A80215F289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A797D957-3A2C-42DF-B73E-CBB47BE036B7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4939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/>
          <a:p>
            <a:fld id="{9376191F-481E-48E9-BB9A-369A67A7362D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059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005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10072922" cy="231364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3509963"/>
            <a:ext cx="10072922" cy="25796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77DE-DD04-48CC-9C18-7BE9FF2DEB6B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37B4CDD2-E09A-418A-9131-FBDEE440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8852E5FB-B268-4CCA-8E55-803038F7A00D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A1C9CBB3-97C0-4A35-9088-C69233F5CEE7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1610871-AEE9-46EB-9D27-BA1D9D688124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27478059-2A11-484D-A2D7-199F74778E50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0EC0886-DDB9-47F1-9414-C121C1D3F954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66A10427-DF20-4284-B215-EABA4D366E20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9995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4645152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2136" y="2521885"/>
            <a:ext cx="4611138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55ED-7101-4D18-A8AE-3B5E4CB87EA5}" type="datetime1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0CB61A83-9419-49FC-8074-2AB3D34FA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963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BCD12E57-97FB-48D8-81CC-7C37E8947CB4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E487641C-E83B-4134-88C9-1D23D5FA1836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B99AB7A6-A88C-44E1-A9DE-4126B957F88A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FF0D518-1D17-44C7-BF73-7C980481DB5B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A7A3E12-61E8-41A0-A459-15BF375FA945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9E5E4A56-9100-4D60-8A34-0FE116F41FF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5724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7"/>
            <a:ext cx="100729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521884"/>
            <a:ext cx="4845387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52" y="3366390"/>
            <a:ext cx="4845387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4025" y="2521884"/>
            <a:ext cx="4869249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4025" y="3366390"/>
            <a:ext cx="4869249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F23D-51F6-4C94-8CD5-B9ABBF67EE23}" type="datetime1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68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787068"/>
            <a:ext cx="1007755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702F-6367-4FD1-89A8-3744BE6BA9A2}" type="datetime1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aphic 78">
            <a:extLst>
              <a:ext uri="{FF2B5EF4-FFF2-40B4-BE49-F238E27FC236}">
                <a16:creationId xmlns:a16="http://schemas.microsoft.com/office/drawing/2014/main" id="{AC45ECC6-E29C-40EF-A7C9-5A17DAFD4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5233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" name="Graphic 78">
              <a:extLst>
                <a:ext uri="{FF2B5EF4-FFF2-40B4-BE49-F238E27FC236}">
                  <a16:creationId xmlns:a16="http://schemas.microsoft.com/office/drawing/2014/main" id="{8DA0D497-8E8F-426A-8172-894BE03F70F6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aphic 78">
              <a:extLst>
                <a:ext uri="{FF2B5EF4-FFF2-40B4-BE49-F238E27FC236}">
                  <a16:creationId xmlns:a16="http://schemas.microsoft.com/office/drawing/2014/main" id="{8C0459EF-3B70-4083-8845-3A9AF847E805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" name="Graphic 78">
                <a:extLst>
                  <a:ext uri="{FF2B5EF4-FFF2-40B4-BE49-F238E27FC236}">
                    <a16:creationId xmlns:a16="http://schemas.microsoft.com/office/drawing/2014/main" id="{53BF2B58-70F8-4288-85AB-CBDA723CDFCC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569E551-A5A0-4A8F-B999-3A6D104814A2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0FB69EB5-D9AC-46E7-934E-32999C39B2E6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6EABC49A-B4ED-44E4-ADB7-E432734A7C9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585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99BD-4B4F-4460-B452-0E8146ACCF8F}" type="datetime1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58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4315386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420086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4315386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D34C-1867-42A9-AC54-D15ADD8A65E7}" type="datetime1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839DB371-B90D-44CB-A4AF-C7BDBFD0A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0C845011-2FC2-40F7-B0C6-49CBBA72B9C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2BC78B8-5139-436F-AD47-3CC03903FDD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F9DC17BA-1278-45C9-B1BF-B9F1518E1F29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9637B9F-CC26-4669-81F0-A942B4F72D61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2BB8F115-0030-47B4-BAF4-C15D1EA27B11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662F9949-4F1A-4708-824B-E876E9BEDA1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047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3932237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4200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33E9-A654-4C17-8C3C-DDCAC83D6EBF}" type="datetime1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7627CBC2-9DC2-4EE8-A2D5-849E30F22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9FB4AEFC-63AB-4831-8EC1-E8145604D8D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11E1337-D5DA-408D-91F3-A6A35FCDD0B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1E473FA4-FD80-4D04-AAC5-63B9A4D80778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FCB457B9-48DE-4921-8C3F-996598075B1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53C9DB95-9A61-4553-8D82-D2BE26FCBC6E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0EAE371F-24C9-4738-834F-FAF5A5C9ACE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7509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5959F4-53DA-47FF-BC24-1E5B75C69876}"/>
              </a:ext>
            </a:extLst>
          </p:cNvPr>
          <p:cNvSpPr/>
          <p:nvPr/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CF83E8-F6F0-41E3-B580-7412A04DDFB5}"/>
              </a:ext>
            </a:extLst>
          </p:cNvPr>
          <p:cNvGrpSpPr/>
          <p:nvPr/>
        </p:nvGrpSpPr>
        <p:grpSpPr>
          <a:xfrm>
            <a:off x="10776050" y="5204030"/>
            <a:ext cx="886141" cy="802497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</a:extLst>
            </p:cNvPr>
            <p:cNvSpPr/>
            <p:nvPr/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</a:extLst>
            </p:cNvPr>
            <p:cNvSpPr/>
            <p:nvPr/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</a:extLst>
            </p:cNvPr>
            <p:cNvSpPr/>
            <p:nvPr/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</a:extLst>
            </p:cNvPr>
            <p:cNvSpPr/>
            <p:nvPr/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</a:extLst>
            </p:cNvPr>
            <p:cNvSpPr/>
            <p:nvPr/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</a:extLst>
            </p:cNvPr>
            <p:cNvSpPr/>
            <p:nvPr/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</a:extLst>
            </p:cNvPr>
            <p:cNvSpPr/>
            <p:nvPr/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26104-0061-4319-8237-9C001BF85D49}"/>
              </a:ext>
            </a:extLst>
          </p:cNvPr>
          <p:cNvSpPr/>
          <p:nvPr/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077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717" y="2521885"/>
            <a:ext cx="1007755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18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18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5367" y="6356350"/>
            <a:ext cx="529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10" Type="http://schemas.openxmlformats.org/officeDocument/2006/relationships/image" Target="../media/image46.jp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 30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3" name="Picture 12" descr="A street with palm trees and a sunset&#10;&#10;Description automatically generated with low confidence">
            <a:extLst>
              <a:ext uri="{FF2B5EF4-FFF2-40B4-BE49-F238E27FC236}">
                <a16:creationId xmlns:a16="http://schemas.microsoft.com/office/drawing/2014/main" id="{62647786-12BD-2E5F-439E-01A3050F0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0" r="-1" b="2708"/>
          <a:stretch/>
        </p:blipFill>
        <p:spPr>
          <a:xfrm>
            <a:off x="20" y="-15239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404D3C-042F-76CF-10A9-FFC0B1951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1" y="1122363"/>
            <a:ext cx="7630931" cy="1978346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</a:rPr>
              <a:t>Valencia</a:t>
            </a:r>
            <a:br>
              <a:rPr lang="hu-HU" dirty="0">
                <a:solidFill>
                  <a:srgbClr val="FFFFFF"/>
                </a:solidFill>
              </a:rPr>
            </a:br>
            <a:r>
              <a:rPr lang="hu-HU" dirty="0">
                <a:solidFill>
                  <a:srgbClr val="FFFFFF"/>
                </a:solidFill>
              </a:rPr>
              <a:t>Spanyolország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10ED0B-7C0F-A14F-DE3D-BF8A7A867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1" y="3509963"/>
            <a:ext cx="7630931" cy="1747837"/>
          </a:xfrm>
        </p:spPr>
        <p:txBody>
          <a:bodyPr>
            <a:normAutofit lnSpcReduction="10000"/>
          </a:bodyPr>
          <a:lstStyle/>
          <a:p>
            <a:r>
              <a:rPr lang="hu-HU" dirty="0">
                <a:solidFill>
                  <a:srgbClr val="FFFFFF"/>
                </a:solidFill>
              </a:rPr>
              <a:t>2022/23/2</a:t>
            </a:r>
          </a:p>
          <a:p>
            <a:endParaRPr lang="hu-HU" dirty="0">
              <a:solidFill>
                <a:srgbClr val="FFFFFF"/>
              </a:solidFill>
            </a:endParaRPr>
          </a:p>
          <a:p>
            <a:r>
              <a:rPr lang="hu-HU" dirty="0">
                <a:solidFill>
                  <a:srgbClr val="FFFFFF"/>
                </a:solidFill>
              </a:rPr>
              <a:t>Szakács Adél</a:t>
            </a:r>
          </a:p>
          <a:p>
            <a:r>
              <a:rPr lang="hu-HU" dirty="0">
                <a:solidFill>
                  <a:srgbClr val="FFFFFF"/>
                </a:solidFill>
              </a:rPr>
              <a:t>szakacsadel44@gmail.com</a:t>
            </a:r>
          </a:p>
        </p:txBody>
      </p:sp>
      <p:grpSp>
        <p:nvGrpSpPr>
          <p:cNvPr id="154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4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6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7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85968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F5296C-7093-7396-C17D-D8FE6193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4950173" cy="1455091"/>
          </a:xfrm>
        </p:spPr>
        <p:txBody>
          <a:bodyPr>
            <a:normAutofit/>
          </a:bodyPr>
          <a:lstStyle/>
          <a:p>
            <a:r>
              <a:rPr lang="hu-HU" dirty="0"/>
              <a:t>Utazás:</a:t>
            </a: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7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68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70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D6218-F587-8378-8F93-9E67C9BA7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796427"/>
            <a:ext cx="4950173" cy="3274503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900" dirty="0"/>
              <a:t>Valencia elhelyezkedése kedvező, ha valaki utazni szeretne az országon belül. Továbbá ezt segítik a gyorsvonatok és az országon belüli repülőjáratok.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900" dirty="0"/>
              <a:t>Az </a:t>
            </a:r>
            <a:r>
              <a:rPr lang="hu-HU" sz="1900" dirty="0" err="1"/>
              <a:t>Erasmusos</a:t>
            </a:r>
            <a:r>
              <a:rPr lang="hu-HU" sz="1900" dirty="0"/>
              <a:t> diákok számára, különböző szervezetek utazásokat szerveznek (pl.: Erasmuslifevalencia)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900" dirty="0"/>
              <a:t>Ezek a szervezetek kedvező áron szerveznek egy, illetve több napos utazásokat busszal.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900" dirty="0"/>
              <a:t>Az egynapos utazások 25 euro örül mozognak.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900" dirty="0"/>
              <a:t>A többnapos utazás keretein belül lehetőség van ellátogatni: </a:t>
            </a:r>
            <a:r>
              <a:rPr lang="hu-HU" sz="1900" dirty="0" err="1"/>
              <a:t>Andalusía-ba</a:t>
            </a:r>
            <a:r>
              <a:rPr lang="hu-HU" sz="1900" dirty="0"/>
              <a:t>, </a:t>
            </a:r>
            <a:r>
              <a:rPr lang="hu-HU" sz="1900" dirty="0" err="1"/>
              <a:t>Ibizára</a:t>
            </a:r>
            <a:r>
              <a:rPr lang="hu-HU" sz="1900" dirty="0"/>
              <a:t> és </a:t>
            </a:r>
            <a:r>
              <a:rPr lang="hu-HU" sz="1900" dirty="0" err="1"/>
              <a:t>Maroccoba</a:t>
            </a:r>
            <a:r>
              <a:rPr lang="hu-HU" sz="1900" dirty="0"/>
              <a:t> is.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u-HU" sz="1900" dirty="0"/>
          </a:p>
        </p:txBody>
      </p:sp>
      <p:pic>
        <p:nvPicPr>
          <p:cNvPr id="5" name="Picture 4" descr="A map of spain with a pin&#10;&#10;Description automatically generated with medium confidence">
            <a:extLst>
              <a:ext uri="{FF2B5EF4-FFF2-40B4-BE49-F238E27FC236}">
                <a16:creationId xmlns:a16="http://schemas.microsoft.com/office/drawing/2014/main" id="{3C1851C1-F592-825A-D25E-0E6A9D5DC5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8" r="11016"/>
          <a:stretch/>
        </p:blipFill>
        <p:spPr>
          <a:xfrm>
            <a:off x="6002404" y="564012"/>
            <a:ext cx="5606888" cy="5677185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D5B4F0F5-BE58-4EC0-B650-A71A0743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700C1F5-B637-45FE-96CC-270D263A5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3DA22C9-3830-4323-9087-6D7C1E6AA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5AC4DA9-FD16-4055-8D2D-95D615C03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BA7D58E-9AB5-4B54-A635-2E86BEC7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1" name="Graphic 12">
              <a:extLst>
                <a:ext uri="{FF2B5EF4-FFF2-40B4-BE49-F238E27FC236}">
                  <a16:creationId xmlns:a16="http://schemas.microsoft.com/office/drawing/2014/main" id="{B7D72779-BBD2-4D64-B6B1-E052E227EB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Graphic 15">
              <a:extLst>
                <a:ext uri="{FF2B5EF4-FFF2-40B4-BE49-F238E27FC236}">
                  <a16:creationId xmlns:a16="http://schemas.microsoft.com/office/drawing/2014/main" id="{569BD34C-BFEF-4FB1-A094-2D9E687CD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Graphic 15">
              <a:extLst>
                <a:ext uri="{FF2B5EF4-FFF2-40B4-BE49-F238E27FC236}">
                  <a16:creationId xmlns:a16="http://schemas.microsoft.com/office/drawing/2014/main" id="{DC258A66-ED52-4FA3-96CE-7932E91F5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EC6A48C-21EF-4485-9836-044550003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00033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42D98E1-37D2-4470-BF74-845E89795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F29EE2-410C-A104-0B39-F535E3B1C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9" y="1524000"/>
            <a:ext cx="3191121" cy="4359964"/>
          </a:xfrm>
        </p:spPr>
        <p:txBody>
          <a:bodyPr anchor="t">
            <a:normAutofit/>
          </a:bodyPr>
          <a:lstStyle/>
          <a:p>
            <a:r>
              <a:rPr lang="hu-HU"/>
              <a:t>Andalusía: </a:t>
            </a:r>
            <a:endParaRPr lang="hu-HU" dirty="0"/>
          </a:p>
        </p:txBody>
      </p:sp>
      <p:grpSp>
        <p:nvGrpSpPr>
          <p:cNvPr id="12" name="Graphic 78">
            <a:extLst>
              <a:ext uri="{FF2B5EF4-FFF2-40B4-BE49-F238E27FC236}">
                <a16:creationId xmlns:a16="http://schemas.microsoft.com/office/drawing/2014/main" id="{C5035748-E666-464D-B95F-ED8146346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32770" y="1617538"/>
            <a:ext cx="804137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3" name="Graphic 78">
              <a:extLst>
                <a:ext uri="{FF2B5EF4-FFF2-40B4-BE49-F238E27FC236}">
                  <a16:creationId xmlns:a16="http://schemas.microsoft.com/office/drawing/2014/main" id="{4D85EFE8-5037-4E99-8D29-64B5CE9D2C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aphic 78">
              <a:extLst>
                <a:ext uri="{FF2B5EF4-FFF2-40B4-BE49-F238E27FC236}">
                  <a16:creationId xmlns:a16="http://schemas.microsoft.com/office/drawing/2014/main" id="{9FD653C8-CB16-40C0-BA61-6FA0587D7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5" name="Graphic 78">
                <a:extLst>
                  <a:ext uri="{FF2B5EF4-FFF2-40B4-BE49-F238E27FC236}">
                    <a16:creationId xmlns:a16="http://schemas.microsoft.com/office/drawing/2014/main" id="{ABA973BF-958C-4267-A9F2-CEA64D2849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Graphic 78">
                <a:extLst>
                  <a:ext uri="{FF2B5EF4-FFF2-40B4-BE49-F238E27FC236}">
                    <a16:creationId xmlns:a16="http://schemas.microsoft.com/office/drawing/2014/main" id="{B0DAD6C4-EBF1-4DBF-928B-3F52E02440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Graphic 78">
                <a:extLst>
                  <a:ext uri="{FF2B5EF4-FFF2-40B4-BE49-F238E27FC236}">
                    <a16:creationId xmlns:a16="http://schemas.microsoft.com/office/drawing/2014/main" id="{B2BD6CA6-C90E-4CC3-B99B-93CE2622E7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Graphic 78">
                <a:extLst>
                  <a:ext uri="{FF2B5EF4-FFF2-40B4-BE49-F238E27FC236}">
                    <a16:creationId xmlns:a16="http://schemas.microsoft.com/office/drawing/2014/main" id="{8E83D65E-8C50-430E-8331-F293349EF6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BD800-C11C-3E0A-147B-8A5153A3F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2559" y="1822976"/>
            <a:ext cx="2944774" cy="406098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300" dirty="0"/>
              <a:t>Ezen az utazáson 4 várost volt lehetőségünk meglátogatni:</a:t>
            </a:r>
          </a:p>
          <a:p>
            <a:pPr>
              <a:lnSpc>
                <a:spcPct val="100000"/>
              </a:lnSpc>
            </a:pPr>
            <a:r>
              <a:rPr lang="hu-HU" sz="1300" dirty="0"/>
              <a:t>	Granada</a:t>
            </a:r>
          </a:p>
          <a:p>
            <a:pPr>
              <a:lnSpc>
                <a:spcPct val="100000"/>
              </a:lnSpc>
            </a:pPr>
            <a:r>
              <a:rPr lang="hu-HU" sz="1300" dirty="0"/>
              <a:t>	Malaga</a:t>
            </a:r>
          </a:p>
          <a:p>
            <a:pPr>
              <a:lnSpc>
                <a:spcPct val="100000"/>
              </a:lnSpc>
            </a:pPr>
            <a:r>
              <a:rPr lang="hu-HU" sz="1300" dirty="0"/>
              <a:t>	</a:t>
            </a:r>
            <a:r>
              <a:rPr lang="hu-HU" sz="1300" dirty="0" err="1"/>
              <a:t>Cordóba</a:t>
            </a:r>
            <a:endParaRPr lang="hu-HU" sz="1300" dirty="0"/>
          </a:p>
          <a:p>
            <a:pPr>
              <a:lnSpc>
                <a:spcPct val="100000"/>
              </a:lnSpc>
            </a:pPr>
            <a:r>
              <a:rPr lang="hu-HU" sz="1300" dirty="0"/>
              <a:t>	Sevilla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300" dirty="0"/>
              <a:t>Minden városban egy napot töltöttünk.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300" dirty="0"/>
              <a:t>Meg kell jegyeznem, ez az út nem a pihenésről szól.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300" dirty="0"/>
              <a:t>Mind a 4 város ikonikus, rengeteg látnivalóval, úgyhogy egy kényelmes cipővel és sok energiával kell útnak indulni.</a:t>
            </a:r>
          </a:p>
        </p:txBody>
      </p:sp>
      <p:pic>
        <p:nvPicPr>
          <p:cNvPr id="5" name="Picture 4" descr="Two women standing next to each other with a red suitcase&#10;&#10;Description automatically generated with low confidence">
            <a:extLst>
              <a:ext uri="{FF2B5EF4-FFF2-40B4-BE49-F238E27FC236}">
                <a16:creationId xmlns:a16="http://schemas.microsoft.com/office/drawing/2014/main" id="{D9396078-D3E3-5F33-94E9-58BBA085F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2307" y="1398077"/>
            <a:ext cx="5177727" cy="3896240"/>
          </a:xfrm>
          <a:prstGeom prst="rect">
            <a:avLst/>
          </a:prstGeom>
        </p:spPr>
      </p:pic>
      <p:pic>
        <p:nvPicPr>
          <p:cNvPr id="7" name="Picture 6" descr="A map of andalucia with cities&#10;&#10;Description automatically generated with medium confidence">
            <a:extLst>
              <a:ext uri="{FF2B5EF4-FFF2-40B4-BE49-F238E27FC236}">
                <a16:creationId xmlns:a16="http://schemas.microsoft.com/office/drawing/2014/main" id="{128A4E4D-507A-35A0-9114-901BA2393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839693"/>
            <a:ext cx="3512861" cy="234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22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" name="Rectangle 184">
            <a:extLst>
              <a:ext uri="{FF2B5EF4-FFF2-40B4-BE49-F238E27FC236}">
                <a16:creationId xmlns:a16="http://schemas.microsoft.com/office/drawing/2014/main" id="{142D98E1-37D2-4470-BF74-845E89795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70051E-8532-1EBE-A4C8-C8A38218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2886790"/>
            <a:ext cx="5512288" cy="3258374"/>
          </a:xfrm>
        </p:spPr>
        <p:txBody>
          <a:bodyPr anchor="t">
            <a:normAutofit/>
          </a:bodyPr>
          <a:lstStyle/>
          <a:p>
            <a:r>
              <a:rPr lang="hu-HU"/>
              <a:t>Granada:</a:t>
            </a:r>
            <a:endParaRPr lang="hu-HU" dirty="0"/>
          </a:p>
        </p:txBody>
      </p:sp>
      <p:pic>
        <p:nvPicPr>
          <p:cNvPr id="25" name="Content Placeholder 24" descr="A picture containing outdoor, sky, building, ruins&#10;&#10;Description automatically generated">
            <a:extLst>
              <a:ext uri="{FF2B5EF4-FFF2-40B4-BE49-F238E27FC236}">
                <a16:creationId xmlns:a16="http://schemas.microsoft.com/office/drawing/2014/main" id="{F07F1953-0125-D9D5-11A7-816510755F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" r="41103" b="-1"/>
          <a:stretch/>
        </p:blipFill>
        <p:spPr>
          <a:xfrm rot="5400000">
            <a:off x="3731759" y="72285"/>
            <a:ext cx="1961536" cy="2780137"/>
          </a:xfrm>
          <a:prstGeom prst="rect">
            <a:avLst/>
          </a:prstGeom>
        </p:spPr>
      </p:pic>
      <p:pic>
        <p:nvPicPr>
          <p:cNvPr id="17" name="Content Placeholder 16" descr="Alhambra with a pool of water&#10;&#10;Description automatically generated with low confidence">
            <a:extLst>
              <a:ext uri="{FF2B5EF4-FFF2-40B4-BE49-F238E27FC236}">
                <a16:creationId xmlns:a16="http://schemas.microsoft.com/office/drawing/2014/main" id="{183F8D4F-FEB9-69C4-1F04-54CE4E3A0D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5922"/>
          <a:stretch/>
        </p:blipFill>
        <p:spPr>
          <a:xfrm>
            <a:off x="555925" y="481586"/>
            <a:ext cx="2780137" cy="1961536"/>
          </a:xfrm>
          <a:prstGeom prst="rect">
            <a:avLst/>
          </a:prstGeom>
        </p:spPr>
      </p:pic>
      <p:pic>
        <p:nvPicPr>
          <p:cNvPr id="19" name="Content Placeholder 18" descr="A fountain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3797810A-1194-4031-5B1E-BE62A9F10E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r="32390" b="2"/>
          <a:stretch/>
        </p:blipFill>
        <p:spPr>
          <a:xfrm rot="5400000">
            <a:off x="6509939" y="74134"/>
            <a:ext cx="1961536" cy="2776440"/>
          </a:xfrm>
          <a:prstGeom prst="rect">
            <a:avLst/>
          </a:prstGeom>
        </p:spPr>
      </p:pic>
      <p:pic>
        <p:nvPicPr>
          <p:cNvPr id="22" name="Content Placeholder 21" descr="A picture containing building, column, historic site, ancient history&#10;&#10;Description automatically generated">
            <a:extLst>
              <a:ext uri="{FF2B5EF4-FFF2-40B4-BE49-F238E27FC236}">
                <a16:creationId xmlns:a16="http://schemas.microsoft.com/office/drawing/2014/main" id="{C26FDAC4-FA32-874A-2933-7CF605B718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7" r="2" b="29457"/>
          <a:stretch/>
        </p:blipFill>
        <p:spPr>
          <a:xfrm>
            <a:off x="8878927" y="481586"/>
            <a:ext cx="2776440" cy="1961536"/>
          </a:xfrm>
          <a:prstGeom prst="rect">
            <a:avLst/>
          </a:prstGeom>
        </p:spPr>
      </p:pic>
      <p:grpSp>
        <p:nvGrpSpPr>
          <p:cNvPr id="209" name="Graphic 78">
            <a:extLst>
              <a:ext uri="{FF2B5EF4-FFF2-40B4-BE49-F238E27FC236}">
                <a16:creationId xmlns:a16="http://schemas.microsoft.com/office/drawing/2014/main" id="{554A72DC-6122-426C-9473-FE48DFBD1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63724" y="2882307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88" name="Graphic 78">
              <a:extLst>
                <a:ext uri="{FF2B5EF4-FFF2-40B4-BE49-F238E27FC236}">
                  <a16:creationId xmlns:a16="http://schemas.microsoft.com/office/drawing/2014/main" id="{FC2789D7-C243-446F-8C4A-3C3B673CF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0" name="Graphic 78">
              <a:extLst>
                <a:ext uri="{FF2B5EF4-FFF2-40B4-BE49-F238E27FC236}">
                  <a16:creationId xmlns:a16="http://schemas.microsoft.com/office/drawing/2014/main" id="{7BFC7F62-86A1-4E98-B4C1-E6E050894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11" name="Graphic 78">
                <a:extLst>
                  <a:ext uri="{FF2B5EF4-FFF2-40B4-BE49-F238E27FC236}">
                    <a16:creationId xmlns:a16="http://schemas.microsoft.com/office/drawing/2014/main" id="{8F4903DE-F756-4685-AA3E-D6F6DFCD6A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Graphic 78">
                <a:extLst>
                  <a:ext uri="{FF2B5EF4-FFF2-40B4-BE49-F238E27FC236}">
                    <a16:creationId xmlns:a16="http://schemas.microsoft.com/office/drawing/2014/main" id="{ACAA5D31-8D54-4B6B-B297-478B664437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Graphic 78">
                <a:extLst>
                  <a:ext uri="{FF2B5EF4-FFF2-40B4-BE49-F238E27FC236}">
                    <a16:creationId xmlns:a16="http://schemas.microsoft.com/office/drawing/2014/main" id="{A4C6C8D7-9B82-4E2C-A29A-D739C1EB2B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Graphic 78">
                <a:extLst>
                  <a:ext uri="{FF2B5EF4-FFF2-40B4-BE49-F238E27FC236}">
                    <a16:creationId xmlns:a16="http://schemas.microsoft.com/office/drawing/2014/main" id="{1F47E503-8030-4E7E-8460-A711BE5672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7" name="Content Placeholder 56" descr="A picture containing building, stairs, tree, outdoor&#10;&#10;Description automatically generated">
            <a:extLst>
              <a:ext uri="{FF2B5EF4-FFF2-40B4-BE49-F238E27FC236}">
                <a16:creationId xmlns:a16="http://schemas.microsoft.com/office/drawing/2014/main" id="{97862A0A-A118-DFBB-DA81-F62496EE9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42540" y="3627587"/>
            <a:ext cx="2986088" cy="2239566"/>
          </a:xfr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77F41871-303A-2768-5A90-D9E516F60ECD}"/>
              </a:ext>
            </a:extLst>
          </p:cNvPr>
          <p:cNvSpPr txBox="1"/>
          <p:nvPr/>
        </p:nvSpPr>
        <p:spPr>
          <a:xfrm>
            <a:off x="2576945" y="3824040"/>
            <a:ext cx="56526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Első állomás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Először az Alhambrába (UNESCO világörökség) látogattunk el, majd vezetett városnézés volt Granadában.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Még aznap este tovább indultunk Malagába</a:t>
            </a:r>
          </a:p>
        </p:txBody>
      </p:sp>
    </p:spTree>
    <p:extLst>
      <p:ext uri="{BB962C8B-B14F-4D97-AF65-F5344CB8AC3E}">
        <p14:creationId xmlns:p14="http://schemas.microsoft.com/office/powerpoint/2010/main" val="694048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2" name="Rectangle 171">
            <a:extLst>
              <a:ext uri="{FF2B5EF4-FFF2-40B4-BE49-F238E27FC236}">
                <a16:creationId xmlns:a16="http://schemas.microsoft.com/office/drawing/2014/main" id="{142D98E1-37D2-4470-BF74-845E89795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F6CD0-1A1E-83BB-3B0C-E10DF727E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4278637"/>
            <a:ext cx="5403515" cy="18974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Malaga:</a:t>
            </a:r>
          </a:p>
        </p:txBody>
      </p:sp>
      <p:pic>
        <p:nvPicPr>
          <p:cNvPr id="5" name="Content Placeholder 4" descr="A picture containing outdoor, sky, tree, building&#10;&#10;Description automatically generated">
            <a:extLst>
              <a:ext uri="{FF2B5EF4-FFF2-40B4-BE49-F238E27FC236}">
                <a16:creationId xmlns:a16="http://schemas.microsoft.com/office/drawing/2014/main" id="{4A270D08-AEAE-6A8D-4108-951F64DBC0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5" r="1" b="1"/>
          <a:stretch/>
        </p:blipFill>
        <p:spPr>
          <a:xfrm>
            <a:off x="749996" y="523246"/>
            <a:ext cx="2199669" cy="2660904"/>
          </a:xfrm>
          <a:prstGeom prst="rect">
            <a:avLst/>
          </a:prstGeom>
        </p:spPr>
      </p:pic>
      <p:pic>
        <p:nvPicPr>
          <p:cNvPr id="20" name="Picture 19" descr="A picture containing outdoor, sky, ground, ruins&#10;&#10;Description automatically generated">
            <a:extLst>
              <a:ext uri="{FF2B5EF4-FFF2-40B4-BE49-F238E27FC236}">
                <a16:creationId xmlns:a16="http://schemas.microsoft.com/office/drawing/2014/main" id="{CE2003A5-3535-3391-1689-5D6BB80D1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6234" y="855858"/>
            <a:ext cx="2660904" cy="1995678"/>
          </a:xfrm>
          <a:prstGeom prst="rect">
            <a:avLst/>
          </a:prstGeom>
        </p:spPr>
      </p:pic>
      <p:pic>
        <p:nvPicPr>
          <p:cNvPr id="9" name="Picture 8" descr="A picture containing outdoor, ruins, building, sky&#10;&#10;Description automatically generated">
            <a:extLst>
              <a:ext uri="{FF2B5EF4-FFF2-40B4-BE49-F238E27FC236}">
                <a16:creationId xmlns:a16="http://schemas.microsoft.com/office/drawing/2014/main" id="{0F4D838B-B3AC-FCC9-7F72-5A995899A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3090" y="855858"/>
            <a:ext cx="2660904" cy="1995678"/>
          </a:xfrm>
          <a:prstGeom prst="rect">
            <a:avLst/>
          </a:prstGeom>
        </p:spPr>
      </p:pic>
      <p:pic>
        <p:nvPicPr>
          <p:cNvPr id="7" name="Picture 6" descr="A picture containing plant, sky, outdoor, tree&#10;&#10;Description automatically generated">
            <a:extLst>
              <a:ext uri="{FF2B5EF4-FFF2-40B4-BE49-F238E27FC236}">
                <a16:creationId xmlns:a16="http://schemas.microsoft.com/office/drawing/2014/main" id="{D187E116-9699-1396-AD28-2B9AD984D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99945" y="855858"/>
            <a:ext cx="2660904" cy="1995678"/>
          </a:xfrm>
          <a:prstGeom prst="rect">
            <a:avLst/>
          </a:prstGeom>
        </p:spPr>
      </p:pic>
      <p:grpSp>
        <p:nvGrpSpPr>
          <p:cNvPr id="174" name="Graphic 78">
            <a:extLst>
              <a:ext uri="{FF2B5EF4-FFF2-40B4-BE49-F238E27FC236}">
                <a16:creationId xmlns:a16="http://schemas.microsoft.com/office/drawing/2014/main" id="{554A72DC-6122-426C-9473-FE48DFBD1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8756" y="4193514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75" name="Graphic 78">
              <a:extLst>
                <a:ext uri="{FF2B5EF4-FFF2-40B4-BE49-F238E27FC236}">
                  <a16:creationId xmlns:a16="http://schemas.microsoft.com/office/drawing/2014/main" id="{FC2789D7-C243-446F-8C4A-3C3B673CF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6" name="Graphic 78">
              <a:extLst>
                <a:ext uri="{FF2B5EF4-FFF2-40B4-BE49-F238E27FC236}">
                  <a16:creationId xmlns:a16="http://schemas.microsoft.com/office/drawing/2014/main" id="{7BFC7F62-86A1-4E98-B4C1-E6E050894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77" name="Graphic 78">
                <a:extLst>
                  <a:ext uri="{FF2B5EF4-FFF2-40B4-BE49-F238E27FC236}">
                    <a16:creationId xmlns:a16="http://schemas.microsoft.com/office/drawing/2014/main" id="{8F4903DE-F756-4685-AA3E-D6F6DFCD6A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Graphic 78">
                <a:extLst>
                  <a:ext uri="{FF2B5EF4-FFF2-40B4-BE49-F238E27FC236}">
                    <a16:creationId xmlns:a16="http://schemas.microsoft.com/office/drawing/2014/main" id="{ACAA5D31-8D54-4B6B-B297-478B664437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Graphic 78">
                <a:extLst>
                  <a:ext uri="{FF2B5EF4-FFF2-40B4-BE49-F238E27FC236}">
                    <a16:creationId xmlns:a16="http://schemas.microsoft.com/office/drawing/2014/main" id="{A4C6C8D7-9B82-4E2C-A29A-D739C1EB2B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Graphic 78">
                <a:extLst>
                  <a:ext uri="{FF2B5EF4-FFF2-40B4-BE49-F238E27FC236}">
                    <a16:creationId xmlns:a16="http://schemas.microsoft.com/office/drawing/2014/main" id="{1F47E503-8030-4E7E-8460-A711BE5672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03326A9D-770E-8EC9-B1B9-16481334F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755" y="4437779"/>
            <a:ext cx="5423019" cy="1738333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Kikötőváros város (érdekesség, hogy kikötője Kr.e. 600 óta működik)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err="1"/>
              <a:t>Alcazaba</a:t>
            </a:r>
            <a:r>
              <a:rPr lang="hu-HU" dirty="0"/>
              <a:t> híres látnivalója a városnak, ahonnan csodálatos kilátás nyílik a városra. </a:t>
            </a:r>
          </a:p>
        </p:txBody>
      </p:sp>
    </p:spTree>
    <p:extLst>
      <p:ext uri="{BB962C8B-B14F-4D97-AF65-F5344CB8AC3E}">
        <p14:creationId xmlns:p14="http://schemas.microsoft.com/office/powerpoint/2010/main" val="3570758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reeform: Shape 18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1" name="Group 20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92" name="Freeform: Shape 21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3" name="Freeform: Shape 22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4" name="Freeform: Shape 23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5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27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9" name="Freeform: Shape 29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00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01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2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106" name="Rectangle 39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263629-55FE-3529-47FD-D4FE0CBAE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4663649" cy="14550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Sevilla</a:t>
            </a:r>
          </a:p>
        </p:txBody>
      </p:sp>
      <p:sp>
        <p:nvSpPr>
          <p:cNvPr id="107" name="Freeform: Shape 41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4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08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9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1" name="Content Placeholder 30" descr="A picture containing outdoor, cloud, sky, building&#10;&#10;Description automatically generated">
            <a:extLst>
              <a:ext uri="{FF2B5EF4-FFF2-40B4-BE49-F238E27FC236}">
                <a16:creationId xmlns:a16="http://schemas.microsoft.com/office/drawing/2014/main" id="{EED869D2-24BE-77A8-2A88-CC3FA93724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346" y="3521203"/>
            <a:ext cx="2021083" cy="2694777"/>
          </a:xfrm>
        </p:spPr>
      </p:pic>
      <p:pic>
        <p:nvPicPr>
          <p:cNvPr id="12" name="Picture 11" descr="A picture containing outdoor, sky, cloud, building&#10;&#10;Description automatically generated">
            <a:extLst>
              <a:ext uri="{FF2B5EF4-FFF2-40B4-BE49-F238E27FC236}">
                <a16:creationId xmlns:a16="http://schemas.microsoft.com/office/drawing/2014/main" id="{1A673332-09BF-57D1-D58B-DF68F01B3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305" y="3536853"/>
            <a:ext cx="2021958" cy="2695945"/>
          </a:xfrm>
          <a:prstGeom prst="rect">
            <a:avLst/>
          </a:prstGeom>
        </p:spPr>
      </p:pic>
      <p:pic>
        <p:nvPicPr>
          <p:cNvPr id="10" name="Picture 9" descr="A picture containing outdoor, sky, building, cloud&#10;&#10;Description automatically generated">
            <a:extLst>
              <a:ext uri="{FF2B5EF4-FFF2-40B4-BE49-F238E27FC236}">
                <a16:creationId xmlns:a16="http://schemas.microsoft.com/office/drawing/2014/main" id="{E1090553-0E6D-C440-AEC8-11B5AD5E5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305" y="642257"/>
            <a:ext cx="2021958" cy="2695945"/>
          </a:xfrm>
          <a:prstGeom prst="rect">
            <a:avLst/>
          </a:prstGeom>
        </p:spPr>
      </p:pic>
      <p:pic>
        <p:nvPicPr>
          <p:cNvPr id="6" name="Content Placeholder 5" descr="A building with a tower and a body of water&#10;&#10;Description automatically generated with low confidence">
            <a:extLst>
              <a:ext uri="{FF2B5EF4-FFF2-40B4-BE49-F238E27FC236}">
                <a16:creationId xmlns:a16="http://schemas.microsoft.com/office/drawing/2014/main" id="{EDF77C66-777F-291D-1533-D704BA077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0353" y="977846"/>
            <a:ext cx="2695945" cy="2021958"/>
          </a:xfrm>
          <a:prstGeom prst="rect">
            <a:avLst/>
          </a:prstGeom>
        </p:spPr>
      </p:pic>
      <p:pic>
        <p:nvPicPr>
          <p:cNvPr id="8" name="Content Placeholder 7" descr="A picture containing building, sky, cloud, outdoor&#10;&#10;Description automatically generated">
            <a:extLst>
              <a:ext uri="{FF2B5EF4-FFF2-40B4-BE49-F238E27FC236}">
                <a16:creationId xmlns:a16="http://schemas.microsoft.com/office/drawing/2014/main" id="{03D3FCBD-B0DC-8B7D-F890-D5A76D0EBB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8394" y="977846"/>
            <a:ext cx="2695945" cy="2021958"/>
          </a:xfrm>
          <a:prstGeom prst="rect">
            <a:avLst/>
          </a:prstGeom>
        </p:spPr>
      </p:pic>
      <p:sp>
        <p:nvSpPr>
          <p:cNvPr id="113" name="Freeform: Shape 51">
            <a:extLst>
              <a:ext uri="{FF2B5EF4-FFF2-40B4-BE49-F238E27FC236}">
                <a16:creationId xmlns:a16="http://schemas.microsoft.com/office/drawing/2014/main" id="{55820E42-2F9D-41EF-B67F-522A133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884744"/>
            <a:ext cx="2438970" cy="973256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14" name="Group 53">
            <a:extLst>
              <a:ext uri="{FF2B5EF4-FFF2-40B4-BE49-F238E27FC236}">
                <a16:creationId xmlns:a16="http://schemas.microsoft.com/office/drawing/2014/main" id="{13D9BC31-B57D-4933-AD83-94F462D4C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87732" y="5431707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15" name="Freeform: Shape 54">
              <a:extLst>
                <a:ext uri="{FF2B5EF4-FFF2-40B4-BE49-F238E27FC236}">
                  <a16:creationId xmlns:a16="http://schemas.microsoft.com/office/drawing/2014/main" id="{D84AFEA3-A055-41AE-96F3-34BA58142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16" name="Freeform: Shape 55">
              <a:extLst>
                <a:ext uri="{FF2B5EF4-FFF2-40B4-BE49-F238E27FC236}">
                  <a16:creationId xmlns:a16="http://schemas.microsoft.com/office/drawing/2014/main" id="{9028771F-62FA-4349-B7A8-CE1682D2C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17" name="Freeform: Shape 56">
              <a:extLst>
                <a:ext uri="{FF2B5EF4-FFF2-40B4-BE49-F238E27FC236}">
                  <a16:creationId xmlns:a16="http://schemas.microsoft.com/office/drawing/2014/main" id="{319CDEE6-CB2F-49F0-B237-2A26A3D1D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18" name="Graphic 12">
              <a:extLst>
                <a:ext uri="{FF2B5EF4-FFF2-40B4-BE49-F238E27FC236}">
                  <a16:creationId xmlns:a16="http://schemas.microsoft.com/office/drawing/2014/main" id="{3DD82286-02D2-4210-A797-5D502D44A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Graphic 15">
              <a:extLst>
                <a:ext uri="{FF2B5EF4-FFF2-40B4-BE49-F238E27FC236}">
                  <a16:creationId xmlns:a16="http://schemas.microsoft.com/office/drawing/2014/main" id="{735449F4-80DA-4E06-B3B6-B9F519F4A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Graphic 15">
              <a:extLst>
                <a:ext uri="{FF2B5EF4-FFF2-40B4-BE49-F238E27FC236}">
                  <a16:creationId xmlns:a16="http://schemas.microsoft.com/office/drawing/2014/main" id="{61FABA3B-05B6-433C-90F9-8D9691A84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1FEBA45-D0A3-4091-9956-161EDA21A0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1" name="Picture 40" descr="A picture containing outdoor, building, tree, sky&#10;&#10;Description automatically generated">
            <a:extLst>
              <a:ext uri="{FF2B5EF4-FFF2-40B4-BE49-F238E27FC236}">
                <a16:creationId xmlns:a16="http://schemas.microsoft.com/office/drawing/2014/main" id="{A4B73D8D-02E2-0058-F965-85181DA84B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224" y="3536850"/>
            <a:ext cx="2021960" cy="2695947"/>
          </a:xfrm>
          <a:prstGeom prst="rect">
            <a:avLst/>
          </a:prstGeom>
        </p:spPr>
      </p:pic>
      <p:pic>
        <p:nvPicPr>
          <p:cNvPr id="62" name="Picture 61" descr="A group of people holding drinks&#10;&#10;Description automatically generated with medium confidence">
            <a:extLst>
              <a:ext uri="{FF2B5EF4-FFF2-40B4-BE49-F238E27FC236}">
                <a16:creationId xmlns:a16="http://schemas.microsoft.com/office/drawing/2014/main" id="{1EE1ED26-5B02-6065-4E50-EBA26E4BC4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1133" y="3857029"/>
            <a:ext cx="2695945" cy="2021959"/>
          </a:xfrm>
          <a:prstGeom prst="rect">
            <a:avLst/>
          </a:prstGeom>
        </p:spPr>
      </p:pic>
      <p:pic>
        <p:nvPicPr>
          <p:cNvPr id="89" name="Picture 88" descr="A picture containing sky, outdoor, purple, building&#10;&#10;Description automatically generated">
            <a:extLst>
              <a:ext uri="{FF2B5EF4-FFF2-40B4-BE49-F238E27FC236}">
                <a16:creationId xmlns:a16="http://schemas.microsoft.com/office/drawing/2014/main" id="{AB6EEB06-E403-598B-476B-3ECF5B476F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962" y="3536850"/>
            <a:ext cx="1510386" cy="2686474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81B15943-D352-EFB5-5744-8B4C044DD771}"/>
              </a:ext>
            </a:extLst>
          </p:cNvPr>
          <p:cNvSpPr txBox="1"/>
          <p:nvPr/>
        </p:nvSpPr>
        <p:spPr>
          <a:xfrm>
            <a:off x="2315675" y="634676"/>
            <a:ext cx="2824207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700" dirty="0" err="1"/>
              <a:t>Andalusía</a:t>
            </a:r>
            <a:r>
              <a:rPr lang="hu-HU" sz="1700" dirty="0"/>
              <a:t> tartomány fővárosa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700" dirty="0"/>
              <a:t>A nap elején vezetett városnézéssel, megnéztük Sevilla leglátványosabb részei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700" dirty="0"/>
              <a:t>Volt szerencsénk egy </a:t>
            </a:r>
            <a:r>
              <a:rPr lang="hu-HU" sz="1700" dirty="0" err="1"/>
              <a:t>Famenco</a:t>
            </a:r>
            <a:r>
              <a:rPr lang="hu-HU" sz="1700" dirty="0"/>
              <a:t>-show-t megnézni.</a:t>
            </a:r>
          </a:p>
        </p:txBody>
      </p:sp>
    </p:spTree>
    <p:extLst>
      <p:ext uri="{BB962C8B-B14F-4D97-AF65-F5344CB8AC3E}">
        <p14:creationId xmlns:p14="http://schemas.microsoft.com/office/powerpoint/2010/main" val="3136724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98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5D684-9496-BCCF-3406-CE8D5673A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634" y="787068"/>
            <a:ext cx="4206649" cy="1455091"/>
          </a:xfrm>
        </p:spPr>
        <p:txBody>
          <a:bodyPr>
            <a:normAutofit/>
          </a:bodyPr>
          <a:lstStyle/>
          <a:p>
            <a:r>
              <a:rPr lang="hu-HU" dirty="0"/>
              <a:t>Córdoba:</a:t>
            </a:r>
          </a:p>
        </p:txBody>
      </p:sp>
      <p:pic>
        <p:nvPicPr>
          <p:cNvPr id="5" name="Content Placeholder 4" descr="A picture containing cloud, outdoor, sky, ruins&#10;&#10;Description automatically generated">
            <a:extLst>
              <a:ext uri="{FF2B5EF4-FFF2-40B4-BE49-F238E27FC236}">
                <a16:creationId xmlns:a16="http://schemas.microsoft.com/office/drawing/2014/main" id="{D96C3EE4-F94E-D1E6-FCE6-6AAFAA972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40" y="884058"/>
            <a:ext cx="2695945" cy="2021958"/>
          </a:xfrm>
          <a:prstGeom prst="rect">
            <a:avLst/>
          </a:prstGeom>
        </p:spPr>
      </p:pic>
      <p:pic>
        <p:nvPicPr>
          <p:cNvPr id="7" name="Picture 6" descr="A picture containing outdoor, water, aerial photography, bird's-eye view&#10;&#10;Description automatically generated">
            <a:extLst>
              <a:ext uri="{FF2B5EF4-FFF2-40B4-BE49-F238E27FC236}">
                <a16:creationId xmlns:a16="http://schemas.microsoft.com/office/drawing/2014/main" id="{E28F7BED-FFD4-C126-351C-70931253E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5698" y="879650"/>
            <a:ext cx="2695945" cy="2021958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491506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02634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3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5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A picture containing outdoor, cloud, sky, water&#10;&#10;Description automatically generated">
            <a:extLst>
              <a:ext uri="{FF2B5EF4-FFF2-40B4-BE49-F238E27FC236}">
                <a16:creationId xmlns:a16="http://schemas.microsoft.com/office/drawing/2014/main" id="{DA5B7AD7-F1CA-3B2C-BA37-143E1F517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5034" y="888048"/>
            <a:ext cx="2695945" cy="2021958"/>
          </a:xfrm>
          <a:prstGeom prst="rect">
            <a:avLst/>
          </a:prstGeom>
        </p:spPr>
      </p:pic>
      <p:pic>
        <p:nvPicPr>
          <p:cNvPr id="11" name="Picture 10" descr="A picture containing outdoor, cloud, sky, tree&#10;&#10;Description automatically generated">
            <a:extLst>
              <a:ext uri="{FF2B5EF4-FFF2-40B4-BE49-F238E27FC236}">
                <a16:creationId xmlns:a16="http://schemas.microsoft.com/office/drawing/2014/main" id="{110D31BB-F19E-4CC1-81D0-6214C8AE2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39" y="3864379"/>
            <a:ext cx="2695945" cy="2021958"/>
          </a:xfrm>
          <a:prstGeom prst="rect">
            <a:avLst/>
          </a:prstGeom>
        </p:spPr>
      </p:pic>
      <p:pic>
        <p:nvPicPr>
          <p:cNvPr id="31" name="Content Placeholder 30" descr="A picture containing art, building, indoor, ceiling&#10;&#10;Description automatically generated">
            <a:extLst>
              <a:ext uri="{FF2B5EF4-FFF2-40B4-BE49-F238E27FC236}">
                <a16:creationId xmlns:a16="http://schemas.microsoft.com/office/drawing/2014/main" id="{3653A733-6231-AAC3-D017-AF7FF7F9F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5698" y="3863376"/>
            <a:ext cx="2695948" cy="2021961"/>
          </a:xfrm>
        </p:spPr>
      </p:pic>
      <p:pic>
        <p:nvPicPr>
          <p:cNvPr id="35" name="Picture 34" descr="A picture containing indoor, art&#10;&#10;Description automatically generated with medium confidence">
            <a:extLst>
              <a:ext uri="{FF2B5EF4-FFF2-40B4-BE49-F238E27FC236}">
                <a16:creationId xmlns:a16="http://schemas.microsoft.com/office/drawing/2014/main" id="{E43627BD-272F-A4E7-49A5-C4479CA21F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5033" y="3871774"/>
            <a:ext cx="2695945" cy="202195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6C6A2F8-CE60-57A4-5C26-EA7406DE953F}"/>
              </a:ext>
            </a:extLst>
          </p:cNvPr>
          <p:cNvSpPr txBox="1"/>
          <p:nvPr/>
        </p:nvSpPr>
        <p:spPr>
          <a:xfrm>
            <a:off x="7248525" y="3143250"/>
            <a:ext cx="4391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Andalusía</a:t>
            </a:r>
            <a:r>
              <a:rPr lang="hu-HU" dirty="0"/>
              <a:t> harmadik legnagyobb városa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Córdoba belvárosa felkerült az UNESCO világörökség listájára</a:t>
            </a:r>
          </a:p>
        </p:txBody>
      </p:sp>
    </p:spTree>
    <p:extLst>
      <p:ext uri="{BB962C8B-B14F-4D97-AF65-F5344CB8AC3E}">
        <p14:creationId xmlns:p14="http://schemas.microsoft.com/office/powerpoint/2010/main" val="1831311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1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8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9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17043C-5D07-542F-04D7-11B48D11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3" y="799521"/>
            <a:ext cx="3859904" cy="20802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Valencia</a:t>
            </a:r>
            <a:r>
              <a:rPr lang="hu-HU" sz="4000" dirty="0"/>
              <a:t> napfelkelte:</a:t>
            </a:r>
            <a:endParaRPr lang="en-US" sz="4000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972B65B-8AFA-4B5C-BFC6-E443F3777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1648"/>
            <a:ext cx="1839951" cy="1423657"/>
          </a:xfrm>
          <a:custGeom>
            <a:avLst/>
            <a:gdLst>
              <a:gd name="connsiteX0" fmla="*/ 0 w 2331138"/>
              <a:gd name="connsiteY0" fmla="*/ 0 h 3352676"/>
              <a:gd name="connsiteX1" fmla="*/ 2331138 w 2331138"/>
              <a:gd name="connsiteY1" fmla="*/ 0 h 3352676"/>
              <a:gd name="connsiteX2" fmla="*/ 2331138 w 2331138"/>
              <a:gd name="connsiteY2" fmla="*/ 3352676 h 3352676"/>
              <a:gd name="connsiteX3" fmla="*/ 2097210 w 2331138"/>
              <a:gd name="connsiteY3" fmla="*/ 3226228 h 3352676"/>
              <a:gd name="connsiteX4" fmla="*/ 214881 w 2331138"/>
              <a:gd name="connsiteY4" fmla="*/ 1176738 h 3352676"/>
              <a:gd name="connsiteX5" fmla="*/ 1129 w 2331138"/>
              <a:gd name="connsiteY5" fmla="*/ 67475 h 335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1138" h="3352676">
                <a:moveTo>
                  <a:pt x="0" y="0"/>
                </a:moveTo>
                <a:lnTo>
                  <a:pt x="2331138" y="0"/>
                </a:lnTo>
                <a:lnTo>
                  <a:pt x="2331138" y="3352676"/>
                </a:lnTo>
                <a:lnTo>
                  <a:pt x="2097210" y="3226228"/>
                </a:lnTo>
                <a:cubicBezTo>
                  <a:pt x="1273150" y="2744079"/>
                  <a:pt x="560886" y="2027200"/>
                  <a:pt x="214881" y="1176738"/>
                </a:cubicBezTo>
                <a:cubicBezTo>
                  <a:pt x="72781" y="827511"/>
                  <a:pt x="14297" y="430630"/>
                  <a:pt x="1129" y="6747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0" name="Graphic 78">
            <a:extLst>
              <a:ext uri="{FF2B5EF4-FFF2-40B4-BE49-F238E27FC236}">
                <a16:creationId xmlns:a16="http://schemas.microsoft.com/office/drawing/2014/main" id="{8B32F32D-2578-47BA-A8C8-B9CC3F8A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41" name="Graphic 78">
              <a:extLst>
                <a:ext uri="{FF2B5EF4-FFF2-40B4-BE49-F238E27FC236}">
                  <a16:creationId xmlns:a16="http://schemas.microsoft.com/office/drawing/2014/main" id="{FE39C5A6-D000-4F68-8942-DD0D6D6F8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aphic 78">
              <a:extLst>
                <a:ext uri="{FF2B5EF4-FFF2-40B4-BE49-F238E27FC236}">
                  <a16:creationId xmlns:a16="http://schemas.microsoft.com/office/drawing/2014/main" id="{E89890B6-1232-480B-A1E4-4EE4897F6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AA2A92B4-DD5E-4659-876C-CEF27D8A33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CB3716F9-57FA-4E55-B926-D141DFDE70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Graphic 78">
                <a:extLst>
                  <a:ext uri="{FF2B5EF4-FFF2-40B4-BE49-F238E27FC236}">
                    <a16:creationId xmlns:a16="http://schemas.microsoft.com/office/drawing/2014/main" id="{6E65CA48-F624-4AAA-B08C-4D030E798B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Graphic 78">
                <a:extLst>
                  <a:ext uri="{FF2B5EF4-FFF2-40B4-BE49-F238E27FC236}">
                    <a16:creationId xmlns:a16="http://schemas.microsoft.com/office/drawing/2014/main" id="{5AB96607-3A57-4F71-87E5-C0D546FEBF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" name="Content Placeholder 5" descr="A sunset over the ocean&#10;&#10;Description automatically generated with low confidence">
            <a:extLst>
              <a:ext uri="{FF2B5EF4-FFF2-40B4-BE49-F238E27FC236}">
                <a16:creationId xmlns:a16="http://schemas.microsoft.com/office/drawing/2014/main" id="{4B1063CD-5908-557C-547B-6F8DE3CA7E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807" y="1030374"/>
            <a:ext cx="3196691" cy="4789049"/>
          </a:xfrm>
          <a:prstGeom prst="rect">
            <a:avLst/>
          </a:prstGeom>
        </p:spPr>
      </p:pic>
      <p:pic>
        <p:nvPicPr>
          <p:cNvPr id="8" name="Content Placeholder 7" descr="A sunset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76A6B21E-EEEE-70A8-F1F3-53D9FC191F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237" y="896098"/>
            <a:ext cx="3192820" cy="2131207"/>
          </a:xfrm>
          <a:prstGeom prst="rect">
            <a:avLst/>
          </a:prstGeom>
        </p:spPr>
      </p:pic>
      <p:pic>
        <p:nvPicPr>
          <p:cNvPr id="10" name="Picture 9" descr="People on the beach with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93C2725E-55F7-31B8-5535-5F70F1D5C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237" y="3822491"/>
            <a:ext cx="3192820" cy="2131207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286E5E1D-FD49-448F-83C8-E06466BE5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899042" y="5608708"/>
            <a:ext cx="4292956" cy="1249292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82E7BA0-A7BA-4C61-9D6F-5345A5405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447993" y="5742897"/>
            <a:ext cx="886141" cy="802496"/>
            <a:chOff x="10948005" y="3272152"/>
            <a:chExt cx="868640" cy="786648"/>
          </a:xfrm>
          <a:solidFill>
            <a:schemeClr val="accent6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5369E81-3115-4284-995E-F753EB421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4729589-1C6A-4995-83DB-3C8AC2B8D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A966D0D-0B99-4534-8150-ECA25F804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4" name="Graphic 12">
              <a:extLst>
                <a:ext uri="{FF2B5EF4-FFF2-40B4-BE49-F238E27FC236}">
                  <a16:creationId xmlns:a16="http://schemas.microsoft.com/office/drawing/2014/main" id="{7DC8EDF8-9492-4A6B-8050-A6B44F11B5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Graphic 15">
              <a:extLst>
                <a:ext uri="{FF2B5EF4-FFF2-40B4-BE49-F238E27FC236}">
                  <a16:creationId xmlns:a16="http://schemas.microsoft.com/office/drawing/2014/main" id="{13B4EDF3-5414-4F6E-8824-4FDC7BFD5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Graphic 15">
              <a:extLst>
                <a:ext uri="{FF2B5EF4-FFF2-40B4-BE49-F238E27FC236}">
                  <a16:creationId xmlns:a16="http://schemas.microsoft.com/office/drawing/2014/main" id="{6CE204CE-5738-4712-8E02-CF746C010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2369023-4235-4E1E-A424-EA0EA83DE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Picture 13" descr="A beach with palm trees and a pier&#10;&#10;Description automatically generated with low confidence">
            <a:extLst>
              <a:ext uri="{FF2B5EF4-FFF2-40B4-BE49-F238E27FC236}">
                <a16:creationId xmlns:a16="http://schemas.microsoft.com/office/drawing/2014/main" id="{D6C13B80-61BC-6624-66CE-2406EA783E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54" y="3558226"/>
            <a:ext cx="3583296" cy="23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50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A555E2-6F0D-9AFE-9216-D495FD3B1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7077" y="787068"/>
            <a:ext cx="4286623" cy="1890665"/>
          </a:xfrm>
        </p:spPr>
        <p:txBody>
          <a:bodyPr anchor="b">
            <a:normAutofit/>
          </a:bodyPr>
          <a:lstStyle/>
          <a:p>
            <a:r>
              <a:rPr lang="hu-HU" dirty="0" err="1"/>
              <a:t>Túria</a:t>
            </a:r>
            <a:r>
              <a:rPr lang="hu-HU" dirty="0"/>
              <a:t> Park Valencia:</a:t>
            </a:r>
          </a:p>
        </p:txBody>
      </p:sp>
      <p:pic>
        <p:nvPicPr>
          <p:cNvPr id="21" name="Picture 20" descr="A picture containing outdoor, sky, palm tree, arecales&#10;&#10;Description automatically generated">
            <a:extLst>
              <a:ext uri="{FF2B5EF4-FFF2-40B4-BE49-F238E27FC236}">
                <a16:creationId xmlns:a16="http://schemas.microsoft.com/office/drawing/2014/main" id="{D94C96EA-EF37-2A5D-A0BF-C1B608B59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9" y="727521"/>
            <a:ext cx="1959357" cy="2612476"/>
          </a:xfrm>
          <a:prstGeom prst="rect">
            <a:avLst/>
          </a:prstGeom>
        </p:spPr>
      </p:pic>
      <p:pic>
        <p:nvPicPr>
          <p:cNvPr id="15" name="Content Placeholder 14" descr="A picture containing outdoor, sky, tree&#10;&#10;Description automatically generated">
            <a:extLst>
              <a:ext uri="{FF2B5EF4-FFF2-40B4-BE49-F238E27FC236}">
                <a16:creationId xmlns:a16="http://schemas.microsoft.com/office/drawing/2014/main" id="{37EE4919-4A8D-D5F1-ED61-D1C0F3B4A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2253" y="1054081"/>
            <a:ext cx="2612476" cy="1959357"/>
          </a:xfrm>
          <a:prstGeom prst="rect">
            <a:avLst/>
          </a:prstGeom>
        </p:spPr>
      </p:pic>
      <p:grpSp>
        <p:nvGrpSpPr>
          <p:cNvPr id="30" name="Graphic 78">
            <a:extLst>
              <a:ext uri="{FF2B5EF4-FFF2-40B4-BE49-F238E27FC236}">
                <a16:creationId xmlns:a16="http://schemas.microsoft.com/office/drawing/2014/main" id="{5E46079A-4648-465E-9D1A-479174C99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47077" y="3092185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57" name="Graphic 78">
              <a:extLst>
                <a:ext uri="{FF2B5EF4-FFF2-40B4-BE49-F238E27FC236}">
                  <a16:creationId xmlns:a16="http://schemas.microsoft.com/office/drawing/2014/main" id="{A3BA42E0-6D8E-44BF-AC6B-5FB25C200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aphic 78">
              <a:extLst>
                <a:ext uri="{FF2B5EF4-FFF2-40B4-BE49-F238E27FC236}">
                  <a16:creationId xmlns:a16="http://schemas.microsoft.com/office/drawing/2014/main" id="{91EF6403-FD18-4EC0-840F-8F70F3494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3" name="Graphic 78">
                <a:extLst>
                  <a:ext uri="{FF2B5EF4-FFF2-40B4-BE49-F238E27FC236}">
                    <a16:creationId xmlns:a16="http://schemas.microsoft.com/office/drawing/2014/main" id="{92B6AD13-0D11-4C0C-A362-E048C97326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Graphic 78">
                <a:extLst>
                  <a:ext uri="{FF2B5EF4-FFF2-40B4-BE49-F238E27FC236}">
                    <a16:creationId xmlns:a16="http://schemas.microsoft.com/office/drawing/2014/main" id="{61DDD1A9-F0A4-4900-9DEF-F6B383361B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Graphic 78">
                <a:extLst>
                  <a:ext uri="{FF2B5EF4-FFF2-40B4-BE49-F238E27FC236}">
                    <a16:creationId xmlns:a16="http://schemas.microsoft.com/office/drawing/2014/main" id="{F26977AE-F962-40FD-945B-D1E106951B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Graphic 78">
                <a:extLst>
                  <a:ext uri="{FF2B5EF4-FFF2-40B4-BE49-F238E27FC236}">
                    <a16:creationId xmlns:a16="http://schemas.microsoft.com/office/drawing/2014/main" id="{6078955A-1871-4463-B23D-8AD33984CD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9" name="Picture 18" descr="A group of palm trees in a park&#10;&#10;Description automatically generated with low confidence">
            <a:extLst>
              <a:ext uri="{FF2B5EF4-FFF2-40B4-BE49-F238E27FC236}">
                <a16:creationId xmlns:a16="http://schemas.microsoft.com/office/drawing/2014/main" id="{CCA6E502-70F6-BB0B-69F9-553DD77DF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9" y="3597684"/>
            <a:ext cx="2037731" cy="2612476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62F1D297-74F5-4948-9655-BC87A30A4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868436"/>
            <a:ext cx="5486401" cy="989564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9" name="Group 39">
            <a:extLst>
              <a:ext uri="{FF2B5EF4-FFF2-40B4-BE49-F238E27FC236}">
                <a16:creationId xmlns:a16="http://schemas.microsoft.com/office/drawing/2014/main" id="{756DB040-BB4B-446D-9172-7253A5660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9410" y="5458010"/>
            <a:ext cx="793055" cy="718198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60" name="Freeform: Shape 40">
              <a:extLst>
                <a:ext uri="{FF2B5EF4-FFF2-40B4-BE49-F238E27FC236}">
                  <a16:creationId xmlns:a16="http://schemas.microsoft.com/office/drawing/2014/main" id="{58AE7480-26E8-4D60-9ABF-DF801570B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1" name="Freeform: Shape 41">
              <a:extLst>
                <a:ext uri="{FF2B5EF4-FFF2-40B4-BE49-F238E27FC236}">
                  <a16:creationId xmlns:a16="http://schemas.microsoft.com/office/drawing/2014/main" id="{3644645D-B360-4E3D-A96A-6D9CE4F34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2" name="Freeform: Shape 42">
              <a:extLst>
                <a:ext uri="{FF2B5EF4-FFF2-40B4-BE49-F238E27FC236}">
                  <a16:creationId xmlns:a16="http://schemas.microsoft.com/office/drawing/2014/main" id="{E99C8E1E-3260-4E6A-83CA-933468316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3" name="Graphic 12">
              <a:extLst>
                <a:ext uri="{FF2B5EF4-FFF2-40B4-BE49-F238E27FC236}">
                  <a16:creationId xmlns:a16="http://schemas.microsoft.com/office/drawing/2014/main" id="{3A551C21-5423-4320-86B3-CA6956E70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Graphic 15">
              <a:extLst>
                <a:ext uri="{FF2B5EF4-FFF2-40B4-BE49-F238E27FC236}">
                  <a16:creationId xmlns:a16="http://schemas.microsoft.com/office/drawing/2014/main" id="{6D1A9E3F-8323-45A6-B267-8EA6B1A00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Graphic 15">
              <a:extLst>
                <a:ext uri="{FF2B5EF4-FFF2-40B4-BE49-F238E27FC236}">
                  <a16:creationId xmlns:a16="http://schemas.microsoft.com/office/drawing/2014/main" id="{F4049F71-8749-4860-8F6D-611D459A9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46">
              <a:extLst>
                <a:ext uri="{FF2B5EF4-FFF2-40B4-BE49-F238E27FC236}">
                  <a16:creationId xmlns:a16="http://schemas.microsoft.com/office/drawing/2014/main" id="{89D62868-92E4-42DF-9CF9-A9190CC14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3" name="Content Placeholder 22" descr="A picture containing sky, outdoor, cloud, tree&#10;&#10;Description automatically generated">
            <a:extLst>
              <a:ext uri="{FF2B5EF4-FFF2-40B4-BE49-F238E27FC236}">
                <a16:creationId xmlns:a16="http://schemas.microsoft.com/office/drawing/2014/main" id="{003A3AF5-BC38-92CD-F51E-050C76CF0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169" y="727519"/>
            <a:ext cx="1468784" cy="2612478"/>
          </a:xfrm>
        </p:spPr>
      </p:pic>
      <p:pic>
        <p:nvPicPr>
          <p:cNvPr id="26" name="Picture 25" descr="A palm trees in a park&#10;&#10;Description automatically generated with low confidence">
            <a:extLst>
              <a:ext uri="{FF2B5EF4-FFF2-40B4-BE49-F238E27FC236}">
                <a16:creationId xmlns:a16="http://schemas.microsoft.com/office/drawing/2014/main" id="{1EEC9038-9827-AD04-8C27-0E5897C10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723" y="3605419"/>
            <a:ext cx="1468783" cy="2612476"/>
          </a:xfrm>
          <a:prstGeom prst="rect">
            <a:avLst/>
          </a:prstGeom>
        </p:spPr>
      </p:pic>
      <p:pic>
        <p:nvPicPr>
          <p:cNvPr id="29" name="Picture 28" descr="A group of palm trees in front of a sunset&#10;&#10;Description automatically generated with medium confidence">
            <a:extLst>
              <a:ext uri="{FF2B5EF4-FFF2-40B4-BE49-F238E27FC236}">
                <a16:creationId xmlns:a16="http://schemas.microsoft.com/office/drawing/2014/main" id="{1EEF3B00-2C17-A28F-9F11-B793B5F157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12" y="3611935"/>
            <a:ext cx="1468783" cy="2612475"/>
          </a:xfrm>
          <a:prstGeom prst="rect">
            <a:avLst/>
          </a:prstGeom>
        </p:spPr>
      </p:pic>
      <p:pic>
        <p:nvPicPr>
          <p:cNvPr id="56" name="Picture 55" descr="A picture containing cloud, outdoor, sky, tree&#10;&#10;Description automatically generated">
            <a:extLst>
              <a:ext uri="{FF2B5EF4-FFF2-40B4-BE49-F238E27FC236}">
                <a16:creationId xmlns:a16="http://schemas.microsoft.com/office/drawing/2014/main" id="{C91C2AEA-79C3-F9EB-652C-DAED17ED52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8677" y="3949837"/>
            <a:ext cx="2607116" cy="1955337"/>
          </a:xfrm>
          <a:prstGeom prst="rect">
            <a:avLst/>
          </a:prstGeom>
        </p:spPr>
      </p:pic>
      <p:pic>
        <p:nvPicPr>
          <p:cNvPr id="68" name="Picture 67" descr="A tree with pink flowers&#10;&#10;Description automatically generated with low confidence">
            <a:extLst>
              <a:ext uri="{FF2B5EF4-FFF2-40B4-BE49-F238E27FC236}">
                <a16:creationId xmlns:a16="http://schemas.microsoft.com/office/drawing/2014/main" id="{139494FB-BB59-FA4A-67FA-402CC4046A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83344" y="3931978"/>
            <a:ext cx="2612477" cy="1959358"/>
          </a:xfrm>
          <a:prstGeom prst="rect">
            <a:avLst/>
          </a:prstGeom>
        </p:spPr>
      </p:pic>
      <p:pic>
        <p:nvPicPr>
          <p:cNvPr id="70" name="Picture 69" descr="A tree with pink flowers&#10;&#10;Description automatically generated with low confidence">
            <a:extLst>
              <a:ext uri="{FF2B5EF4-FFF2-40B4-BE49-F238E27FC236}">
                <a16:creationId xmlns:a16="http://schemas.microsoft.com/office/drawing/2014/main" id="{50ACCEC4-5E06-BC42-9E10-D42EEB5B8C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17" y="3605418"/>
            <a:ext cx="1468784" cy="261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06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11">
            <a:extLst>
              <a:ext uri="{FF2B5EF4-FFF2-40B4-BE49-F238E27FC236}">
                <a16:creationId xmlns:a16="http://schemas.microsoft.com/office/drawing/2014/main" id="{F420BC5C-C418-4843-B04B-6918968D0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4A8D71-140A-B755-D58A-B1B8D00EA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1" y="976160"/>
            <a:ext cx="4767930" cy="1848734"/>
          </a:xfrm>
        </p:spPr>
        <p:txBody>
          <a:bodyPr>
            <a:normAutofit/>
          </a:bodyPr>
          <a:lstStyle/>
          <a:p>
            <a:r>
              <a:rPr lang="hu-HU"/>
              <a:t>Művészetek városa: (Cuidad del Artes)</a:t>
            </a:r>
            <a:endParaRPr lang="hu-HU" dirty="0"/>
          </a:p>
        </p:txBody>
      </p:sp>
      <p:sp>
        <p:nvSpPr>
          <p:cNvPr id="53" name="Freeform: Shape 13">
            <a:extLst>
              <a:ext uri="{FF2B5EF4-FFF2-40B4-BE49-F238E27FC236}">
                <a16:creationId xmlns:a16="http://schemas.microsoft.com/office/drawing/2014/main" id="{13E5F285-BD95-4989-B20B-778990159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839951" cy="1423657"/>
          </a:xfrm>
          <a:custGeom>
            <a:avLst/>
            <a:gdLst>
              <a:gd name="connsiteX0" fmla="*/ 0 w 2331138"/>
              <a:gd name="connsiteY0" fmla="*/ 0 h 3352676"/>
              <a:gd name="connsiteX1" fmla="*/ 2331138 w 2331138"/>
              <a:gd name="connsiteY1" fmla="*/ 0 h 3352676"/>
              <a:gd name="connsiteX2" fmla="*/ 2331138 w 2331138"/>
              <a:gd name="connsiteY2" fmla="*/ 3352676 h 3352676"/>
              <a:gd name="connsiteX3" fmla="*/ 2097210 w 2331138"/>
              <a:gd name="connsiteY3" fmla="*/ 3226228 h 3352676"/>
              <a:gd name="connsiteX4" fmla="*/ 214881 w 2331138"/>
              <a:gd name="connsiteY4" fmla="*/ 1176738 h 3352676"/>
              <a:gd name="connsiteX5" fmla="*/ 1129 w 2331138"/>
              <a:gd name="connsiteY5" fmla="*/ 67475 h 335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1138" h="3352676">
                <a:moveTo>
                  <a:pt x="0" y="0"/>
                </a:moveTo>
                <a:lnTo>
                  <a:pt x="2331138" y="0"/>
                </a:lnTo>
                <a:lnTo>
                  <a:pt x="2331138" y="3352676"/>
                </a:lnTo>
                <a:lnTo>
                  <a:pt x="2097210" y="3226228"/>
                </a:lnTo>
                <a:cubicBezTo>
                  <a:pt x="1273150" y="2744079"/>
                  <a:pt x="560886" y="2027200"/>
                  <a:pt x="214881" y="1176738"/>
                </a:cubicBezTo>
                <a:cubicBezTo>
                  <a:pt x="72781" y="827511"/>
                  <a:pt x="14297" y="430630"/>
                  <a:pt x="1129" y="6747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4" name="Graphic 78">
            <a:extLst>
              <a:ext uri="{FF2B5EF4-FFF2-40B4-BE49-F238E27FC236}">
                <a16:creationId xmlns:a16="http://schemas.microsoft.com/office/drawing/2014/main" id="{6C02F4BE-6538-4CAD-B506-5FEB41D3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4415" y="3039261"/>
            <a:ext cx="1020166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55" name="Graphic 78">
              <a:extLst>
                <a:ext uri="{FF2B5EF4-FFF2-40B4-BE49-F238E27FC236}">
                  <a16:creationId xmlns:a16="http://schemas.microsoft.com/office/drawing/2014/main" id="{3937246C-D7B5-4CC9-B979-0999DFD5B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aphic 78">
              <a:extLst>
                <a:ext uri="{FF2B5EF4-FFF2-40B4-BE49-F238E27FC236}">
                  <a16:creationId xmlns:a16="http://schemas.microsoft.com/office/drawing/2014/main" id="{559392DF-C926-44F7-920D-C232D60C0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57" name="Graphic 78">
                <a:extLst>
                  <a:ext uri="{FF2B5EF4-FFF2-40B4-BE49-F238E27FC236}">
                    <a16:creationId xmlns:a16="http://schemas.microsoft.com/office/drawing/2014/main" id="{437FE2E3-579D-4AA7-8775-C78D1D5631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Graphic 78">
                <a:extLst>
                  <a:ext uri="{FF2B5EF4-FFF2-40B4-BE49-F238E27FC236}">
                    <a16:creationId xmlns:a16="http://schemas.microsoft.com/office/drawing/2014/main" id="{A6A05323-CAFA-4D34-83D6-3B23B02085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Graphic 78">
                <a:extLst>
                  <a:ext uri="{FF2B5EF4-FFF2-40B4-BE49-F238E27FC236}">
                    <a16:creationId xmlns:a16="http://schemas.microsoft.com/office/drawing/2014/main" id="{D49C45E0-CA07-4FD4-9097-BF313F498A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Graphic 78">
                <a:extLst>
                  <a:ext uri="{FF2B5EF4-FFF2-40B4-BE49-F238E27FC236}">
                    <a16:creationId xmlns:a16="http://schemas.microsoft.com/office/drawing/2014/main" id="{1EC741B7-EEE8-43D3-9F8E-C2B4DD1965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Content Placeholder 6" descr="A palm tree next to a building&#10;&#10;Description automatically generated with low confidence">
            <a:extLst>
              <a:ext uri="{FF2B5EF4-FFF2-40B4-BE49-F238E27FC236}">
                <a16:creationId xmlns:a16="http://schemas.microsoft.com/office/drawing/2014/main" id="{5918FDA1-7AC9-ED0D-8905-D28E712C6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15" y="3468258"/>
            <a:ext cx="1544063" cy="2746375"/>
          </a:xfrm>
        </p:spPr>
      </p:pic>
      <p:pic>
        <p:nvPicPr>
          <p:cNvPr id="5" name="Content Placeholder 4" descr="A building with a pool in front of it&#10;&#10;Description automatically generated with low confidence">
            <a:extLst>
              <a:ext uri="{FF2B5EF4-FFF2-40B4-BE49-F238E27FC236}">
                <a16:creationId xmlns:a16="http://schemas.microsoft.com/office/drawing/2014/main" id="{CCF5DC17-0457-41F7-88E5-E5FAA628A9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40" r="1" b="15711"/>
          <a:stretch/>
        </p:blipFill>
        <p:spPr>
          <a:xfrm>
            <a:off x="7899042" y="433028"/>
            <a:ext cx="4042298" cy="4042298"/>
          </a:xfrm>
          <a:prstGeom prst="rect">
            <a:avLst/>
          </a:prstGeom>
        </p:spPr>
      </p:pic>
      <p:sp>
        <p:nvSpPr>
          <p:cNvPr id="59" name="Freeform: Shape 23">
            <a:extLst>
              <a:ext uri="{FF2B5EF4-FFF2-40B4-BE49-F238E27FC236}">
                <a16:creationId xmlns:a16="http://schemas.microsoft.com/office/drawing/2014/main" id="{6B6061A8-D267-4967-AF47-C3CC45138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899042" y="4951350"/>
            <a:ext cx="4292956" cy="1927671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0" name="Group 25">
            <a:extLst>
              <a:ext uri="{FF2B5EF4-FFF2-40B4-BE49-F238E27FC236}">
                <a16:creationId xmlns:a16="http://schemas.microsoft.com/office/drawing/2014/main" id="{12DB770A-658D-4212-9BF2-236070D5D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447993" y="5742897"/>
            <a:ext cx="886141" cy="802496"/>
            <a:chOff x="10948005" y="3272152"/>
            <a:chExt cx="868640" cy="78664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61" name="Freeform: Shape 26">
              <a:extLst>
                <a:ext uri="{FF2B5EF4-FFF2-40B4-BE49-F238E27FC236}">
                  <a16:creationId xmlns:a16="http://schemas.microsoft.com/office/drawing/2014/main" id="{A9B99195-76A3-4B90-8F45-BAEF05699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2" name="Freeform: Shape 27">
              <a:extLst>
                <a:ext uri="{FF2B5EF4-FFF2-40B4-BE49-F238E27FC236}">
                  <a16:creationId xmlns:a16="http://schemas.microsoft.com/office/drawing/2014/main" id="{F1029419-581A-4B40-B3E3-BD5931F99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3" name="Freeform: Shape 28">
              <a:extLst>
                <a:ext uri="{FF2B5EF4-FFF2-40B4-BE49-F238E27FC236}">
                  <a16:creationId xmlns:a16="http://schemas.microsoft.com/office/drawing/2014/main" id="{38F181C6-C3A7-463D-B837-E6FB1B08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0" name="Graphic 12">
              <a:extLst>
                <a:ext uri="{FF2B5EF4-FFF2-40B4-BE49-F238E27FC236}">
                  <a16:creationId xmlns:a16="http://schemas.microsoft.com/office/drawing/2014/main" id="{FB6F6AFA-67F5-4D3A-839B-6B3980B6F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Graphic 15">
              <a:extLst>
                <a:ext uri="{FF2B5EF4-FFF2-40B4-BE49-F238E27FC236}">
                  <a16:creationId xmlns:a16="http://schemas.microsoft.com/office/drawing/2014/main" id="{E9F49015-3756-46EC-AF1A-2F33219CB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5">
              <a:extLst>
                <a:ext uri="{FF2B5EF4-FFF2-40B4-BE49-F238E27FC236}">
                  <a16:creationId xmlns:a16="http://schemas.microsoft.com/office/drawing/2014/main" id="{44C1E606-364B-4793-83A8-61AC96EDB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32">
              <a:extLst>
                <a:ext uri="{FF2B5EF4-FFF2-40B4-BE49-F238E27FC236}">
                  <a16:creationId xmlns:a16="http://schemas.microsoft.com/office/drawing/2014/main" id="{4D62BB33-881E-4E43-A746-75C1E7C32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10" descr="A group of boats in a body of water&#10;&#10;Description automatically generated with low confidence">
            <a:extLst>
              <a:ext uri="{FF2B5EF4-FFF2-40B4-BE49-F238E27FC236}">
                <a16:creationId xmlns:a16="http://schemas.microsoft.com/office/drawing/2014/main" id="{FCBFAD7A-BBBB-4318-2CFF-568F88BF6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9985" y="3811260"/>
            <a:ext cx="2744016" cy="2058012"/>
          </a:xfrm>
          <a:prstGeom prst="rect">
            <a:avLst/>
          </a:prstGeom>
        </p:spPr>
      </p:pic>
      <p:pic>
        <p:nvPicPr>
          <p:cNvPr id="42" name="Picture 41" descr="A picture containing cloud, outdoor, sky, water&#10;&#10;Description automatically generated">
            <a:extLst>
              <a:ext uri="{FF2B5EF4-FFF2-40B4-BE49-F238E27FC236}">
                <a16:creationId xmlns:a16="http://schemas.microsoft.com/office/drawing/2014/main" id="{7C8A59F7-8715-7072-79B5-938749F8E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860" y="433028"/>
            <a:ext cx="2270030" cy="4037627"/>
          </a:xfrm>
          <a:prstGeom prst="rect">
            <a:avLst/>
          </a:prstGeom>
        </p:spPr>
      </p:pic>
      <p:pic>
        <p:nvPicPr>
          <p:cNvPr id="51" name="Picture 50" descr="A building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A5646FBB-65F3-0113-CD5F-431F14098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23" y="3468258"/>
            <a:ext cx="1542737" cy="27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8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3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0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1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3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42D98E1-37D2-4470-BF74-845E89795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7EAC1F-7756-E86F-DE3A-4FD0796E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3647333"/>
            <a:ext cx="5403515" cy="2474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Belváros</a:t>
            </a:r>
            <a:r>
              <a:rPr lang="en-US" dirty="0"/>
              <a:t>:</a:t>
            </a:r>
          </a:p>
        </p:txBody>
      </p:sp>
      <p:pic>
        <p:nvPicPr>
          <p:cNvPr id="10" name="Picture 9" descr="A stone castle with a flag on top&#10;&#10;Description automatically generated with low confidence">
            <a:extLst>
              <a:ext uri="{FF2B5EF4-FFF2-40B4-BE49-F238E27FC236}">
                <a16:creationId xmlns:a16="http://schemas.microsoft.com/office/drawing/2014/main" id="{6B9DEF70-59E1-F2FB-A910-096D93E2C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32" y="523222"/>
            <a:ext cx="1986116" cy="2648155"/>
          </a:xfrm>
          <a:prstGeom prst="rect">
            <a:avLst/>
          </a:prstGeom>
        </p:spPr>
      </p:pic>
      <p:pic>
        <p:nvPicPr>
          <p:cNvPr id="6" name="Content Placeholder 5" descr="A group of palm trees in a city&#10;&#10;Description automatically generated with low confidence">
            <a:extLst>
              <a:ext uri="{FF2B5EF4-FFF2-40B4-BE49-F238E27FC236}">
                <a16:creationId xmlns:a16="http://schemas.microsoft.com/office/drawing/2014/main" id="{103D8A44-4543-9748-1D2C-C0E323EC5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4428" y="854242"/>
            <a:ext cx="2648155" cy="1986116"/>
          </a:xfrm>
          <a:prstGeom prst="rect">
            <a:avLst/>
          </a:prstGeom>
        </p:spPr>
      </p:pic>
      <p:pic>
        <p:nvPicPr>
          <p:cNvPr id="8" name="Content Placeholder 7" descr="A picture containing sky, building, outdoor, tower block&#10;&#10;Description automatically generated">
            <a:extLst>
              <a:ext uri="{FF2B5EF4-FFF2-40B4-BE49-F238E27FC236}">
                <a16:creationId xmlns:a16="http://schemas.microsoft.com/office/drawing/2014/main" id="{37434D36-0888-204A-56DB-4ACAA41209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0544" y="854242"/>
            <a:ext cx="2648155" cy="1986116"/>
          </a:xfrm>
          <a:prstGeom prst="rect">
            <a:avLst/>
          </a:prstGeom>
        </p:spPr>
      </p:pic>
      <p:grpSp>
        <p:nvGrpSpPr>
          <p:cNvPr id="40" name="Graphic 78">
            <a:extLst>
              <a:ext uri="{FF2B5EF4-FFF2-40B4-BE49-F238E27FC236}">
                <a16:creationId xmlns:a16="http://schemas.microsoft.com/office/drawing/2014/main" id="{554A72DC-6122-426C-9473-FE48DFBD1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8756" y="3562210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41" name="Graphic 78">
              <a:extLst>
                <a:ext uri="{FF2B5EF4-FFF2-40B4-BE49-F238E27FC236}">
                  <a16:creationId xmlns:a16="http://schemas.microsoft.com/office/drawing/2014/main" id="{FC2789D7-C243-446F-8C4A-3C3B673CF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aphic 78">
              <a:extLst>
                <a:ext uri="{FF2B5EF4-FFF2-40B4-BE49-F238E27FC236}">
                  <a16:creationId xmlns:a16="http://schemas.microsoft.com/office/drawing/2014/main" id="{7BFC7F62-86A1-4E98-B4C1-E6E050894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8F4903DE-F756-4685-AA3E-D6F6DFCD6A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ACAA5D31-8D54-4B6B-B297-478B664437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Graphic 78">
                <a:extLst>
                  <a:ext uri="{FF2B5EF4-FFF2-40B4-BE49-F238E27FC236}">
                    <a16:creationId xmlns:a16="http://schemas.microsoft.com/office/drawing/2014/main" id="{A4C6C8D7-9B82-4E2C-A29A-D739C1EB2B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Graphic 78">
                <a:extLst>
                  <a:ext uri="{FF2B5EF4-FFF2-40B4-BE49-F238E27FC236}">
                    <a16:creationId xmlns:a16="http://schemas.microsoft.com/office/drawing/2014/main" id="{1F47E503-8030-4E7E-8460-A711BE5672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Content Placeholder 11" descr="A picture containing outdoor, building, sky, window&#10;&#10;Description automatically generated">
            <a:extLst>
              <a:ext uri="{FF2B5EF4-FFF2-40B4-BE49-F238E27FC236}">
                <a16:creationId xmlns:a16="http://schemas.microsoft.com/office/drawing/2014/main" id="{8CD6CC6F-3109-2382-8A9F-403DCF6A85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58" y="523222"/>
            <a:ext cx="1983244" cy="2644326"/>
          </a:xfrm>
        </p:spPr>
      </p:pic>
      <p:pic>
        <p:nvPicPr>
          <p:cNvPr id="15" name="Picture 14" descr="A picture containing outdoor, sky, architecture, facade&#10;&#10;Description automatically generated">
            <a:extLst>
              <a:ext uri="{FF2B5EF4-FFF2-40B4-BE49-F238E27FC236}">
                <a16:creationId xmlns:a16="http://schemas.microsoft.com/office/drawing/2014/main" id="{513DAFD4-DF46-E5CE-3A73-434393BF7F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6061" y="850411"/>
            <a:ext cx="2648156" cy="1986117"/>
          </a:xfrm>
          <a:prstGeom prst="rect">
            <a:avLst/>
          </a:prstGeom>
        </p:spPr>
      </p:pic>
      <p:pic>
        <p:nvPicPr>
          <p:cNvPr id="18" name="Picture 17" descr="A picture containing outdoor, sky, town, land vehicle&#10;&#10;Description automatically generated">
            <a:extLst>
              <a:ext uri="{FF2B5EF4-FFF2-40B4-BE49-F238E27FC236}">
                <a16:creationId xmlns:a16="http://schemas.microsoft.com/office/drawing/2014/main" id="{815BC49B-BAB5-4DAC-C5CA-4C8BA3C2CC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9882" y="3861603"/>
            <a:ext cx="1960294" cy="2613725"/>
          </a:xfrm>
          <a:prstGeom prst="rect">
            <a:avLst/>
          </a:prstGeom>
        </p:spPr>
      </p:pic>
      <p:pic>
        <p:nvPicPr>
          <p:cNvPr id="29" name="Picture 28" descr="A picture containing window, building, outdoor, facade&#10;&#10;Description automatically generated">
            <a:extLst>
              <a:ext uri="{FF2B5EF4-FFF2-40B4-BE49-F238E27FC236}">
                <a16:creationId xmlns:a16="http://schemas.microsoft.com/office/drawing/2014/main" id="{8AEFA43F-1589-622F-A124-7553372333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86" y="3862942"/>
            <a:ext cx="1742646" cy="2613725"/>
          </a:xfrm>
          <a:prstGeom prst="rect">
            <a:avLst/>
          </a:prstGeom>
        </p:spPr>
      </p:pic>
      <p:pic>
        <p:nvPicPr>
          <p:cNvPr id="39" name="Picture 38" descr="A picture containing building, art, indoor, ceiling&#10;&#10;Description automatically generated">
            <a:extLst>
              <a:ext uri="{FF2B5EF4-FFF2-40B4-BE49-F238E27FC236}">
                <a16:creationId xmlns:a16="http://schemas.microsoft.com/office/drawing/2014/main" id="{7E44135A-3217-0892-FE84-5BC57AA3E5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1363" y="4190470"/>
            <a:ext cx="2620221" cy="1965166"/>
          </a:xfrm>
          <a:prstGeom prst="rect">
            <a:avLst/>
          </a:prstGeom>
        </p:spPr>
      </p:pic>
      <p:pic>
        <p:nvPicPr>
          <p:cNvPr id="48" name="Picture 47" descr="A group of people in a church&#10;&#10;Description automatically generated with low confidence">
            <a:extLst>
              <a:ext uri="{FF2B5EF4-FFF2-40B4-BE49-F238E27FC236}">
                <a16:creationId xmlns:a16="http://schemas.microsoft.com/office/drawing/2014/main" id="{BDCFC8D9-7EA4-3ACB-5945-982A9F4D94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2160" y="4196152"/>
            <a:ext cx="2613726" cy="1960295"/>
          </a:xfrm>
          <a:prstGeom prst="rect">
            <a:avLst/>
          </a:prstGeom>
        </p:spPr>
      </p:pic>
      <p:pic>
        <p:nvPicPr>
          <p:cNvPr id="52" name="Picture 51" descr="A picture containing building, symmetry, architecture, molding&#10;&#10;Description automatically generated">
            <a:extLst>
              <a:ext uri="{FF2B5EF4-FFF2-40B4-BE49-F238E27FC236}">
                <a16:creationId xmlns:a16="http://schemas.microsoft.com/office/drawing/2014/main" id="{AA160775-D7FB-88A9-50CC-3334BC828F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2033" y="4187381"/>
            <a:ext cx="2613725" cy="196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40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9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99CA0-4F1F-F2EA-F53C-9E1A863CA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4663649" cy="1455091"/>
          </a:xfrm>
        </p:spPr>
        <p:txBody>
          <a:bodyPr>
            <a:normAutofit/>
          </a:bodyPr>
          <a:lstStyle/>
          <a:p>
            <a:r>
              <a:rPr lang="hu-HU"/>
              <a:t>Időjárás:</a:t>
            </a:r>
          </a:p>
        </p:txBody>
      </p:sp>
      <p:sp>
        <p:nvSpPr>
          <p:cNvPr id="43" name="Freeform: Shape 11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4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45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6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42EC6-BEC0-FBFC-39C4-288724C37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796427"/>
            <a:ext cx="4663649" cy="327450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100" dirty="0"/>
              <a:t>Ha tavaszi félévet választasz, akkor szükséged lesz a téli kabátodra is.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100" dirty="0"/>
              <a:t>Nagyon fontos tudni, hogy Spanyolországban az emberek nem fűtenek, az ajtók ablakok pedig papír </a:t>
            </a:r>
            <a:r>
              <a:rPr lang="hu-HU" sz="1100" dirty="0" err="1"/>
              <a:t>vékonyak</a:t>
            </a:r>
            <a:r>
              <a:rPr lang="hu-HU" sz="1100" dirty="0"/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100" dirty="0"/>
              <a:t>Februárban 10-15 fok körül mozog a hőmérséklet – ezért érdemes meleg ruhával készülni az éjszakákra.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100" dirty="0"/>
              <a:t>Március már kicsit melegebb, az  április pedig egy melegebb magyar tavasznak felel meg. Májustól teljesen nyárias az időjárás.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100" dirty="0"/>
              <a:t>Érdemes olyan albérletet választani, ahol van légkondicionáló, mert télen nyáron jól jön.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100" dirty="0"/>
              <a:t>Eső: évente változó, hogy mennyi csapadék esik, ebben az évben, amikor év voltam itt, nagyon-nagyon kevés eső esett, de egy évvel ezelőtt márciusban szinte folyamatosan zuhogott.</a:t>
            </a:r>
          </a:p>
        </p:txBody>
      </p:sp>
      <p:pic>
        <p:nvPicPr>
          <p:cNvPr id="5" name="Picture 4" descr="A palm tree with blue sky and clouds&#10;&#10;Description automatically generated with low confidence">
            <a:extLst>
              <a:ext uri="{FF2B5EF4-FFF2-40B4-BE49-F238E27FC236}">
                <a16:creationId xmlns:a16="http://schemas.microsoft.com/office/drawing/2014/main" id="{4DAD56A1-EE58-3B47-B94E-CAB68320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3157" y="1260474"/>
            <a:ext cx="5661456" cy="4246092"/>
          </a:xfrm>
          <a:prstGeom prst="rect">
            <a:avLst/>
          </a:prstGeom>
        </p:spPr>
      </p:pic>
      <p:sp>
        <p:nvSpPr>
          <p:cNvPr id="50" name="Freeform: Shape 21">
            <a:extLst>
              <a:ext uri="{FF2B5EF4-FFF2-40B4-BE49-F238E27FC236}">
                <a16:creationId xmlns:a16="http://schemas.microsoft.com/office/drawing/2014/main" id="{55820E42-2F9D-41EF-B67F-522A133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1" name="Group 23">
            <a:extLst>
              <a:ext uri="{FF2B5EF4-FFF2-40B4-BE49-F238E27FC236}">
                <a16:creationId xmlns:a16="http://schemas.microsoft.com/office/drawing/2014/main" id="{13D9BC31-B57D-4933-AD83-94F462D4C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2" name="Freeform: Shape 24">
              <a:extLst>
                <a:ext uri="{FF2B5EF4-FFF2-40B4-BE49-F238E27FC236}">
                  <a16:creationId xmlns:a16="http://schemas.microsoft.com/office/drawing/2014/main" id="{D84AFEA3-A055-41AE-96F3-34BA58142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3" name="Freeform: Shape 25">
              <a:extLst>
                <a:ext uri="{FF2B5EF4-FFF2-40B4-BE49-F238E27FC236}">
                  <a16:creationId xmlns:a16="http://schemas.microsoft.com/office/drawing/2014/main" id="{9028771F-62FA-4349-B7A8-CE1682D2C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4" name="Freeform: Shape 26">
              <a:extLst>
                <a:ext uri="{FF2B5EF4-FFF2-40B4-BE49-F238E27FC236}">
                  <a16:creationId xmlns:a16="http://schemas.microsoft.com/office/drawing/2014/main" id="{319CDEE6-CB2F-49F0-B237-2A26A3D1D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5" name="Graphic 12">
              <a:extLst>
                <a:ext uri="{FF2B5EF4-FFF2-40B4-BE49-F238E27FC236}">
                  <a16:creationId xmlns:a16="http://schemas.microsoft.com/office/drawing/2014/main" id="{3DD82286-02D2-4210-A797-5D502D44A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Graphic 15">
              <a:extLst>
                <a:ext uri="{FF2B5EF4-FFF2-40B4-BE49-F238E27FC236}">
                  <a16:creationId xmlns:a16="http://schemas.microsoft.com/office/drawing/2014/main" id="{735449F4-80DA-4E06-B3B6-B9F519F4A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Graphic 15">
              <a:extLst>
                <a:ext uri="{FF2B5EF4-FFF2-40B4-BE49-F238E27FC236}">
                  <a16:creationId xmlns:a16="http://schemas.microsoft.com/office/drawing/2014/main" id="{61FABA3B-05B6-433C-90F9-8D9691A84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30">
              <a:extLst>
                <a:ext uri="{FF2B5EF4-FFF2-40B4-BE49-F238E27FC236}">
                  <a16:creationId xmlns:a16="http://schemas.microsoft.com/office/drawing/2014/main" id="{E1FEBA45-D0A3-4091-9956-161EDA21A0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44098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9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D46A9-F221-5515-5D3D-9BE4F2A76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915" y="787068"/>
            <a:ext cx="4213359" cy="1890665"/>
          </a:xfrm>
        </p:spPr>
        <p:txBody>
          <a:bodyPr anchor="b">
            <a:normAutofit/>
          </a:bodyPr>
          <a:lstStyle/>
          <a:p>
            <a:r>
              <a:rPr lang="hu-HU"/>
              <a:t>Egyetem:</a:t>
            </a:r>
          </a:p>
        </p:txBody>
      </p:sp>
      <p:pic>
        <p:nvPicPr>
          <p:cNvPr id="5" name="Picture 4" descr="A picture containing building, outdoor, tree, window&#10;&#10;Description automatically generated">
            <a:extLst>
              <a:ext uri="{FF2B5EF4-FFF2-40B4-BE49-F238E27FC236}">
                <a16:creationId xmlns:a16="http://schemas.microsoft.com/office/drawing/2014/main" id="{8F405E3F-4C0C-30FB-AD6B-1DCB6B809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86" y="555614"/>
            <a:ext cx="3209219" cy="5705279"/>
          </a:xfrm>
          <a:prstGeom prst="rect">
            <a:avLst/>
          </a:prstGeom>
        </p:spPr>
      </p:pic>
      <p:grpSp>
        <p:nvGrpSpPr>
          <p:cNvPr id="51" name="Graphic 78">
            <a:extLst>
              <a:ext uri="{FF2B5EF4-FFF2-40B4-BE49-F238E27FC236}">
                <a16:creationId xmlns:a16="http://schemas.microsoft.com/office/drawing/2014/main" id="{5E46079A-4648-465E-9D1A-479174C99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71728" y="3092185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3" name="Graphic 78">
              <a:extLst>
                <a:ext uri="{FF2B5EF4-FFF2-40B4-BE49-F238E27FC236}">
                  <a16:creationId xmlns:a16="http://schemas.microsoft.com/office/drawing/2014/main" id="{A3BA42E0-6D8E-44BF-AC6B-5FB25C200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aphic 78">
              <a:extLst>
                <a:ext uri="{FF2B5EF4-FFF2-40B4-BE49-F238E27FC236}">
                  <a16:creationId xmlns:a16="http://schemas.microsoft.com/office/drawing/2014/main" id="{91EF6403-FD18-4EC0-840F-8F70F3494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53" name="Graphic 78">
                <a:extLst>
                  <a:ext uri="{FF2B5EF4-FFF2-40B4-BE49-F238E27FC236}">
                    <a16:creationId xmlns:a16="http://schemas.microsoft.com/office/drawing/2014/main" id="{92B6AD13-0D11-4C0C-A362-E048C97326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Graphic 78">
                <a:extLst>
                  <a:ext uri="{FF2B5EF4-FFF2-40B4-BE49-F238E27FC236}">
                    <a16:creationId xmlns:a16="http://schemas.microsoft.com/office/drawing/2014/main" id="{61DDD1A9-F0A4-4900-9DEF-F6B383361B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Graphic 78">
                <a:extLst>
                  <a:ext uri="{FF2B5EF4-FFF2-40B4-BE49-F238E27FC236}">
                    <a16:creationId xmlns:a16="http://schemas.microsoft.com/office/drawing/2014/main" id="{F26977AE-F962-40FD-945B-D1E106951B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Graphic 78">
                <a:extLst>
                  <a:ext uri="{FF2B5EF4-FFF2-40B4-BE49-F238E27FC236}">
                    <a16:creationId xmlns:a16="http://schemas.microsoft.com/office/drawing/2014/main" id="{6078955A-1871-4463-B23D-8AD33984CD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6" name="Freeform: Shape 19">
            <a:extLst>
              <a:ext uri="{FF2B5EF4-FFF2-40B4-BE49-F238E27FC236}">
                <a16:creationId xmlns:a16="http://schemas.microsoft.com/office/drawing/2014/main" id="{62F1D297-74F5-4948-9655-BC87A30A4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5637359"/>
            <a:ext cx="5486401" cy="1220641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7" name="Group 21">
            <a:extLst>
              <a:ext uri="{FF2B5EF4-FFF2-40B4-BE49-F238E27FC236}">
                <a16:creationId xmlns:a16="http://schemas.microsoft.com/office/drawing/2014/main" id="{756DB040-BB4B-446D-9172-7253A5660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782" y="5182141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8AE7480-26E8-4D60-9ABF-DF801570B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8" name="Freeform: Shape 23">
              <a:extLst>
                <a:ext uri="{FF2B5EF4-FFF2-40B4-BE49-F238E27FC236}">
                  <a16:creationId xmlns:a16="http://schemas.microsoft.com/office/drawing/2014/main" id="{3644645D-B360-4E3D-A96A-6D9CE4F34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9" name="Freeform: Shape 24">
              <a:extLst>
                <a:ext uri="{FF2B5EF4-FFF2-40B4-BE49-F238E27FC236}">
                  <a16:creationId xmlns:a16="http://schemas.microsoft.com/office/drawing/2014/main" id="{E99C8E1E-3260-4E6A-83CA-933468316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0" name="Graphic 12">
              <a:extLst>
                <a:ext uri="{FF2B5EF4-FFF2-40B4-BE49-F238E27FC236}">
                  <a16:creationId xmlns:a16="http://schemas.microsoft.com/office/drawing/2014/main" id="{3A551C21-5423-4320-86B3-CA6956E70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Graphic 15">
              <a:extLst>
                <a:ext uri="{FF2B5EF4-FFF2-40B4-BE49-F238E27FC236}">
                  <a16:creationId xmlns:a16="http://schemas.microsoft.com/office/drawing/2014/main" id="{6D1A9E3F-8323-45A6-B267-8EA6B1A00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Graphic 15">
              <a:extLst>
                <a:ext uri="{FF2B5EF4-FFF2-40B4-BE49-F238E27FC236}">
                  <a16:creationId xmlns:a16="http://schemas.microsoft.com/office/drawing/2014/main" id="{F4049F71-8749-4860-8F6D-611D459A9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28">
              <a:extLst>
                <a:ext uri="{FF2B5EF4-FFF2-40B4-BE49-F238E27FC236}">
                  <a16:creationId xmlns:a16="http://schemas.microsoft.com/office/drawing/2014/main" id="{89D62868-92E4-42DF-9CF9-A9190CC14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941AF-8342-8F48-BB08-6AB5ED86D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915" y="3429000"/>
            <a:ext cx="4213359" cy="264193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hu-HU" sz="1300" dirty="0"/>
              <a:t>Számomra nagy élmény volt egy külföldi egyetemen idegen nyelven tanulni. A félév során 15 kreditet kellet teljesíteni. A tárgyak általában 4.5 kreditet érnek, azonban egy-egy nehezebb tárgy 6 kreditet ér. </a:t>
            </a:r>
          </a:p>
          <a:p>
            <a:pPr>
              <a:lnSpc>
                <a:spcPct val="100000"/>
              </a:lnSpc>
            </a:pPr>
            <a:r>
              <a:rPr lang="hu-HU" sz="1300" dirty="0"/>
              <a:t>Én az alábbi tárgyakat teljesítettem: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300" dirty="0"/>
              <a:t>Human </a:t>
            </a:r>
            <a:r>
              <a:rPr lang="hu-HU" sz="1300" dirty="0" err="1"/>
              <a:t>Rights</a:t>
            </a:r>
            <a:r>
              <a:rPr lang="hu-HU" sz="1300" dirty="0"/>
              <a:t> - 4.5 kredit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300" dirty="0"/>
              <a:t>Roman Law and the </a:t>
            </a:r>
            <a:r>
              <a:rPr lang="hu-HU" sz="1300" dirty="0" err="1"/>
              <a:t>unification</a:t>
            </a:r>
            <a:r>
              <a:rPr lang="hu-HU" sz="1300" dirty="0"/>
              <a:t> of European Law– 4.5 kredit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300" dirty="0" err="1"/>
              <a:t>Legal</a:t>
            </a:r>
            <a:r>
              <a:rPr lang="hu-HU" sz="1300" dirty="0"/>
              <a:t> </a:t>
            </a:r>
            <a:r>
              <a:rPr lang="hu-HU" sz="1300" dirty="0" err="1"/>
              <a:t>Institutions</a:t>
            </a:r>
            <a:r>
              <a:rPr lang="hu-HU" sz="1300" dirty="0"/>
              <a:t> of the EU – 6 kredit</a:t>
            </a:r>
          </a:p>
        </p:txBody>
      </p:sp>
    </p:spTree>
    <p:extLst>
      <p:ext uri="{BB962C8B-B14F-4D97-AF65-F5344CB8AC3E}">
        <p14:creationId xmlns:p14="http://schemas.microsoft.com/office/powerpoint/2010/main" val="2877314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" name="Rectangle 244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96148C-C92B-4510-1527-E50228DB0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5566263" cy="1455091"/>
          </a:xfrm>
        </p:spPr>
        <p:txBody>
          <a:bodyPr>
            <a:normAutofit/>
          </a:bodyPr>
          <a:lstStyle/>
          <a:p>
            <a:r>
              <a:rPr lang="hu-HU" dirty="0"/>
              <a:t>A tárgyakról bővebben:</a:t>
            </a:r>
          </a:p>
        </p:txBody>
      </p:sp>
      <p:sp>
        <p:nvSpPr>
          <p:cNvPr id="247" name="Freeform: Shape 246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49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50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1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52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6" name="Content Placeholder 2">
            <a:extLst>
              <a:ext uri="{FF2B5EF4-FFF2-40B4-BE49-F238E27FC236}">
                <a16:creationId xmlns:a16="http://schemas.microsoft.com/office/drawing/2014/main" id="{EBCB4FCB-956F-3935-F613-46E235B76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796427"/>
            <a:ext cx="5566263" cy="327450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700" b="1" dirty="0"/>
              <a:t>Human </a:t>
            </a:r>
            <a:r>
              <a:rPr lang="hu-HU" sz="700" b="1" dirty="0" err="1"/>
              <a:t>Rights</a:t>
            </a:r>
            <a:r>
              <a:rPr lang="hu-HU" sz="700" b="1" dirty="0"/>
              <a:t> - 4.5 kredit: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700" dirty="0"/>
              <a:t>az órán nem kötelező a részvétel, de ajánlott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700" dirty="0"/>
              <a:t>érdemes részt venni az órákon, mert az órai feladatokkal plusz pontokat lehet szerezni, illetve az elhangozott anyagból lesz később a vizsga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700" dirty="0"/>
              <a:t>hétfőn és kedden volt óránk, egy óra másfél óráig tartott, 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700" dirty="0"/>
              <a:t>hétfőn az elmélet, kedden a gyakorlat, ami minden második héten volt csak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700" dirty="0"/>
              <a:t>Vizsga: írásbeli, tesztes vizsga év végén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700" b="1" dirty="0"/>
              <a:t>Roman Law and the </a:t>
            </a:r>
            <a:r>
              <a:rPr lang="hu-HU" sz="700" b="1" dirty="0" err="1"/>
              <a:t>unification</a:t>
            </a:r>
            <a:r>
              <a:rPr lang="hu-HU" sz="700" b="1" dirty="0"/>
              <a:t> of European Law– 4.5 kredit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700" dirty="0"/>
              <a:t>az órán nem kötelező a részvétel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700" dirty="0"/>
              <a:t>csak az első 2 hónapban volt heti 2 óránk (hétfő/kedd), ezeken a napokon a Tanár Úr leadta az elméleti anyagot, amelyből év végén le kellett vizsgázni.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700" dirty="0"/>
              <a:t>a félév további részében egy beadandó dolgozaton kellett csoportmunkában dolgozni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700" dirty="0"/>
              <a:t>vizsga: írásbeli, tesztes –év végén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700" b="1" dirty="0" err="1"/>
              <a:t>Legal</a:t>
            </a:r>
            <a:r>
              <a:rPr lang="hu-HU" sz="700" b="1" dirty="0"/>
              <a:t> </a:t>
            </a:r>
            <a:r>
              <a:rPr lang="hu-HU" sz="700" b="1" dirty="0" err="1"/>
              <a:t>Institutions</a:t>
            </a:r>
            <a:r>
              <a:rPr lang="hu-HU" sz="700" b="1" dirty="0"/>
              <a:t> of the EU – 6 kredit: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700" dirty="0"/>
              <a:t>ez volt a legnehezebb tárgy, de ezt a kredit számok is mutatják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700" dirty="0"/>
              <a:t>nem kötelező a részvétel, de erősen ajánlott, az órai munkát figyelembe veszi a Tanárnő a vizsgajegynél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700" dirty="0"/>
              <a:t>a félév folyamán több beadandó dolgozatot kell teljesíteni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700" dirty="0"/>
              <a:t>Heti 2 óra (hétfő, kedd)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700" dirty="0"/>
              <a:t>Vizsga: írásbeli,  5 „rövid” kifejtős kérdés és egy hosszú esszé a félév anyagából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hu-HU" sz="7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u-HU" sz="700" dirty="0"/>
          </a:p>
          <a:p>
            <a:pPr>
              <a:lnSpc>
                <a:spcPct val="100000"/>
              </a:lnSpc>
            </a:pPr>
            <a:endParaRPr lang="hu-HU" sz="700" dirty="0"/>
          </a:p>
        </p:txBody>
      </p:sp>
      <p:pic>
        <p:nvPicPr>
          <p:cNvPr id="5" name="Picture 4" descr="A picture containing wall, house, art, painting&#10;&#10;Description automatically generated">
            <a:extLst>
              <a:ext uri="{FF2B5EF4-FFF2-40B4-BE49-F238E27FC236}">
                <a16:creationId xmlns:a16="http://schemas.microsoft.com/office/drawing/2014/main" id="{147F1EC0-FDEC-9F19-CAB2-9D631F9926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7" b="-2"/>
          <a:stretch/>
        </p:blipFill>
        <p:spPr>
          <a:xfrm rot="5400000">
            <a:off x="5932894" y="598894"/>
            <a:ext cx="6858000" cy="5660211"/>
          </a:xfrm>
          <a:prstGeom prst="rect">
            <a:avLst/>
          </a:prstGeom>
        </p:spPr>
      </p:pic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55820E42-2F9D-41EF-B67F-522A133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13D9BC31-B57D-4933-AD83-94F462D4C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D84AFEA3-A055-41AE-96F3-34BA58142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9028771F-62FA-4349-B7A8-CE1682D2C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319CDEE6-CB2F-49F0-B237-2A26A3D1D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63" name="Graphic 12">
              <a:extLst>
                <a:ext uri="{FF2B5EF4-FFF2-40B4-BE49-F238E27FC236}">
                  <a16:creationId xmlns:a16="http://schemas.microsoft.com/office/drawing/2014/main" id="{3DD82286-02D2-4210-A797-5D502D44A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Graphic 15">
              <a:extLst>
                <a:ext uri="{FF2B5EF4-FFF2-40B4-BE49-F238E27FC236}">
                  <a16:creationId xmlns:a16="http://schemas.microsoft.com/office/drawing/2014/main" id="{735449F4-80DA-4E06-B3B6-B9F519F4A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Graphic 15">
              <a:extLst>
                <a:ext uri="{FF2B5EF4-FFF2-40B4-BE49-F238E27FC236}">
                  <a16:creationId xmlns:a16="http://schemas.microsoft.com/office/drawing/2014/main" id="{61FABA3B-05B6-433C-90F9-8D9691A84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E1FEBA45-D0A3-4091-9956-161EDA21A0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8461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22">
            <a:extLst>
              <a:ext uri="{FF2B5EF4-FFF2-40B4-BE49-F238E27FC236}">
                <a16:creationId xmlns:a16="http://schemas.microsoft.com/office/drawing/2014/main" id="{142D98E1-37D2-4470-BF74-845E89795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B3BE7-C34A-0F29-3FEE-0866A7FD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9" y="1524000"/>
            <a:ext cx="3191121" cy="4359964"/>
          </a:xfrm>
        </p:spPr>
        <p:txBody>
          <a:bodyPr anchor="t">
            <a:normAutofit/>
          </a:bodyPr>
          <a:lstStyle/>
          <a:p>
            <a:r>
              <a:rPr lang="hu-HU" dirty="0"/>
              <a:t>Közlekedés:</a:t>
            </a:r>
          </a:p>
        </p:txBody>
      </p:sp>
      <p:grpSp>
        <p:nvGrpSpPr>
          <p:cNvPr id="47" name="Graphic 78">
            <a:extLst>
              <a:ext uri="{FF2B5EF4-FFF2-40B4-BE49-F238E27FC236}">
                <a16:creationId xmlns:a16="http://schemas.microsoft.com/office/drawing/2014/main" id="{C5035748-E666-464D-B95F-ED8146346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32770" y="1617538"/>
            <a:ext cx="804137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6" name="Graphic 78">
              <a:extLst>
                <a:ext uri="{FF2B5EF4-FFF2-40B4-BE49-F238E27FC236}">
                  <a16:creationId xmlns:a16="http://schemas.microsoft.com/office/drawing/2014/main" id="{4D85EFE8-5037-4E99-8D29-64B5CE9D2C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aphic 78">
              <a:extLst>
                <a:ext uri="{FF2B5EF4-FFF2-40B4-BE49-F238E27FC236}">
                  <a16:creationId xmlns:a16="http://schemas.microsoft.com/office/drawing/2014/main" id="{9FD653C8-CB16-40C0-BA61-6FA0587D7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9" name="Graphic 78">
                <a:extLst>
                  <a:ext uri="{FF2B5EF4-FFF2-40B4-BE49-F238E27FC236}">
                    <a16:creationId xmlns:a16="http://schemas.microsoft.com/office/drawing/2014/main" id="{ABA973BF-958C-4267-A9F2-CEA64D2849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B0DAD6C4-EBF1-4DBF-928B-3F52E02440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Graphic 78">
                <a:extLst>
                  <a:ext uri="{FF2B5EF4-FFF2-40B4-BE49-F238E27FC236}">
                    <a16:creationId xmlns:a16="http://schemas.microsoft.com/office/drawing/2014/main" id="{B2BD6CA6-C90E-4CC3-B99B-93CE2622E7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Graphic 78">
                <a:extLst>
                  <a:ext uri="{FF2B5EF4-FFF2-40B4-BE49-F238E27FC236}">
                    <a16:creationId xmlns:a16="http://schemas.microsoft.com/office/drawing/2014/main" id="{8E83D65E-8C50-430E-8331-F293349EF6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A6E96-DD64-DB01-C4B2-129AAB9E7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2559" y="1822976"/>
            <a:ext cx="2944774" cy="406098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dirty="0"/>
              <a:t>Repülő: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2000" dirty="0"/>
              <a:t>a nyári időszakon kívül, egészen elfogadható áron lehet repülőjegyeket találni, de az utazás előtt kb. 1 hónappal már érdemes megvenni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2000" dirty="0"/>
              <a:t>A repülőút 2 óra 40 perc  (közvetlen járat) –Budapest-Valencia</a:t>
            </a:r>
          </a:p>
          <a:p>
            <a:pPr lvl="2">
              <a:lnSpc>
                <a:spcPct val="100000"/>
              </a:lnSpc>
            </a:pPr>
            <a:endParaRPr lang="hu-HU" sz="2000" dirty="0"/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hu-HU" sz="2000" dirty="0"/>
          </a:p>
        </p:txBody>
      </p:sp>
      <p:pic>
        <p:nvPicPr>
          <p:cNvPr id="5" name="Picture 4" descr="A wing of an airplane&#10;&#10;Description automatically generated with low confidence">
            <a:extLst>
              <a:ext uri="{FF2B5EF4-FFF2-40B4-BE49-F238E27FC236}">
                <a16:creationId xmlns:a16="http://schemas.microsoft.com/office/drawing/2014/main" id="{28A5ACE3-6893-5F0E-5651-1FAD547F94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 r="3" b="3"/>
          <a:stretch/>
        </p:blipFill>
        <p:spPr>
          <a:xfrm rot="5400000">
            <a:off x="6833266" y="1398078"/>
            <a:ext cx="5655813" cy="389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142D98E1-37D2-4470-BF74-845E89795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0DDF37-CDDF-5937-0EA0-D8EA469BC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775403"/>
            <a:ext cx="5512288" cy="1835608"/>
          </a:xfrm>
        </p:spPr>
        <p:txBody>
          <a:bodyPr anchor="t">
            <a:normAutofit/>
          </a:bodyPr>
          <a:lstStyle/>
          <a:p>
            <a:r>
              <a:rPr lang="hu-HU" dirty="0"/>
              <a:t>Közlekedés:</a:t>
            </a:r>
          </a:p>
        </p:txBody>
      </p:sp>
      <p:grpSp>
        <p:nvGrpSpPr>
          <p:cNvPr id="30" name="Graphic 78">
            <a:extLst>
              <a:ext uri="{FF2B5EF4-FFF2-40B4-BE49-F238E27FC236}">
                <a16:creationId xmlns:a16="http://schemas.microsoft.com/office/drawing/2014/main" id="{2EDC2578-BDB0-4118-975D-CFCE02823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63724" y="77610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1" name="Graphic 78">
              <a:extLst>
                <a:ext uri="{FF2B5EF4-FFF2-40B4-BE49-F238E27FC236}">
                  <a16:creationId xmlns:a16="http://schemas.microsoft.com/office/drawing/2014/main" id="{FB6536F0-4A9C-46C9-96E9-22CBB33E6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aphic 78">
              <a:extLst>
                <a:ext uri="{FF2B5EF4-FFF2-40B4-BE49-F238E27FC236}">
                  <a16:creationId xmlns:a16="http://schemas.microsoft.com/office/drawing/2014/main" id="{DFD6A33A-F889-42D7-ADC2-DD9B88DF0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C375AFD7-9E86-4D19-B86E-C936D33B0D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Graphic 78">
                <a:extLst>
                  <a:ext uri="{FF2B5EF4-FFF2-40B4-BE49-F238E27FC236}">
                    <a16:creationId xmlns:a16="http://schemas.microsoft.com/office/drawing/2014/main" id="{4102C78E-31A2-4DB3-8790-415EB0B48A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Graphic 78">
                <a:extLst>
                  <a:ext uri="{FF2B5EF4-FFF2-40B4-BE49-F238E27FC236}">
                    <a16:creationId xmlns:a16="http://schemas.microsoft.com/office/drawing/2014/main" id="{4F3E144D-8167-438A-B67F-50F5D9C0C3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Graphic 78">
                <a:extLst>
                  <a:ext uri="{FF2B5EF4-FFF2-40B4-BE49-F238E27FC236}">
                    <a16:creationId xmlns:a16="http://schemas.microsoft.com/office/drawing/2014/main" id="{4BE2135F-02C1-449F-B195-232E9AFDD6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Picture 4" descr="A picture containing wheel, outdoor, bicycle wheel, land vehicle&#10;&#10;Description automatically generated">
            <a:extLst>
              <a:ext uri="{FF2B5EF4-FFF2-40B4-BE49-F238E27FC236}">
                <a16:creationId xmlns:a16="http://schemas.microsoft.com/office/drawing/2014/main" id="{9F970124-16E9-5CBE-9731-5C83A82DF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109" y="2851111"/>
            <a:ext cx="2558898" cy="34118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F9289-43B5-378B-71F4-16D0B0DBA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040" y="1114691"/>
            <a:ext cx="4159233" cy="5144455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300" dirty="0"/>
              <a:t>Tömegközlekedés Valenciában: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1300" dirty="0"/>
              <a:t>Ebben a félévben a 30 év alattiak ingyenesen utazhattak minden tömegközlekedési eszközön. Tudomásom szerint ez 2023. nyár végéig tart, de Spanyolországban nagyon támogatják a tömegközlekedést, ebből kifolyólag lehetséges, hogy a jövőben is lesznek ehhez hasonló kedvezmények.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1300" dirty="0"/>
              <a:t>A repülőtérről van lehetőség metróval beutazni Valencia belvárosába (ez kicsit drágább 6 euro körül van)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1300" dirty="0"/>
              <a:t>Metró használatánál nagyon kell figyelni a zónákra (A, B, AB), illetve arra, hogy a jegyeket be- és kiléptetésnél is ellenőrző kapunál le kell </a:t>
            </a:r>
            <a:r>
              <a:rPr lang="hu-HU" sz="1300" dirty="0" err="1"/>
              <a:t>csippantani</a:t>
            </a:r>
            <a:r>
              <a:rPr lang="hu-HU" sz="1300" dirty="0"/>
              <a:t>.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1300" dirty="0"/>
              <a:t>A metró közlekedés nem 24 órás, ezért ha éjszaka érkezik a repülő, akkor nem lehet a metrót használni, viszont taxival való közlekedésre van lehetőség.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1300" dirty="0"/>
              <a:t>Busz: talán ez a legolcsóbb tömegközlekedési eszköz. Egy út 1,5 euro. Buszjáratok vannak a tengerpartra is.</a:t>
            </a:r>
          </a:p>
          <a:p>
            <a:pPr marL="800100" lvl="2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hu-HU" sz="1300" dirty="0" err="1"/>
              <a:t>Valenbisi</a:t>
            </a:r>
            <a:r>
              <a:rPr lang="hu-HU" sz="1300" dirty="0"/>
              <a:t>: egy évre lehet kiváltani 29 euroért, és egy </a:t>
            </a:r>
            <a:r>
              <a:rPr lang="hu-HU" sz="1300" dirty="0" err="1"/>
              <a:t>telefnra</a:t>
            </a:r>
            <a:r>
              <a:rPr lang="hu-HU" sz="1300" dirty="0"/>
              <a:t> letölthető applikáción keresztül lehet kezelni. Valenciában nagyon sok bicikliút van, az úttesttől elkülönítve. Csak </a:t>
            </a:r>
            <a:r>
              <a:rPr lang="hu-HU" sz="1300" dirty="0" err="1"/>
              <a:t>ajánlajni</a:t>
            </a:r>
            <a:r>
              <a:rPr lang="hu-HU" sz="1300" dirty="0"/>
              <a:t> tudom. Egy használat/út 30 percig ingyenes, utána 30 percenként fizetni kell.</a:t>
            </a:r>
          </a:p>
          <a:p>
            <a:pPr>
              <a:lnSpc>
                <a:spcPct val="100000"/>
              </a:lnSpc>
            </a:pPr>
            <a:endParaRPr lang="hu-HU" sz="13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1BEDD21-8CC9-4E04-B8CF-CE59786DF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DA475A-533E-4A16-A83E-0171FFB6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10732601" y="535113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EB076CD-5E1A-4B4E-8434-EB36C96CD9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6EB8026-10C9-4869-9F11-AD4C064F9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49D45E4-020D-4F13-BA0F-A5307EA2A3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6" name="Graphic 12">
              <a:extLst>
                <a:ext uri="{FF2B5EF4-FFF2-40B4-BE49-F238E27FC236}">
                  <a16:creationId xmlns:a16="http://schemas.microsoft.com/office/drawing/2014/main" id="{9C88C3FA-F709-4D00-9E6D-882DB1E28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Graphic 15">
              <a:extLst>
                <a:ext uri="{FF2B5EF4-FFF2-40B4-BE49-F238E27FC236}">
                  <a16:creationId xmlns:a16="http://schemas.microsoft.com/office/drawing/2014/main" id="{7EDA809C-8B77-4778-9050-82BA49976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5">
              <a:extLst>
                <a:ext uri="{FF2B5EF4-FFF2-40B4-BE49-F238E27FC236}">
                  <a16:creationId xmlns:a16="http://schemas.microsoft.com/office/drawing/2014/main" id="{592CBFFA-9E14-4482-8D59-A989BAD45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801BD80-BE9E-4AFB-BEF4-435B40BD2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24600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" name="Rectangle 71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0BFA78-AF9B-16B0-8093-E429E7060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4950173" cy="1455091"/>
          </a:xfrm>
        </p:spPr>
        <p:txBody>
          <a:bodyPr>
            <a:normAutofit/>
          </a:bodyPr>
          <a:lstStyle/>
          <a:p>
            <a:r>
              <a:rPr lang="hu-HU" dirty="0"/>
              <a:t>Nyelv:</a:t>
            </a:r>
          </a:p>
        </p:txBody>
      </p:sp>
      <p:sp>
        <p:nvSpPr>
          <p:cNvPr id="113" name="Freeform: Shape 73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4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15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6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125A9-0729-8C07-996A-194D70D97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796427"/>
            <a:ext cx="4950173" cy="3274503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900" dirty="0"/>
              <a:t>Az egyetem tanulójaként az egyetemhez közeli nyelviskolába (Centre de </a:t>
            </a:r>
            <a:r>
              <a:rPr lang="hu-HU" sz="1900" dirty="0" err="1"/>
              <a:t>idioma</a:t>
            </a:r>
            <a:r>
              <a:rPr lang="hu-HU" sz="1900" dirty="0"/>
              <a:t>) kedvezmény illet minden diákot.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900" dirty="0"/>
              <a:t>Fél éves tanfolyam: 89 euro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900" dirty="0"/>
              <a:t>Heti 2 alkalom, 2,5 óra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900" dirty="0"/>
              <a:t>Minden szinten lehet tanfolyamra járni, ahova egy szintfelmérő teszt kitöltése után sorolnak be.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900" dirty="0"/>
              <a:t>Ha valaki tényleg meg szeretné tanulni a nyelvet, akkor az órákon kívül plusz energiát kell beletennie, de a spanyol környezet erre ösztönözni fogja.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900" dirty="0"/>
              <a:t>A tanfolyam végén vizsgát lehet tenni</a:t>
            </a:r>
          </a:p>
          <a:p>
            <a:pPr>
              <a:lnSpc>
                <a:spcPct val="100000"/>
              </a:lnSpc>
            </a:pPr>
            <a:endParaRPr lang="hu-HU" sz="1900" dirty="0"/>
          </a:p>
        </p:txBody>
      </p:sp>
      <p:pic>
        <p:nvPicPr>
          <p:cNvPr id="5" name="Picture 4" descr="A hand holding a card&#10;&#10;Description automatically generated">
            <a:extLst>
              <a:ext uri="{FF2B5EF4-FFF2-40B4-BE49-F238E27FC236}">
                <a16:creationId xmlns:a16="http://schemas.microsoft.com/office/drawing/2014/main" id="{F5E3994E-0504-ACCB-7437-B87CD38D4B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9" r="2" b="31237"/>
          <a:stretch/>
        </p:blipFill>
        <p:spPr>
          <a:xfrm>
            <a:off x="6002404" y="564012"/>
            <a:ext cx="5606888" cy="5677185"/>
          </a:xfrm>
          <a:prstGeom prst="rect">
            <a:avLst/>
          </a:prstGeom>
        </p:spPr>
      </p:pic>
      <p:sp>
        <p:nvSpPr>
          <p:cNvPr id="120" name="Freeform: Shape 83">
            <a:extLst>
              <a:ext uri="{FF2B5EF4-FFF2-40B4-BE49-F238E27FC236}">
                <a16:creationId xmlns:a16="http://schemas.microsoft.com/office/drawing/2014/main" id="{D5B4F0F5-BE58-4EC0-B650-A71A0743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21" name="Group 85">
            <a:extLst>
              <a:ext uri="{FF2B5EF4-FFF2-40B4-BE49-F238E27FC236}">
                <a16:creationId xmlns:a16="http://schemas.microsoft.com/office/drawing/2014/main" id="{E700C1F5-B637-45FE-96CC-270D263A5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22" name="Freeform: Shape 86">
              <a:extLst>
                <a:ext uri="{FF2B5EF4-FFF2-40B4-BE49-F238E27FC236}">
                  <a16:creationId xmlns:a16="http://schemas.microsoft.com/office/drawing/2014/main" id="{83DA22C9-3830-4323-9087-6D7C1E6AA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23" name="Freeform: Shape 87">
              <a:extLst>
                <a:ext uri="{FF2B5EF4-FFF2-40B4-BE49-F238E27FC236}">
                  <a16:creationId xmlns:a16="http://schemas.microsoft.com/office/drawing/2014/main" id="{A5AC4DA9-FD16-4055-8D2D-95D615C03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24" name="Freeform: Shape 88">
              <a:extLst>
                <a:ext uri="{FF2B5EF4-FFF2-40B4-BE49-F238E27FC236}">
                  <a16:creationId xmlns:a16="http://schemas.microsoft.com/office/drawing/2014/main" id="{8BA7D58E-9AB5-4B54-A635-2E86BEC7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25" name="Graphic 12">
              <a:extLst>
                <a:ext uri="{FF2B5EF4-FFF2-40B4-BE49-F238E27FC236}">
                  <a16:creationId xmlns:a16="http://schemas.microsoft.com/office/drawing/2014/main" id="{B7D72779-BBD2-4D64-B6B1-E052E227EB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Graphic 15">
              <a:extLst>
                <a:ext uri="{FF2B5EF4-FFF2-40B4-BE49-F238E27FC236}">
                  <a16:creationId xmlns:a16="http://schemas.microsoft.com/office/drawing/2014/main" id="{569BD34C-BFEF-4FB1-A094-2D9E687CD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Graphic 15">
              <a:extLst>
                <a:ext uri="{FF2B5EF4-FFF2-40B4-BE49-F238E27FC236}">
                  <a16:creationId xmlns:a16="http://schemas.microsoft.com/office/drawing/2014/main" id="{DC258A66-ED52-4FA3-96CE-7932E91F5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92">
              <a:extLst>
                <a:ext uri="{FF2B5EF4-FFF2-40B4-BE49-F238E27FC236}">
                  <a16:creationId xmlns:a16="http://schemas.microsoft.com/office/drawing/2014/main" id="{BEC6A48C-21EF-4485-9836-044550003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70797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42D98E1-37D2-4470-BF74-845E89795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1385C8-B18E-14A8-5896-B81D60FAE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638176"/>
            <a:ext cx="4266544" cy="2861770"/>
          </a:xfrm>
        </p:spPr>
        <p:txBody>
          <a:bodyPr anchor="b">
            <a:normAutofit/>
          </a:bodyPr>
          <a:lstStyle/>
          <a:p>
            <a:r>
              <a:rPr lang="hu-HU" dirty="0"/>
              <a:t>Nyelvtanulás:</a:t>
            </a:r>
          </a:p>
        </p:txBody>
      </p:sp>
      <p:grpSp>
        <p:nvGrpSpPr>
          <p:cNvPr id="11" name="Graphic 78">
            <a:extLst>
              <a:ext uri="{FF2B5EF4-FFF2-40B4-BE49-F238E27FC236}">
                <a16:creationId xmlns:a16="http://schemas.microsoft.com/office/drawing/2014/main" id="{91868ACA-CC8C-4FA4-8E32-6DB1C7DA9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69585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2" name="Graphic 78">
              <a:extLst>
                <a:ext uri="{FF2B5EF4-FFF2-40B4-BE49-F238E27FC236}">
                  <a16:creationId xmlns:a16="http://schemas.microsoft.com/office/drawing/2014/main" id="{7C343158-D3CD-4482-AAA0-375D2E66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aphic 78">
              <a:extLst>
                <a:ext uri="{FF2B5EF4-FFF2-40B4-BE49-F238E27FC236}">
                  <a16:creationId xmlns:a16="http://schemas.microsoft.com/office/drawing/2014/main" id="{12BFE3E3-92EC-47DC-8E6A-6E77132C2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1F0F2188-9504-4EAD-A8A2-B1779FB86B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Graphic 78">
                <a:extLst>
                  <a:ext uri="{FF2B5EF4-FFF2-40B4-BE49-F238E27FC236}">
                    <a16:creationId xmlns:a16="http://schemas.microsoft.com/office/drawing/2014/main" id="{14602C7D-08A5-44A5-B005-E79603849E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Graphic 78">
                <a:extLst>
                  <a:ext uri="{FF2B5EF4-FFF2-40B4-BE49-F238E27FC236}">
                    <a16:creationId xmlns:a16="http://schemas.microsoft.com/office/drawing/2014/main" id="{099F2E62-E605-487B-AC3C-11052444D8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Graphic 78">
                <a:extLst>
                  <a:ext uri="{FF2B5EF4-FFF2-40B4-BE49-F238E27FC236}">
                    <a16:creationId xmlns:a16="http://schemas.microsoft.com/office/drawing/2014/main" id="{02A21D38-C00D-4E35-8B0F-3E63C4B376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57ECB38-CC0E-A1DD-D3CB-B7B2FAB643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4813452"/>
              </p:ext>
            </p:extLst>
          </p:nvPr>
        </p:nvGraphicFramePr>
        <p:xfrm>
          <a:off x="5402620" y="497732"/>
          <a:ext cx="6151831" cy="5707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7644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1AEA8-782E-FB7C-0FD6-294D6355D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Időbeosztás: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90E46-822D-3C63-979B-1347EA628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Ez a legfontosabb dolog amivel meg kell küzdeni az Erasmus tanulmányok alatt.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Nagyon fontos, hogy már az elején gondoljunk arra, hogy 2 egyetemet kell párhuzamosan végezni. (Nyilvánvalóan mindenkinek a maga döntése, hogy az otthoni egyetemen hány tárgyat szeretne teljesíteni.)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Az én döntésem az volt, hogy mind a két egyetemet teljesen meg szeretném csinálni párhuzamosan - az otthoni tantárgyakkal nem csúszva!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Ebből kifolyólag az otthoni egyetemen a KV vizsgaidőszakban 2 magyar vizsgát teljesítettem áprilisban, a rendes vizsgaidőszakban májusban 2 vizsgát és 2 vizsgát júniusban, valamint még amiből tudtam, megajánlott jegyet szereztem beadandó dolgozattal (szintén 2 tárgy).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Május végétől június végéig van lehetőség arra, hogy a kinti egyetemen vizsgázzunk.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Nagyon át kell gondolni, hogy a nap melyikm részét tölti az ember tanulással és melyiket pihenéssel. Sajnos, amikor a vizsgák közlednek, nem szabad minden programra igent mondani, mondván, hogy egyszer vagyok Erasmuson. Jobban esik az embernek a pihenés a vizsgákat teljesítve és egy jó időbeosztással nem is kell annyi mindenről lemondani.</a:t>
            </a:r>
          </a:p>
        </p:txBody>
      </p:sp>
    </p:spTree>
    <p:extLst>
      <p:ext uri="{BB962C8B-B14F-4D97-AF65-F5344CB8AC3E}">
        <p14:creationId xmlns:p14="http://schemas.microsoft.com/office/powerpoint/2010/main" val="3050327272"/>
      </p:ext>
    </p:extLst>
  </p:cSld>
  <p:clrMapOvr>
    <a:masterClrMapping/>
  </p:clrMapOvr>
</p:sld>
</file>

<file path=ppt/theme/theme1.xml><?xml version="1.0" encoding="utf-8"?>
<a:theme xmlns:a="http://schemas.openxmlformats.org/drawingml/2006/main" name="RocaVTI">
  <a:themeElements>
    <a:clrScheme name="Custom 101">
      <a:dk1>
        <a:sysClr val="windowText" lastClr="000000"/>
      </a:dk1>
      <a:lt1>
        <a:sysClr val="window" lastClr="FFFFFF"/>
      </a:lt1>
      <a:dk2>
        <a:srgbClr val="463443"/>
      </a:dk2>
      <a:lt2>
        <a:srgbClr val="F3F0E9"/>
      </a:lt2>
      <a:accent1>
        <a:srgbClr val="D45E5E"/>
      </a:accent1>
      <a:accent2>
        <a:srgbClr val="D49D8C"/>
      </a:accent2>
      <a:accent3>
        <a:srgbClr val="BF873A"/>
      </a:accent3>
      <a:accent4>
        <a:srgbClr val="C05050"/>
      </a:accent4>
      <a:accent5>
        <a:srgbClr val="A89F68"/>
      </a:accent5>
      <a:accent6>
        <a:srgbClr val="8F6B8A"/>
      </a:accent6>
      <a:hlink>
        <a:srgbClr val="D75681"/>
      </a:hlink>
      <a:folHlink>
        <a:srgbClr val="6C9D92"/>
      </a:folHlink>
    </a:clrScheme>
    <a:fontScheme name="Custom 36">
      <a:majorFont>
        <a:latin typeface="Georgia Pro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caVTI" id="{D79FE1D1-0489-4A69-8531-D0B8CDC31CBE}" vid="{CEBA7FE6-C04B-474E-964F-B022887AD13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5176</TotalTime>
  <Words>1227</Words>
  <Application>Microsoft Office PowerPoint</Application>
  <PresentationFormat>Szélesvásznú</PresentationFormat>
  <Paragraphs>102</Paragraphs>
  <Slides>19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5" baseType="lpstr">
      <vt:lpstr>Arial</vt:lpstr>
      <vt:lpstr>Avenir Next LT Pro</vt:lpstr>
      <vt:lpstr>Avenir Next LT Pro Light</vt:lpstr>
      <vt:lpstr>Courier New</vt:lpstr>
      <vt:lpstr>Georgia Pro Semibold</vt:lpstr>
      <vt:lpstr>RocaVTI</vt:lpstr>
      <vt:lpstr>Valencia Spanyolország</vt:lpstr>
      <vt:lpstr>Időjárás:</vt:lpstr>
      <vt:lpstr>Egyetem:</vt:lpstr>
      <vt:lpstr>A tárgyakról bővebben:</vt:lpstr>
      <vt:lpstr>Közlekedés:</vt:lpstr>
      <vt:lpstr>Közlekedés:</vt:lpstr>
      <vt:lpstr>Nyelv:</vt:lpstr>
      <vt:lpstr>Nyelvtanulás:</vt:lpstr>
      <vt:lpstr>Időbeosztás:</vt:lpstr>
      <vt:lpstr>Utazás:</vt:lpstr>
      <vt:lpstr>Andalusía: </vt:lpstr>
      <vt:lpstr>Granada:</vt:lpstr>
      <vt:lpstr>Malaga:</vt:lpstr>
      <vt:lpstr>Sevilla</vt:lpstr>
      <vt:lpstr>Córdoba:</vt:lpstr>
      <vt:lpstr>Valencia napfelkelte:</vt:lpstr>
      <vt:lpstr>Túria Park Valencia:</vt:lpstr>
      <vt:lpstr>Művészetek városa: (Cuidad del Artes)</vt:lpstr>
      <vt:lpstr>Belváros: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Valencia Spanyolország</dc:title>
  <dc:creator>newjulia.nemtudom@gmail.com</dc:creator>
  <cp:lastModifiedBy>Locskay Mercédesz</cp:lastModifiedBy>
  <cp:revision>49</cp:revision>
  <dcterms:created xsi:type="dcterms:W3CDTF">2023-06-18T20:53:07Z</dcterms:created>
  <dcterms:modified xsi:type="dcterms:W3CDTF">2023-09-13T12:06:03Z</dcterms:modified>
</cp:coreProperties>
</file>