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2"/>
  </p:notesMasterIdLst>
  <p:sldIdLst>
    <p:sldId id="256" r:id="rId2"/>
    <p:sldId id="327" r:id="rId3"/>
    <p:sldId id="257" r:id="rId4"/>
    <p:sldId id="363" r:id="rId5"/>
    <p:sldId id="258" r:id="rId6"/>
    <p:sldId id="335" r:id="rId7"/>
    <p:sldId id="259" r:id="rId8"/>
    <p:sldId id="336" r:id="rId9"/>
    <p:sldId id="260" r:id="rId10"/>
    <p:sldId id="364" r:id="rId11"/>
    <p:sldId id="328" r:id="rId12"/>
    <p:sldId id="365" r:id="rId13"/>
    <p:sldId id="366" r:id="rId14"/>
    <p:sldId id="261" r:id="rId15"/>
    <p:sldId id="262" r:id="rId16"/>
    <p:sldId id="281" r:id="rId17"/>
    <p:sldId id="367" r:id="rId18"/>
    <p:sldId id="329" r:id="rId19"/>
    <p:sldId id="330" r:id="rId20"/>
    <p:sldId id="331" r:id="rId21"/>
    <p:sldId id="362" r:id="rId22"/>
    <p:sldId id="368" r:id="rId23"/>
    <p:sldId id="282" r:id="rId24"/>
    <p:sldId id="265" r:id="rId25"/>
    <p:sldId id="266" r:id="rId26"/>
    <p:sldId id="267" r:id="rId27"/>
    <p:sldId id="268" r:id="rId28"/>
    <p:sldId id="269" r:id="rId29"/>
    <p:sldId id="371" r:id="rId30"/>
    <p:sldId id="270" r:id="rId31"/>
    <p:sldId id="271" r:id="rId32"/>
    <p:sldId id="369" r:id="rId33"/>
    <p:sldId id="272" r:id="rId34"/>
    <p:sldId id="334" r:id="rId35"/>
    <p:sldId id="370" r:id="rId36"/>
    <p:sldId id="372" r:id="rId37"/>
    <p:sldId id="373" r:id="rId38"/>
    <p:sldId id="374" r:id="rId39"/>
    <p:sldId id="375" r:id="rId40"/>
    <p:sldId id="273" r:id="rId41"/>
    <p:sldId id="274" r:id="rId42"/>
    <p:sldId id="275" r:id="rId43"/>
    <p:sldId id="276" r:id="rId44"/>
    <p:sldId id="277" r:id="rId45"/>
    <p:sldId id="278" r:id="rId46"/>
    <p:sldId id="333" r:id="rId47"/>
    <p:sldId id="376" r:id="rId48"/>
    <p:sldId id="358" r:id="rId49"/>
    <p:sldId id="359" r:id="rId50"/>
    <p:sldId id="360" r:id="rId5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114AD86-AD9C-4A1E-8D66-868E1D4D7E1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hu-HU" altLang="hu-HU"/>
          </a:p>
        </p:txBody>
      </p:sp>
      <p:sp>
        <p:nvSpPr>
          <p:cNvPr id="27651" name="Rectangle 3">
            <a:extLst>
              <a:ext uri="{FF2B5EF4-FFF2-40B4-BE49-F238E27FC236}">
                <a16:creationId xmlns:a16="http://schemas.microsoft.com/office/drawing/2014/main" id="{FE28E7F9-2FCE-40AD-970B-E8AF60BFB93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hu-HU" altLang="hu-HU"/>
          </a:p>
        </p:txBody>
      </p:sp>
      <p:sp>
        <p:nvSpPr>
          <p:cNvPr id="18436" name="Rectangle 4">
            <a:extLst>
              <a:ext uri="{FF2B5EF4-FFF2-40B4-BE49-F238E27FC236}">
                <a16:creationId xmlns:a16="http://schemas.microsoft.com/office/drawing/2014/main" id="{F022FFA5-8603-4E2B-9D05-54DC0758A96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a:extLst>
              <a:ext uri="{FF2B5EF4-FFF2-40B4-BE49-F238E27FC236}">
                <a16:creationId xmlns:a16="http://schemas.microsoft.com/office/drawing/2014/main" id="{0543ABE0-D4FE-48F2-87B4-4D87E5BF9A69}"/>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hu-HU" altLang="hu-HU" noProof="0"/>
              <a:t>Mintaszöveg szerkesztése</a:t>
            </a:r>
          </a:p>
          <a:p>
            <a:pPr lvl="1"/>
            <a:r>
              <a:rPr lang="hu-HU" altLang="hu-HU" noProof="0"/>
              <a:t>Második szint</a:t>
            </a:r>
          </a:p>
          <a:p>
            <a:pPr lvl="2"/>
            <a:r>
              <a:rPr lang="hu-HU" altLang="hu-HU" noProof="0"/>
              <a:t>Harmadik szint</a:t>
            </a:r>
          </a:p>
          <a:p>
            <a:pPr lvl="3"/>
            <a:r>
              <a:rPr lang="hu-HU" altLang="hu-HU" noProof="0"/>
              <a:t>Negyedik szint</a:t>
            </a:r>
          </a:p>
          <a:p>
            <a:pPr lvl="4"/>
            <a:r>
              <a:rPr lang="hu-HU" altLang="hu-HU" noProof="0"/>
              <a:t>Ötödik szint</a:t>
            </a:r>
          </a:p>
        </p:txBody>
      </p:sp>
      <p:sp>
        <p:nvSpPr>
          <p:cNvPr id="27654" name="Rectangle 6">
            <a:extLst>
              <a:ext uri="{FF2B5EF4-FFF2-40B4-BE49-F238E27FC236}">
                <a16:creationId xmlns:a16="http://schemas.microsoft.com/office/drawing/2014/main" id="{E846D4F1-3B62-476B-9629-87A891D3FA0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hu-HU" altLang="hu-HU"/>
          </a:p>
        </p:txBody>
      </p:sp>
      <p:sp>
        <p:nvSpPr>
          <p:cNvPr id="27655" name="Rectangle 7">
            <a:extLst>
              <a:ext uri="{FF2B5EF4-FFF2-40B4-BE49-F238E27FC236}">
                <a16:creationId xmlns:a16="http://schemas.microsoft.com/office/drawing/2014/main" id="{2B6F4B3F-907D-4794-B1B9-FAFEBC218F7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E61ECA28-C260-4F72-90E9-B14AAF3CCD9E}"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5F2E01D0-E20F-4F31-AC38-0705901EE066}"/>
              </a:ext>
            </a:extLst>
          </p:cNvPr>
          <p:cNvSpPr>
            <a:spLocks/>
          </p:cNvSpPr>
          <p:nvPr/>
        </p:nvSpPr>
        <p:spPr bwMode="auto">
          <a:xfrm>
            <a:off x="-31750" y="4321175"/>
            <a:ext cx="1395413" cy="781050"/>
          </a:xfrm>
          <a:custGeom>
            <a:avLst/>
            <a:gdLst>
              <a:gd name="T0" fmla="*/ 174594415 w 8042"/>
              <a:gd name="T1" fmla="*/ 61003910 h 10000"/>
              <a:gd name="T2" fmla="*/ 179471940 w 8042"/>
              <a:gd name="T3" fmla="*/ 60271832 h 10000"/>
              <a:gd name="T4" fmla="*/ 180284861 w 8042"/>
              <a:gd name="T5" fmla="*/ 59905832 h 10000"/>
              <a:gd name="T6" fmla="*/ 242126018 w 8042"/>
              <a:gd name="T7" fmla="*/ 32088033 h 10000"/>
              <a:gd name="T8" fmla="*/ 242126018 w 8042"/>
              <a:gd name="T9" fmla="*/ 28799969 h 10000"/>
              <a:gd name="T10" fmla="*/ 180284861 w 8042"/>
              <a:gd name="T11" fmla="*/ 1348170 h 10000"/>
              <a:gd name="T12" fmla="*/ 179471940 w 8042"/>
              <a:gd name="T13" fmla="*/ 976078 h 10000"/>
              <a:gd name="T14" fmla="*/ 174594415 w 8042"/>
              <a:gd name="T15" fmla="*/ 250092 h 10000"/>
              <a:gd name="T16" fmla="*/ 541889 w 8042"/>
              <a:gd name="T17" fmla="*/ 0 h 10000"/>
              <a:gd name="T18" fmla="*/ 0 w 8042"/>
              <a:gd name="T19" fmla="*/ 60949002 h 10000"/>
              <a:gd name="T20" fmla="*/ 174594415 w 8042"/>
              <a:gd name="T21" fmla="*/ 6100391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5" name="Date Placeholder 3">
            <a:extLst>
              <a:ext uri="{FF2B5EF4-FFF2-40B4-BE49-F238E27FC236}">
                <a16:creationId xmlns:a16="http://schemas.microsoft.com/office/drawing/2014/main" id="{7541CC3C-9EB9-42F6-86C4-5688E54B6D66}"/>
              </a:ext>
            </a:extLst>
          </p:cNvPr>
          <p:cNvSpPr>
            <a:spLocks noGrp="1"/>
          </p:cNvSpPr>
          <p:nvPr>
            <p:ph type="dt" sz="half" idx="10"/>
          </p:nvPr>
        </p:nvSpPr>
        <p:spPr/>
        <p:txBody>
          <a:bodyPr/>
          <a:lstStyle>
            <a:lvl1pPr>
              <a:defRPr/>
            </a:lvl1pPr>
          </a:lstStyle>
          <a:p>
            <a:pPr>
              <a:defRPr/>
            </a:pPr>
            <a:endParaRPr lang="hu-HU" altLang="hu-HU"/>
          </a:p>
        </p:txBody>
      </p:sp>
      <p:sp>
        <p:nvSpPr>
          <p:cNvPr id="6" name="Footer Placeholder 4">
            <a:extLst>
              <a:ext uri="{FF2B5EF4-FFF2-40B4-BE49-F238E27FC236}">
                <a16:creationId xmlns:a16="http://schemas.microsoft.com/office/drawing/2014/main" id="{61162193-C378-4BB0-9AF2-EB63A0E7AA69}"/>
              </a:ext>
            </a:extLst>
          </p:cNvPr>
          <p:cNvSpPr>
            <a:spLocks noGrp="1"/>
          </p:cNvSpPr>
          <p:nvPr>
            <p:ph type="ftr" sz="quarter" idx="11"/>
          </p:nvPr>
        </p:nvSpPr>
        <p:spPr/>
        <p:txBody>
          <a:bodyPr/>
          <a:lstStyle>
            <a:lvl1pPr>
              <a:defRPr/>
            </a:lvl1pPr>
          </a:lstStyle>
          <a:p>
            <a:pPr>
              <a:defRPr/>
            </a:pPr>
            <a:endParaRPr lang="hu-HU" altLang="hu-HU"/>
          </a:p>
        </p:txBody>
      </p:sp>
      <p:sp>
        <p:nvSpPr>
          <p:cNvPr id="7" name="Slide Number Placeholder 5">
            <a:extLst>
              <a:ext uri="{FF2B5EF4-FFF2-40B4-BE49-F238E27FC236}">
                <a16:creationId xmlns:a16="http://schemas.microsoft.com/office/drawing/2014/main" id="{73F8E696-8C23-404C-AA19-A9493BD78711}"/>
              </a:ext>
            </a:extLst>
          </p:cNvPr>
          <p:cNvSpPr>
            <a:spLocks noGrp="1"/>
          </p:cNvSpPr>
          <p:nvPr>
            <p:ph type="sldNum" sz="quarter" idx="12"/>
          </p:nvPr>
        </p:nvSpPr>
        <p:spPr>
          <a:xfrm>
            <a:off x="423863" y="4529138"/>
            <a:ext cx="584200" cy="365125"/>
          </a:xfrm>
        </p:spPr>
        <p:txBody>
          <a:bodyPr/>
          <a:lstStyle>
            <a:lvl1pPr>
              <a:defRPr/>
            </a:lvl1pPr>
          </a:lstStyle>
          <a:p>
            <a:pPr>
              <a:defRPr/>
            </a:pPr>
            <a:fld id="{FA6AA0C7-42C0-4391-809A-E5E9E1962321}" type="slidenum">
              <a:rPr lang="hu-HU" altLang="hu-HU"/>
              <a:pPr>
                <a:defRPr/>
              </a:pPr>
              <a:t>‹#›</a:t>
            </a:fld>
            <a:endParaRPr lang="hu-HU" altLang="hu-HU"/>
          </a:p>
        </p:txBody>
      </p:sp>
    </p:spTree>
    <p:extLst>
      <p:ext uri="{BB962C8B-B14F-4D97-AF65-F5344CB8AC3E}">
        <p14:creationId xmlns:p14="http://schemas.microsoft.com/office/powerpoint/2010/main" val="390560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C246685-8CDD-48BD-86CA-6386F7207C13}"/>
              </a:ext>
            </a:extLst>
          </p:cNvPr>
          <p:cNvSpPr>
            <a:spLocks/>
          </p:cNvSpPr>
          <p:nvPr/>
        </p:nvSpPr>
        <p:spPr bwMode="auto">
          <a:xfrm flipV="1">
            <a:off x="0" y="3167063"/>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5" name="Date Placeholder 3">
            <a:extLst>
              <a:ext uri="{FF2B5EF4-FFF2-40B4-BE49-F238E27FC236}">
                <a16:creationId xmlns:a16="http://schemas.microsoft.com/office/drawing/2014/main" id="{D35A2E98-A791-4836-8E92-BB734C99162A}"/>
              </a:ext>
            </a:extLst>
          </p:cNvPr>
          <p:cNvSpPr>
            <a:spLocks noGrp="1"/>
          </p:cNvSpPr>
          <p:nvPr>
            <p:ph type="dt" sz="half" idx="10"/>
          </p:nvPr>
        </p:nvSpPr>
        <p:spPr/>
        <p:txBody>
          <a:bodyPr/>
          <a:lstStyle>
            <a:lvl1pPr>
              <a:defRPr/>
            </a:lvl1pPr>
          </a:lstStyle>
          <a:p>
            <a:pPr>
              <a:defRPr/>
            </a:pPr>
            <a:endParaRPr lang="hu-HU" altLang="hu-HU"/>
          </a:p>
        </p:txBody>
      </p:sp>
      <p:sp>
        <p:nvSpPr>
          <p:cNvPr id="6" name="Footer Placeholder 4">
            <a:extLst>
              <a:ext uri="{FF2B5EF4-FFF2-40B4-BE49-F238E27FC236}">
                <a16:creationId xmlns:a16="http://schemas.microsoft.com/office/drawing/2014/main" id="{E8FED8AF-4184-43F0-997C-EA46D932B23D}"/>
              </a:ext>
            </a:extLst>
          </p:cNvPr>
          <p:cNvSpPr>
            <a:spLocks noGrp="1"/>
          </p:cNvSpPr>
          <p:nvPr>
            <p:ph type="ftr" sz="quarter" idx="11"/>
          </p:nvPr>
        </p:nvSpPr>
        <p:spPr/>
        <p:txBody>
          <a:bodyPr/>
          <a:lstStyle>
            <a:lvl1pPr>
              <a:defRPr/>
            </a:lvl1pPr>
          </a:lstStyle>
          <a:p>
            <a:pPr>
              <a:defRPr/>
            </a:pPr>
            <a:endParaRPr lang="hu-HU" altLang="hu-HU"/>
          </a:p>
        </p:txBody>
      </p:sp>
      <p:sp>
        <p:nvSpPr>
          <p:cNvPr id="7" name="Slide Number Placeholder 5">
            <a:extLst>
              <a:ext uri="{FF2B5EF4-FFF2-40B4-BE49-F238E27FC236}">
                <a16:creationId xmlns:a16="http://schemas.microsoft.com/office/drawing/2014/main" id="{62396525-D6F4-4C76-A0B2-E746D6A4C1F9}"/>
              </a:ext>
            </a:extLst>
          </p:cNvPr>
          <p:cNvSpPr>
            <a:spLocks noGrp="1"/>
          </p:cNvSpPr>
          <p:nvPr>
            <p:ph type="sldNum" sz="quarter" idx="12"/>
          </p:nvPr>
        </p:nvSpPr>
        <p:spPr>
          <a:xfrm>
            <a:off x="511175" y="3244850"/>
            <a:ext cx="585788" cy="365125"/>
          </a:xfrm>
        </p:spPr>
        <p:txBody>
          <a:bodyPr/>
          <a:lstStyle>
            <a:lvl1pPr>
              <a:defRPr/>
            </a:lvl1pPr>
          </a:lstStyle>
          <a:p>
            <a:pPr>
              <a:defRPr/>
            </a:pPr>
            <a:fld id="{703F6A37-FA6D-46C6-9664-6725B974B166}" type="slidenum">
              <a:rPr lang="hu-HU" altLang="hu-HU"/>
              <a:pPr>
                <a:defRPr/>
              </a:pPr>
              <a:t>‹#›</a:t>
            </a:fld>
            <a:endParaRPr lang="hu-HU" altLang="hu-HU"/>
          </a:p>
        </p:txBody>
      </p:sp>
    </p:spTree>
    <p:extLst>
      <p:ext uri="{BB962C8B-B14F-4D97-AF65-F5344CB8AC3E}">
        <p14:creationId xmlns:p14="http://schemas.microsoft.com/office/powerpoint/2010/main" val="3996719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C78C311-788C-4C6A-94CC-813CE76268B1}"/>
              </a:ext>
            </a:extLst>
          </p:cNvPr>
          <p:cNvSpPr>
            <a:spLocks/>
          </p:cNvSpPr>
          <p:nvPr/>
        </p:nvSpPr>
        <p:spPr bwMode="auto">
          <a:xfrm flipV="1">
            <a:off x="0" y="3167063"/>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 name="TextBox 13">
            <a:extLst>
              <a:ext uri="{FF2B5EF4-FFF2-40B4-BE49-F238E27FC236}">
                <a16:creationId xmlns:a16="http://schemas.microsoft.com/office/drawing/2014/main" id="{5FF2A035-82AA-4E8C-8C5D-B15E8D5D6579}"/>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hu-HU" sz="8000">
                <a:solidFill>
                  <a:schemeClr val="accent1"/>
                </a:solidFill>
                <a:latin typeface="Arial" panose="020B0604020202020204" pitchFamily="34" charset="0"/>
              </a:rPr>
              <a:t>“</a:t>
            </a:r>
          </a:p>
        </p:txBody>
      </p:sp>
      <p:sp>
        <p:nvSpPr>
          <p:cNvPr id="7" name="TextBox 14">
            <a:extLst>
              <a:ext uri="{FF2B5EF4-FFF2-40B4-BE49-F238E27FC236}">
                <a16:creationId xmlns:a16="http://schemas.microsoft.com/office/drawing/2014/main" id="{1D8DADE1-E8F6-410E-90B6-B5FEE5AF2B83}"/>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hu-HU"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8" name="Date Placeholder 3">
            <a:extLst>
              <a:ext uri="{FF2B5EF4-FFF2-40B4-BE49-F238E27FC236}">
                <a16:creationId xmlns:a16="http://schemas.microsoft.com/office/drawing/2014/main" id="{F3AAEBCC-EB71-4BF8-AA3F-654556BA33BB}"/>
              </a:ext>
            </a:extLst>
          </p:cNvPr>
          <p:cNvSpPr>
            <a:spLocks noGrp="1"/>
          </p:cNvSpPr>
          <p:nvPr>
            <p:ph type="dt" sz="half" idx="14"/>
          </p:nvPr>
        </p:nvSpPr>
        <p:spPr/>
        <p:txBody>
          <a:bodyPr/>
          <a:lstStyle>
            <a:lvl1pPr>
              <a:defRPr/>
            </a:lvl1pPr>
          </a:lstStyle>
          <a:p>
            <a:pPr>
              <a:defRPr/>
            </a:pPr>
            <a:endParaRPr lang="hu-HU" altLang="hu-HU"/>
          </a:p>
        </p:txBody>
      </p:sp>
      <p:sp>
        <p:nvSpPr>
          <p:cNvPr id="9" name="Footer Placeholder 4">
            <a:extLst>
              <a:ext uri="{FF2B5EF4-FFF2-40B4-BE49-F238E27FC236}">
                <a16:creationId xmlns:a16="http://schemas.microsoft.com/office/drawing/2014/main" id="{07413549-EAC0-4277-BE8B-BE60B69D179A}"/>
              </a:ext>
            </a:extLst>
          </p:cNvPr>
          <p:cNvSpPr>
            <a:spLocks noGrp="1"/>
          </p:cNvSpPr>
          <p:nvPr>
            <p:ph type="ftr" sz="quarter" idx="15"/>
          </p:nvPr>
        </p:nvSpPr>
        <p:spPr/>
        <p:txBody>
          <a:bodyPr/>
          <a:lstStyle>
            <a:lvl1pPr>
              <a:defRPr/>
            </a:lvl1pPr>
          </a:lstStyle>
          <a:p>
            <a:pPr>
              <a:defRPr/>
            </a:pPr>
            <a:endParaRPr lang="hu-HU" altLang="hu-HU"/>
          </a:p>
        </p:txBody>
      </p:sp>
      <p:sp>
        <p:nvSpPr>
          <p:cNvPr id="10" name="Slide Number Placeholder 5">
            <a:extLst>
              <a:ext uri="{FF2B5EF4-FFF2-40B4-BE49-F238E27FC236}">
                <a16:creationId xmlns:a16="http://schemas.microsoft.com/office/drawing/2014/main" id="{EBFE0C42-B80F-4685-8424-6DAF39E2C50C}"/>
              </a:ext>
            </a:extLst>
          </p:cNvPr>
          <p:cNvSpPr>
            <a:spLocks noGrp="1"/>
          </p:cNvSpPr>
          <p:nvPr>
            <p:ph type="sldNum" sz="quarter" idx="16"/>
          </p:nvPr>
        </p:nvSpPr>
        <p:spPr>
          <a:xfrm>
            <a:off x="511175" y="3244850"/>
            <a:ext cx="585788" cy="365125"/>
          </a:xfrm>
        </p:spPr>
        <p:txBody>
          <a:bodyPr/>
          <a:lstStyle>
            <a:lvl1pPr>
              <a:defRPr/>
            </a:lvl1pPr>
          </a:lstStyle>
          <a:p>
            <a:pPr>
              <a:defRPr/>
            </a:pPr>
            <a:fld id="{1D982455-6675-4FFA-AE2D-6115C0EA71B6}" type="slidenum">
              <a:rPr lang="hu-HU" altLang="hu-HU"/>
              <a:pPr>
                <a:defRPr/>
              </a:pPr>
              <a:t>‹#›</a:t>
            </a:fld>
            <a:endParaRPr lang="hu-HU" altLang="hu-HU"/>
          </a:p>
        </p:txBody>
      </p:sp>
    </p:spTree>
    <p:extLst>
      <p:ext uri="{BB962C8B-B14F-4D97-AF65-F5344CB8AC3E}">
        <p14:creationId xmlns:p14="http://schemas.microsoft.com/office/powerpoint/2010/main" val="382704228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CA481EB5-ECD7-4ED3-837D-B30912F13550}"/>
              </a:ext>
            </a:extLst>
          </p:cNvPr>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hu-HU"/>
              <a:t>Mintaszöveg szerkesztése</a:t>
            </a:r>
          </a:p>
        </p:txBody>
      </p:sp>
      <p:sp>
        <p:nvSpPr>
          <p:cNvPr id="6" name="Date Placeholder 4">
            <a:extLst>
              <a:ext uri="{FF2B5EF4-FFF2-40B4-BE49-F238E27FC236}">
                <a16:creationId xmlns:a16="http://schemas.microsoft.com/office/drawing/2014/main" id="{F4488FA8-CCF8-4D9E-9873-126420907758}"/>
              </a:ext>
            </a:extLst>
          </p:cNvPr>
          <p:cNvSpPr>
            <a:spLocks noGrp="1"/>
          </p:cNvSpPr>
          <p:nvPr>
            <p:ph type="dt" sz="half" idx="10"/>
          </p:nvPr>
        </p:nvSpPr>
        <p:spPr/>
        <p:txBody>
          <a:bodyPr/>
          <a:lstStyle>
            <a:lvl1pPr>
              <a:defRPr/>
            </a:lvl1pPr>
          </a:lstStyle>
          <a:p>
            <a:pPr>
              <a:defRPr/>
            </a:pPr>
            <a:endParaRPr lang="hu-HU" altLang="hu-HU"/>
          </a:p>
        </p:txBody>
      </p:sp>
      <p:sp>
        <p:nvSpPr>
          <p:cNvPr id="7" name="Footer Placeholder 5">
            <a:extLst>
              <a:ext uri="{FF2B5EF4-FFF2-40B4-BE49-F238E27FC236}">
                <a16:creationId xmlns:a16="http://schemas.microsoft.com/office/drawing/2014/main" id="{68878016-03D1-449F-8956-637B12310CAD}"/>
              </a:ext>
            </a:extLst>
          </p:cNvPr>
          <p:cNvSpPr>
            <a:spLocks noGrp="1"/>
          </p:cNvSpPr>
          <p:nvPr>
            <p:ph type="ftr" sz="quarter" idx="11"/>
          </p:nvPr>
        </p:nvSpPr>
        <p:spPr/>
        <p:txBody>
          <a:bodyPr/>
          <a:lstStyle>
            <a:lvl1pPr>
              <a:defRPr/>
            </a:lvl1pPr>
          </a:lstStyle>
          <a:p>
            <a:pPr>
              <a:defRPr/>
            </a:pPr>
            <a:endParaRPr lang="hu-HU" altLang="hu-HU"/>
          </a:p>
        </p:txBody>
      </p:sp>
      <p:sp>
        <p:nvSpPr>
          <p:cNvPr id="8" name="Slide Number Placeholder 6">
            <a:extLst>
              <a:ext uri="{FF2B5EF4-FFF2-40B4-BE49-F238E27FC236}">
                <a16:creationId xmlns:a16="http://schemas.microsoft.com/office/drawing/2014/main" id="{5D00B629-0716-4F96-82C3-3D6AA1970F64}"/>
              </a:ext>
            </a:extLst>
          </p:cNvPr>
          <p:cNvSpPr>
            <a:spLocks noGrp="1"/>
          </p:cNvSpPr>
          <p:nvPr>
            <p:ph type="sldNum" sz="quarter" idx="12"/>
          </p:nvPr>
        </p:nvSpPr>
        <p:spPr>
          <a:xfrm>
            <a:off x="511175" y="4983163"/>
            <a:ext cx="585788" cy="365125"/>
          </a:xfrm>
        </p:spPr>
        <p:txBody>
          <a:bodyPr/>
          <a:lstStyle>
            <a:lvl1pPr>
              <a:defRPr/>
            </a:lvl1pPr>
          </a:lstStyle>
          <a:p>
            <a:pPr>
              <a:defRPr/>
            </a:pPr>
            <a:fld id="{60967FA8-F1C2-47DF-BAC5-DBB41A94FD3F}" type="slidenum">
              <a:rPr lang="hu-HU" altLang="hu-HU"/>
              <a:pPr>
                <a:defRPr/>
              </a:pPr>
              <a:t>‹#›</a:t>
            </a:fld>
            <a:endParaRPr lang="hu-HU" altLang="hu-HU"/>
          </a:p>
        </p:txBody>
      </p:sp>
    </p:spTree>
    <p:extLst>
      <p:ext uri="{BB962C8B-B14F-4D97-AF65-F5344CB8AC3E}">
        <p14:creationId xmlns:p14="http://schemas.microsoft.com/office/powerpoint/2010/main" val="2171106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86556C3-E610-4ADE-8C75-800D1C817B3F}"/>
              </a:ext>
            </a:extLst>
          </p:cNvPr>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 name="TextBox 10">
            <a:extLst>
              <a:ext uri="{FF2B5EF4-FFF2-40B4-BE49-F238E27FC236}">
                <a16:creationId xmlns:a16="http://schemas.microsoft.com/office/drawing/2014/main" id="{8755ECC0-7996-4373-A547-45E8B477F0D4}"/>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hu-HU" sz="8000">
                <a:solidFill>
                  <a:schemeClr val="accent1"/>
                </a:solidFill>
                <a:latin typeface="Arial" panose="020B0604020202020204" pitchFamily="34" charset="0"/>
              </a:rPr>
              <a:t>“</a:t>
            </a:r>
          </a:p>
        </p:txBody>
      </p:sp>
      <p:sp>
        <p:nvSpPr>
          <p:cNvPr id="7" name="TextBox 11">
            <a:extLst>
              <a:ext uri="{FF2B5EF4-FFF2-40B4-BE49-F238E27FC236}">
                <a16:creationId xmlns:a16="http://schemas.microsoft.com/office/drawing/2014/main" id="{32236D5C-2199-417A-BFD9-EAEF3C00F6AC}"/>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hu-HU"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hu-HU"/>
              <a:t>Mintaszöveg szerkesztése</a:t>
            </a:r>
          </a:p>
        </p:txBody>
      </p:sp>
      <p:sp>
        <p:nvSpPr>
          <p:cNvPr id="8" name="Date Placeholder 4">
            <a:extLst>
              <a:ext uri="{FF2B5EF4-FFF2-40B4-BE49-F238E27FC236}">
                <a16:creationId xmlns:a16="http://schemas.microsoft.com/office/drawing/2014/main" id="{A26F35B0-ADC7-4B62-A081-73EE72768DE2}"/>
              </a:ext>
            </a:extLst>
          </p:cNvPr>
          <p:cNvSpPr>
            <a:spLocks noGrp="1"/>
          </p:cNvSpPr>
          <p:nvPr>
            <p:ph type="dt" sz="half" idx="14"/>
          </p:nvPr>
        </p:nvSpPr>
        <p:spPr/>
        <p:txBody>
          <a:bodyPr/>
          <a:lstStyle>
            <a:lvl1pPr>
              <a:defRPr/>
            </a:lvl1pPr>
          </a:lstStyle>
          <a:p>
            <a:pPr>
              <a:defRPr/>
            </a:pPr>
            <a:endParaRPr lang="hu-HU" altLang="hu-HU"/>
          </a:p>
        </p:txBody>
      </p:sp>
      <p:sp>
        <p:nvSpPr>
          <p:cNvPr id="9" name="Footer Placeholder 5">
            <a:extLst>
              <a:ext uri="{FF2B5EF4-FFF2-40B4-BE49-F238E27FC236}">
                <a16:creationId xmlns:a16="http://schemas.microsoft.com/office/drawing/2014/main" id="{B5039086-4C96-45AC-B505-91842C27CA99}"/>
              </a:ext>
            </a:extLst>
          </p:cNvPr>
          <p:cNvSpPr>
            <a:spLocks noGrp="1"/>
          </p:cNvSpPr>
          <p:nvPr>
            <p:ph type="ftr" sz="quarter" idx="15"/>
          </p:nvPr>
        </p:nvSpPr>
        <p:spPr/>
        <p:txBody>
          <a:bodyPr/>
          <a:lstStyle>
            <a:lvl1pPr>
              <a:defRPr/>
            </a:lvl1pPr>
          </a:lstStyle>
          <a:p>
            <a:pPr>
              <a:defRPr/>
            </a:pPr>
            <a:endParaRPr lang="hu-HU" altLang="hu-HU"/>
          </a:p>
        </p:txBody>
      </p:sp>
      <p:sp>
        <p:nvSpPr>
          <p:cNvPr id="10" name="Slide Number Placeholder 6">
            <a:extLst>
              <a:ext uri="{FF2B5EF4-FFF2-40B4-BE49-F238E27FC236}">
                <a16:creationId xmlns:a16="http://schemas.microsoft.com/office/drawing/2014/main" id="{55F2000E-C485-4D77-B6E6-0E0D4DDEFF8D}"/>
              </a:ext>
            </a:extLst>
          </p:cNvPr>
          <p:cNvSpPr>
            <a:spLocks noGrp="1"/>
          </p:cNvSpPr>
          <p:nvPr>
            <p:ph type="sldNum" sz="quarter" idx="16"/>
          </p:nvPr>
        </p:nvSpPr>
        <p:spPr>
          <a:xfrm>
            <a:off x="511175" y="4983163"/>
            <a:ext cx="585788" cy="365125"/>
          </a:xfrm>
        </p:spPr>
        <p:txBody>
          <a:bodyPr/>
          <a:lstStyle>
            <a:lvl1pPr>
              <a:defRPr/>
            </a:lvl1pPr>
          </a:lstStyle>
          <a:p>
            <a:pPr>
              <a:defRPr/>
            </a:pPr>
            <a:fld id="{00B9C591-9102-40DA-B312-3555CDB80C85}" type="slidenum">
              <a:rPr lang="hu-HU" altLang="hu-HU"/>
              <a:pPr>
                <a:defRPr/>
              </a:pPr>
              <a:t>‹#›</a:t>
            </a:fld>
            <a:endParaRPr lang="hu-HU" altLang="hu-HU"/>
          </a:p>
        </p:txBody>
      </p:sp>
    </p:spTree>
    <p:extLst>
      <p:ext uri="{BB962C8B-B14F-4D97-AF65-F5344CB8AC3E}">
        <p14:creationId xmlns:p14="http://schemas.microsoft.com/office/powerpoint/2010/main" val="20743785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28D0F8E-FC2C-4AB0-8B81-3D7508FA0774}"/>
              </a:ext>
            </a:extLst>
          </p:cNvPr>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hu-HU"/>
              <a:t>Mintaszöveg szerkesztése</a:t>
            </a:r>
          </a:p>
        </p:txBody>
      </p:sp>
      <p:sp>
        <p:nvSpPr>
          <p:cNvPr id="6" name="Date Placeholder 4">
            <a:extLst>
              <a:ext uri="{FF2B5EF4-FFF2-40B4-BE49-F238E27FC236}">
                <a16:creationId xmlns:a16="http://schemas.microsoft.com/office/drawing/2014/main" id="{B62F2B31-ECA4-480F-84FB-E7196A5929D9}"/>
              </a:ext>
            </a:extLst>
          </p:cNvPr>
          <p:cNvSpPr>
            <a:spLocks noGrp="1"/>
          </p:cNvSpPr>
          <p:nvPr>
            <p:ph type="dt" sz="half" idx="14"/>
          </p:nvPr>
        </p:nvSpPr>
        <p:spPr/>
        <p:txBody>
          <a:bodyPr/>
          <a:lstStyle>
            <a:lvl1pPr>
              <a:defRPr/>
            </a:lvl1pPr>
          </a:lstStyle>
          <a:p>
            <a:pPr>
              <a:defRPr/>
            </a:pPr>
            <a:endParaRPr lang="hu-HU" altLang="hu-HU"/>
          </a:p>
        </p:txBody>
      </p:sp>
      <p:sp>
        <p:nvSpPr>
          <p:cNvPr id="7" name="Footer Placeholder 5">
            <a:extLst>
              <a:ext uri="{FF2B5EF4-FFF2-40B4-BE49-F238E27FC236}">
                <a16:creationId xmlns:a16="http://schemas.microsoft.com/office/drawing/2014/main" id="{EBC68243-1D69-4FB3-A163-00BC0D594754}"/>
              </a:ext>
            </a:extLst>
          </p:cNvPr>
          <p:cNvSpPr>
            <a:spLocks noGrp="1"/>
          </p:cNvSpPr>
          <p:nvPr>
            <p:ph type="ftr" sz="quarter" idx="15"/>
          </p:nvPr>
        </p:nvSpPr>
        <p:spPr/>
        <p:txBody>
          <a:bodyPr/>
          <a:lstStyle>
            <a:lvl1pPr>
              <a:defRPr/>
            </a:lvl1pPr>
          </a:lstStyle>
          <a:p>
            <a:pPr>
              <a:defRPr/>
            </a:pPr>
            <a:endParaRPr lang="hu-HU" altLang="hu-HU"/>
          </a:p>
        </p:txBody>
      </p:sp>
      <p:sp>
        <p:nvSpPr>
          <p:cNvPr id="8" name="Slide Number Placeholder 6">
            <a:extLst>
              <a:ext uri="{FF2B5EF4-FFF2-40B4-BE49-F238E27FC236}">
                <a16:creationId xmlns:a16="http://schemas.microsoft.com/office/drawing/2014/main" id="{58B5CD00-221A-46BD-8902-EAA9D9A296E5}"/>
              </a:ext>
            </a:extLst>
          </p:cNvPr>
          <p:cNvSpPr>
            <a:spLocks noGrp="1"/>
          </p:cNvSpPr>
          <p:nvPr>
            <p:ph type="sldNum" sz="quarter" idx="16"/>
          </p:nvPr>
        </p:nvSpPr>
        <p:spPr>
          <a:xfrm>
            <a:off x="511175" y="4983163"/>
            <a:ext cx="585788" cy="365125"/>
          </a:xfrm>
        </p:spPr>
        <p:txBody>
          <a:bodyPr/>
          <a:lstStyle>
            <a:lvl1pPr>
              <a:defRPr/>
            </a:lvl1pPr>
          </a:lstStyle>
          <a:p>
            <a:pPr>
              <a:defRPr/>
            </a:pPr>
            <a:fld id="{E9B32CB0-FEEA-447C-B0BA-374C8B664D32}" type="slidenum">
              <a:rPr lang="hu-HU" altLang="hu-HU"/>
              <a:pPr>
                <a:defRPr/>
              </a:pPr>
              <a:t>‹#›</a:t>
            </a:fld>
            <a:endParaRPr lang="hu-HU" altLang="hu-HU"/>
          </a:p>
        </p:txBody>
      </p:sp>
    </p:spTree>
    <p:extLst>
      <p:ext uri="{BB962C8B-B14F-4D97-AF65-F5344CB8AC3E}">
        <p14:creationId xmlns:p14="http://schemas.microsoft.com/office/powerpoint/2010/main" val="7953336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04EFE5AA-E136-4E5D-9403-A437C6B1207F}"/>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3">
            <a:extLst>
              <a:ext uri="{FF2B5EF4-FFF2-40B4-BE49-F238E27FC236}">
                <a16:creationId xmlns:a16="http://schemas.microsoft.com/office/drawing/2014/main" id="{AD12EC0A-4443-45B1-8BFB-9DAB49EE4601}"/>
              </a:ext>
            </a:extLst>
          </p:cNvPr>
          <p:cNvSpPr>
            <a:spLocks noGrp="1"/>
          </p:cNvSpPr>
          <p:nvPr>
            <p:ph type="dt" sz="half" idx="10"/>
          </p:nvPr>
        </p:nvSpPr>
        <p:spPr/>
        <p:txBody>
          <a:bodyPr/>
          <a:lstStyle>
            <a:lvl1pPr>
              <a:defRPr/>
            </a:lvl1pPr>
          </a:lstStyle>
          <a:p>
            <a:pPr>
              <a:defRPr/>
            </a:pPr>
            <a:endParaRPr lang="hu-HU" altLang="hu-HU"/>
          </a:p>
        </p:txBody>
      </p:sp>
      <p:sp>
        <p:nvSpPr>
          <p:cNvPr id="6" name="Footer Placeholder 4">
            <a:extLst>
              <a:ext uri="{FF2B5EF4-FFF2-40B4-BE49-F238E27FC236}">
                <a16:creationId xmlns:a16="http://schemas.microsoft.com/office/drawing/2014/main" id="{C266D1F2-8E38-4538-B579-855BB5DEAB9E}"/>
              </a:ext>
            </a:extLst>
          </p:cNvPr>
          <p:cNvSpPr>
            <a:spLocks noGrp="1"/>
          </p:cNvSpPr>
          <p:nvPr>
            <p:ph type="ftr" sz="quarter" idx="11"/>
          </p:nvPr>
        </p:nvSpPr>
        <p:spPr/>
        <p:txBody>
          <a:bodyPr/>
          <a:lstStyle>
            <a:lvl1pPr>
              <a:defRPr/>
            </a:lvl1pPr>
          </a:lstStyle>
          <a:p>
            <a:pPr>
              <a:defRPr/>
            </a:pPr>
            <a:endParaRPr lang="hu-HU" altLang="hu-HU"/>
          </a:p>
        </p:txBody>
      </p:sp>
      <p:sp>
        <p:nvSpPr>
          <p:cNvPr id="7" name="Slide Number Placeholder 5">
            <a:extLst>
              <a:ext uri="{FF2B5EF4-FFF2-40B4-BE49-F238E27FC236}">
                <a16:creationId xmlns:a16="http://schemas.microsoft.com/office/drawing/2014/main" id="{DDDB95A4-1172-4F1E-8C6A-1A7FEFCC5CE4}"/>
              </a:ext>
            </a:extLst>
          </p:cNvPr>
          <p:cNvSpPr>
            <a:spLocks noGrp="1"/>
          </p:cNvSpPr>
          <p:nvPr>
            <p:ph type="sldNum" sz="quarter" idx="12"/>
          </p:nvPr>
        </p:nvSpPr>
        <p:spPr/>
        <p:txBody>
          <a:bodyPr/>
          <a:lstStyle>
            <a:lvl1pPr>
              <a:defRPr/>
            </a:lvl1pPr>
          </a:lstStyle>
          <a:p>
            <a:pPr>
              <a:defRPr/>
            </a:pPr>
            <a:fld id="{F2F7E18E-9972-4CC9-8FF6-A42A940BE338}" type="slidenum">
              <a:rPr lang="hu-HU" altLang="hu-HU"/>
              <a:pPr>
                <a:defRPr/>
              </a:pPr>
              <a:t>‹#›</a:t>
            </a:fld>
            <a:endParaRPr lang="hu-HU" altLang="hu-HU"/>
          </a:p>
        </p:txBody>
      </p:sp>
    </p:spTree>
    <p:extLst>
      <p:ext uri="{BB962C8B-B14F-4D97-AF65-F5344CB8AC3E}">
        <p14:creationId xmlns:p14="http://schemas.microsoft.com/office/powerpoint/2010/main" val="258424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886A038-3E65-455C-B95C-21225CA80DE5}"/>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Vertical Title 1"/>
          <p:cNvSpPr>
            <a:spLocks noGrp="1"/>
          </p:cNvSpPr>
          <p:nvPr>
            <p:ph type="title" orient="vert"/>
          </p:nvPr>
        </p:nvSpPr>
        <p:spPr>
          <a:xfrm>
            <a:off x="6878535" y="627406"/>
            <a:ext cx="1656132"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3">
            <a:extLst>
              <a:ext uri="{FF2B5EF4-FFF2-40B4-BE49-F238E27FC236}">
                <a16:creationId xmlns:a16="http://schemas.microsoft.com/office/drawing/2014/main" id="{9D513187-AEE3-4805-B78A-A6DAAA15D091}"/>
              </a:ext>
            </a:extLst>
          </p:cNvPr>
          <p:cNvSpPr>
            <a:spLocks noGrp="1"/>
          </p:cNvSpPr>
          <p:nvPr>
            <p:ph type="dt" sz="half" idx="10"/>
          </p:nvPr>
        </p:nvSpPr>
        <p:spPr/>
        <p:txBody>
          <a:bodyPr/>
          <a:lstStyle>
            <a:lvl1pPr>
              <a:defRPr/>
            </a:lvl1pPr>
          </a:lstStyle>
          <a:p>
            <a:pPr>
              <a:defRPr/>
            </a:pPr>
            <a:endParaRPr lang="hu-HU" altLang="hu-HU"/>
          </a:p>
        </p:txBody>
      </p:sp>
      <p:sp>
        <p:nvSpPr>
          <p:cNvPr id="6" name="Footer Placeholder 4">
            <a:extLst>
              <a:ext uri="{FF2B5EF4-FFF2-40B4-BE49-F238E27FC236}">
                <a16:creationId xmlns:a16="http://schemas.microsoft.com/office/drawing/2014/main" id="{FA19A39D-DCEE-45D7-B2D0-6C0D79F8FEF1}"/>
              </a:ext>
            </a:extLst>
          </p:cNvPr>
          <p:cNvSpPr>
            <a:spLocks noGrp="1"/>
          </p:cNvSpPr>
          <p:nvPr>
            <p:ph type="ftr" sz="quarter" idx="11"/>
          </p:nvPr>
        </p:nvSpPr>
        <p:spPr/>
        <p:txBody>
          <a:bodyPr/>
          <a:lstStyle>
            <a:lvl1pPr>
              <a:defRPr/>
            </a:lvl1pPr>
          </a:lstStyle>
          <a:p>
            <a:pPr>
              <a:defRPr/>
            </a:pPr>
            <a:endParaRPr lang="hu-HU" altLang="hu-HU"/>
          </a:p>
        </p:txBody>
      </p:sp>
      <p:sp>
        <p:nvSpPr>
          <p:cNvPr id="7" name="Slide Number Placeholder 5">
            <a:extLst>
              <a:ext uri="{FF2B5EF4-FFF2-40B4-BE49-F238E27FC236}">
                <a16:creationId xmlns:a16="http://schemas.microsoft.com/office/drawing/2014/main" id="{4ECF9BB1-8C4B-436B-8182-B39F246C1818}"/>
              </a:ext>
            </a:extLst>
          </p:cNvPr>
          <p:cNvSpPr>
            <a:spLocks noGrp="1"/>
          </p:cNvSpPr>
          <p:nvPr>
            <p:ph type="sldNum" sz="quarter" idx="12"/>
          </p:nvPr>
        </p:nvSpPr>
        <p:spPr/>
        <p:txBody>
          <a:bodyPr/>
          <a:lstStyle>
            <a:lvl1pPr>
              <a:defRPr/>
            </a:lvl1pPr>
          </a:lstStyle>
          <a:p>
            <a:pPr>
              <a:defRPr/>
            </a:pPr>
            <a:fld id="{5C27C689-0B9F-4847-9BB2-E559155D730B}" type="slidenum">
              <a:rPr lang="hu-HU" altLang="hu-HU"/>
              <a:pPr>
                <a:defRPr/>
              </a:pPr>
              <a:t>‹#›</a:t>
            </a:fld>
            <a:endParaRPr lang="hu-HU" altLang="hu-HU"/>
          </a:p>
        </p:txBody>
      </p:sp>
    </p:spTree>
    <p:extLst>
      <p:ext uri="{BB962C8B-B14F-4D97-AF65-F5344CB8AC3E}">
        <p14:creationId xmlns:p14="http://schemas.microsoft.com/office/powerpoint/2010/main" val="2110612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Táblázat helye 2"/>
          <p:cNvSpPr>
            <a:spLocks noGrp="1"/>
          </p:cNvSpPr>
          <p:nvPr>
            <p:ph type="tbl" idx="1"/>
          </p:nvPr>
        </p:nvSpPr>
        <p:spPr>
          <a:xfrm>
            <a:off x="457200" y="1600200"/>
            <a:ext cx="8229600" cy="4525963"/>
          </a:xfrm>
        </p:spPr>
        <p:txBody>
          <a:bodyPr rtlCol="0">
            <a:normAutofit/>
          </a:bodyPr>
          <a:lstStyle/>
          <a:p>
            <a:pPr lvl="0"/>
            <a:endParaRPr lang="hu-HU" noProof="0"/>
          </a:p>
        </p:txBody>
      </p:sp>
      <p:sp>
        <p:nvSpPr>
          <p:cNvPr id="4" name="Date Placeholder 3">
            <a:extLst>
              <a:ext uri="{FF2B5EF4-FFF2-40B4-BE49-F238E27FC236}">
                <a16:creationId xmlns:a16="http://schemas.microsoft.com/office/drawing/2014/main" id="{76986B84-E67A-43AD-A9AD-C4DD09E11D13}"/>
              </a:ext>
            </a:extLst>
          </p:cNvPr>
          <p:cNvSpPr>
            <a:spLocks noGrp="1"/>
          </p:cNvSpPr>
          <p:nvPr>
            <p:ph type="dt" sz="half" idx="10"/>
          </p:nvPr>
        </p:nvSpPr>
        <p:spPr/>
        <p:txBody>
          <a:bodyPr/>
          <a:lstStyle>
            <a:lvl1pPr>
              <a:defRPr/>
            </a:lvl1pPr>
          </a:lstStyle>
          <a:p>
            <a:pPr>
              <a:defRPr/>
            </a:pPr>
            <a:endParaRPr lang="hu-HU" altLang="hu-HU"/>
          </a:p>
        </p:txBody>
      </p:sp>
      <p:sp>
        <p:nvSpPr>
          <p:cNvPr id="5" name="Footer Placeholder 4">
            <a:extLst>
              <a:ext uri="{FF2B5EF4-FFF2-40B4-BE49-F238E27FC236}">
                <a16:creationId xmlns:a16="http://schemas.microsoft.com/office/drawing/2014/main" id="{4B692919-AAF3-47DA-AE6F-32E1037908C1}"/>
              </a:ext>
            </a:extLst>
          </p:cNvPr>
          <p:cNvSpPr>
            <a:spLocks noGrp="1"/>
          </p:cNvSpPr>
          <p:nvPr>
            <p:ph type="ftr" sz="quarter" idx="11"/>
          </p:nvPr>
        </p:nvSpPr>
        <p:spPr/>
        <p:txBody>
          <a:bodyPr/>
          <a:lstStyle>
            <a:lvl1pPr>
              <a:defRPr/>
            </a:lvl1pPr>
          </a:lstStyle>
          <a:p>
            <a:pPr>
              <a:defRPr/>
            </a:pPr>
            <a:endParaRPr lang="hu-HU" altLang="hu-HU"/>
          </a:p>
        </p:txBody>
      </p:sp>
      <p:sp>
        <p:nvSpPr>
          <p:cNvPr id="6" name="Slide Number Placeholder 5">
            <a:extLst>
              <a:ext uri="{FF2B5EF4-FFF2-40B4-BE49-F238E27FC236}">
                <a16:creationId xmlns:a16="http://schemas.microsoft.com/office/drawing/2014/main" id="{EB250D07-63AA-4555-A750-79F6FF5F0EDB}"/>
              </a:ext>
            </a:extLst>
          </p:cNvPr>
          <p:cNvSpPr>
            <a:spLocks noGrp="1"/>
          </p:cNvSpPr>
          <p:nvPr>
            <p:ph type="sldNum" sz="quarter" idx="12"/>
          </p:nvPr>
        </p:nvSpPr>
        <p:spPr/>
        <p:txBody>
          <a:bodyPr/>
          <a:lstStyle>
            <a:lvl1pPr>
              <a:defRPr/>
            </a:lvl1pPr>
          </a:lstStyle>
          <a:p>
            <a:pPr>
              <a:defRPr/>
            </a:pPr>
            <a:fld id="{E322BEEE-F2F1-4B88-BE61-B17B4963F5B1}" type="slidenum">
              <a:rPr lang="hu-HU" altLang="hu-HU"/>
              <a:pPr>
                <a:defRPr/>
              </a:pPr>
              <a:t>‹#›</a:t>
            </a:fld>
            <a:endParaRPr lang="hu-HU" altLang="hu-HU"/>
          </a:p>
        </p:txBody>
      </p:sp>
    </p:spTree>
    <p:extLst>
      <p:ext uri="{BB962C8B-B14F-4D97-AF65-F5344CB8AC3E}">
        <p14:creationId xmlns:p14="http://schemas.microsoft.com/office/powerpoint/2010/main" val="411391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3">
            <a:extLst>
              <a:ext uri="{FF2B5EF4-FFF2-40B4-BE49-F238E27FC236}">
                <a16:creationId xmlns:a16="http://schemas.microsoft.com/office/drawing/2014/main" id="{DBA030C3-4C76-4EA7-AB1B-2339A0364C57}"/>
              </a:ext>
            </a:extLst>
          </p:cNvPr>
          <p:cNvSpPr>
            <a:spLocks noGrp="1"/>
          </p:cNvSpPr>
          <p:nvPr>
            <p:ph type="dt" sz="half" idx="10"/>
          </p:nvPr>
        </p:nvSpPr>
        <p:spPr/>
        <p:txBody>
          <a:bodyPr/>
          <a:lstStyle>
            <a:lvl1pPr>
              <a:defRPr/>
            </a:lvl1pPr>
          </a:lstStyle>
          <a:p>
            <a:pPr>
              <a:defRPr/>
            </a:pPr>
            <a:endParaRPr lang="hu-HU" altLang="hu-HU"/>
          </a:p>
        </p:txBody>
      </p:sp>
      <p:sp>
        <p:nvSpPr>
          <p:cNvPr id="6" name="Footer Placeholder 4">
            <a:extLst>
              <a:ext uri="{FF2B5EF4-FFF2-40B4-BE49-F238E27FC236}">
                <a16:creationId xmlns:a16="http://schemas.microsoft.com/office/drawing/2014/main" id="{4DB128AC-82CF-42BA-A29C-06C0CC6926A6}"/>
              </a:ext>
            </a:extLst>
          </p:cNvPr>
          <p:cNvSpPr>
            <a:spLocks noGrp="1"/>
          </p:cNvSpPr>
          <p:nvPr>
            <p:ph type="ftr" sz="quarter" idx="11"/>
          </p:nvPr>
        </p:nvSpPr>
        <p:spPr/>
        <p:txBody>
          <a:bodyPr/>
          <a:lstStyle>
            <a:lvl1pPr>
              <a:defRPr/>
            </a:lvl1pPr>
          </a:lstStyle>
          <a:p>
            <a:pPr>
              <a:defRPr/>
            </a:pPr>
            <a:endParaRPr lang="hu-HU" altLang="hu-HU"/>
          </a:p>
        </p:txBody>
      </p:sp>
      <p:sp>
        <p:nvSpPr>
          <p:cNvPr id="7" name="Slide Number Placeholder 5">
            <a:extLst>
              <a:ext uri="{FF2B5EF4-FFF2-40B4-BE49-F238E27FC236}">
                <a16:creationId xmlns:a16="http://schemas.microsoft.com/office/drawing/2014/main" id="{E0BD6C0E-4CB5-4E13-BEA4-314E9ECD7106}"/>
              </a:ext>
            </a:extLst>
          </p:cNvPr>
          <p:cNvSpPr>
            <a:spLocks noGrp="1"/>
          </p:cNvSpPr>
          <p:nvPr>
            <p:ph type="sldNum" sz="quarter" idx="12"/>
          </p:nvPr>
        </p:nvSpPr>
        <p:spPr/>
        <p:txBody>
          <a:bodyPr/>
          <a:lstStyle>
            <a:lvl1pPr>
              <a:defRPr/>
            </a:lvl1pPr>
          </a:lstStyle>
          <a:p>
            <a:pPr>
              <a:defRPr/>
            </a:pPr>
            <a:fld id="{7ED9A8FF-307F-45D4-800B-BEC278BBF43D}" type="slidenum">
              <a:rPr lang="hu-HU" altLang="hu-HU"/>
              <a:pPr>
                <a:defRPr/>
              </a:pPr>
              <a:t>‹#›</a:t>
            </a:fld>
            <a:endParaRPr lang="hu-HU" altLang="hu-HU"/>
          </a:p>
        </p:txBody>
      </p:sp>
    </p:spTree>
    <p:extLst>
      <p:ext uri="{BB962C8B-B14F-4D97-AF65-F5344CB8AC3E}">
        <p14:creationId xmlns:p14="http://schemas.microsoft.com/office/powerpoint/2010/main" val="401265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B174849-A573-4592-9A91-EE5731095E37}"/>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title"/>
          </p:nvPr>
        </p:nvSpPr>
        <p:spPr>
          <a:xfrm>
            <a:off x="1945201" y="624110"/>
            <a:ext cx="6589199" cy="1280890"/>
          </a:xfrm>
        </p:spPr>
        <p:txBody>
          <a:bodyPr/>
          <a:lstStyle/>
          <a:p>
            <a:r>
              <a:rPr lang="hu-HU"/>
              <a:t>Mintacím szerkesztése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3">
            <a:extLst>
              <a:ext uri="{FF2B5EF4-FFF2-40B4-BE49-F238E27FC236}">
                <a16:creationId xmlns:a16="http://schemas.microsoft.com/office/drawing/2014/main" id="{6D8FD02B-9909-42D3-BC21-857CA95613CB}"/>
              </a:ext>
            </a:extLst>
          </p:cNvPr>
          <p:cNvSpPr>
            <a:spLocks noGrp="1"/>
          </p:cNvSpPr>
          <p:nvPr>
            <p:ph type="dt" sz="half" idx="10"/>
          </p:nvPr>
        </p:nvSpPr>
        <p:spPr/>
        <p:txBody>
          <a:bodyPr/>
          <a:lstStyle>
            <a:lvl1pPr>
              <a:defRPr/>
            </a:lvl1pPr>
          </a:lstStyle>
          <a:p>
            <a:pPr>
              <a:defRPr/>
            </a:pPr>
            <a:endParaRPr lang="hu-HU" altLang="hu-HU"/>
          </a:p>
        </p:txBody>
      </p:sp>
      <p:sp>
        <p:nvSpPr>
          <p:cNvPr id="6" name="Footer Placeholder 4">
            <a:extLst>
              <a:ext uri="{FF2B5EF4-FFF2-40B4-BE49-F238E27FC236}">
                <a16:creationId xmlns:a16="http://schemas.microsoft.com/office/drawing/2014/main" id="{D8B1C619-4271-4F01-B1BD-5E520CCF9F13}"/>
              </a:ext>
            </a:extLst>
          </p:cNvPr>
          <p:cNvSpPr>
            <a:spLocks noGrp="1"/>
          </p:cNvSpPr>
          <p:nvPr>
            <p:ph type="ftr" sz="quarter" idx="11"/>
          </p:nvPr>
        </p:nvSpPr>
        <p:spPr/>
        <p:txBody>
          <a:bodyPr/>
          <a:lstStyle>
            <a:lvl1pPr>
              <a:defRPr/>
            </a:lvl1pPr>
          </a:lstStyle>
          <a:p>
            <a:pPr>
              <a:defRPr/>
            </a:pPr>
            <a:endParaRPr lang="hu-HU" altLang="hu-HU"/>
          </a:p>
        </p:txBody>
      </p:sp>
      <p:sp>
        <p:nvSpPr>
          <p:cNvPr id="7" name="Slide Number Placeholder 5">
            <a:extLst>
              <a:ext uri="{FF2B5EF4-FFF2-40B4-BE49-F238E27FC236}">
                <a16:creationId xmlns:a16="http://schemas.microsoft.com/office/drawing/2014/main" id="{882F6C4D-4A61-4E57-B6F0-DAFF250A19D7}"/>
              </a:ext>
            </a:extLst>
          </p:cNvPr>
          <p:cNvSpPr>
            <a:spLocks noGrp="1"/>
          </p:cNvSpPr>
          <p:nvPr>
            <p:ph type="sldNum" sz="quarter" idx="12"/>
          </p:nvPr>
        </p:nvSpPr>
        <p:spPr/>
        <p:txBody>
          <a:bodyPr/>
          <a:lstStyle>
            <a:lvl1pPr>
              <a:defRPr/>
            </a:lvl1pPr>
          </a:lstStyle>
          <a:p>
            <a:pPr>
              <a:defRPr/>
            </a:pPr>
            <a:fld id="{58989C8E-6535-4FF6-8709-50CCA594A14C}" type="slidenum">
              <a:rPr lang="hu-HU" altLang="hu-HU"/>
              <a:pPr>
                <a:defRPr/>
              </a:pPr>
              <a:t>‹#›</a:t>
            </a:fld>
            <a:endParaRPr lang="hu-HU" altLang="hu-HU"/>
          </a:p>
        </p:txBody>
      </p:sp>
    </p:spTree>
    <p:extLst>
      <p:ext uri="{BB962C8B-B14F-4D97-AF65-F5344CB8AC3E}">
        <p14:creationId xmlns:p14="http://schemas.microsoft.com/office/powerpoint/2010/main" val="4851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E3ED9C9-1F07-4004-955D-55F5656677F3}"/>
              </a:ext>
            </a:extLst>
          </p:cNvPr>
          <p:cNvSpPr>
            <a:spLocks/>
          </p:cNvSpPr>
          <p:nvPr/>
        </p:nvSpPr>
        <p:spPr bwMode="auto">
          <a:xfrm flipV="1">
            <a:off x="0" y="3167063"/>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5" name="Date Placeholder 3">
            <a:extLst>
              <a:ext uri="{FF2B5EF4-FFF2-40B4-BE49-F238E27FC236}">
                <a16:creationId xmlns:a16="http://schemas.microsoft.com/office/drawing/2014/main" id="{A7CE1C34-F804-48C5-9761-186580C0380A}"/>
              </a:ext>
            </a:extLst>
          </p:cNvPr>
          <p:cNvSpPr>
            <a:spLocks noGrp="1"/>
          </p:cNvSpPr>
          <p:nvPr>
            <p:ph type="dt" sz="half" idx="10"/>
          </p:nvPr>
        </p:nvSpPr>
        <p:spPr/>
        <p:txBody>
          <a:bodyPr/>
          <a:lstStyle>
            <a:lvl1pPr>
              <a:defRPr/>
            </a:lvl1pPr>
          </a:lstStyle>
          <a:p>
            <a:pPr>
              <a:defRPr/>
            </a:pPr>
            <a:endParaRPr lang="hu-HU" altLang="hu-HU"/>
          </a:p>
        </p:txBody>
      </p:sp>
      <p:sp>
        <p:nvSpPr>
          <p:cNvPr id="6" name="Footer Placeholder 4">
            <a:extLst>
              <a:ext uri="{FF2B5EF4-FFF2-40B4-BE49-F238E27FC236}">
                <a16:creationId xmlns:a16="http://schemas.microsoft.com/office/drawing/2014/main" id="{F0B17B52-82AC-4388-9C4B-4A588581E3DE}"/>
              </a:ext>
            </a:extLst>
          </p:cNvPr>
          <p:cNvSpPr>
            <a:spLocks noGrp="1"/>
          </p:cNvSpPr>
          <p:nvPr>
            <p:ph type="ftr" sz="quarter" idx="11"/>
          </p:nvPr>
        </p:nvSpPr>
        <p:spPr/>
        <p:txBody>
          <a:bodyPr/>
          <a:lstStyle>
            <a:lvl1pPr>
              <a:defRPr/>
            </a:lvl1pPr>
          </a:lstStyle>
          <a:p>
            <a:pPr>
              <a:defRPr/>
            </a:pPr>
            <a:endParaRPr lang="hu-HU" altLang="hu-HU"/>
          </a:p>
        </p:txBody>
      </p:sp>
      <p:sp>
        <p:nvSpPr>
          <p:cNvPr id="7" name="Slide Number Placeholder 5">
            <a:extLst>
              <a:ext uri="{FF2B5EF4-FFF2-40B4-BE49-F238E27FC236}">
                <a16:creationId xmlns:a16="http://schemas.microsoft.com/office/drawing/2014/main" id="{D12C9C5D-B28A-47C8-BD5D-AF91AC762CE0}"/>
              </a:ext>
            </a:extLst>
          </p:cNvPr>
          <p:cNvSpPr>
            <a:spLocks noGrp="1"/>
          </p:cNvSpPr>
          <p:nvPr>
            <p:ph type="sldNum" sz="quarter" idx="12"/>
          </p:nvPr>
        </p:nvSpPr>
        <p:spPr>
          <a:xfrm>
            <a:off x="511175" y="3244850"/>
            <a:ext cx="585788" cy="365125"/>
          </a:xfrm>
        </p:spPr>
        <p:txBody>
          <a:bodyPr/>
          <a:lstStyle>
            <a:lvl1pPr>
              <a:defRPr/>
            </a:lvl1pPr>
          </a:lstStyle>
          <a:p>
            <a:pPr>
              <a:defRPr/>
            </a:pPr>
            <a:fld id="{479D70A5-B977-4D56-82A1-BC243FDB2348}" type="slidenum">
              <a:rPr lang="hu-HU" altLang="hu-HU"/>
              <a:pPr>
                <a:defRPr/>
              </a:pPr>
              <a:t>‹#›</a:t>
            </a:fld>
            <a:endParaRPr lang="hu-HU" altLang="hu-HU"/>
          </a:p>
        </p:txBody>
      </p:sp>
    </p:spTree>
    <p:extLst>
      <p:ext uri="{BB962C8B-B14F-4D97-AF65-F5344CB8AC3E}">
        <p14:creationId xmlns:p14="http://schemas.microsoft.com/office/powerpoint/2010/main" val="404992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252FA2CD-2074-4428-A31C-644D4370CCD8}"/>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6" name="Date Placeholder 4">
            <a:extLst>
              <a:ext uri="{FF2B5EF4-FFF2-40B4-BE49-F238E27FC236}">
                <a16:creationId xmlns:a16="http://schemas.microsoft.com/office/drawing/2014/main" id="{6CBE5CE6-1EE8-4029-BB04-DC1F03048312}"/>
              </a:ext>
            </a:extLst>
          </p:cNvPr>
          <p:cNvSpPr>
            <a:spLocks noGrp="1"/>
          </p:cNvSpPr>
          <p:nvPr>
            <p:ph type="dt" sz="half" idx="10"/>
          </p:nvPr>
        </p:nvSpPr>
        <p:spPr/>
        <p:txBody>
          <a:bodyPr/>
          <a:lstStyle>
            <a:lvl1pPr>
              <a:defRPr/>
            </a:lvl1pPr>
          </a:lstStyle>
          <a:p>
            <a:pPr>
              <a:defRPr/>
            </a:pPr>
            <a:endParaRPr lang="hu-HU" altLang="hu-HU"/>
          </a:p>
        </p:txBody>
      </p:sp>
      <p:sp>
        <p:nvSpPr>
          <p:cNvPr id="7" name="Footer Placeholder 5">
            <a:extLst>
              <a:ext uri="{FF2B5EF4-FFF2-40B4-BE49-F238E27FC236}">
                <a16:creationId xmlns:a16="http://schemas.microsoft.com/office/drawing/2014/main" id="{2A901C5F-65EE-4B22-B915-4547127DE766}"/>
              </a:ext>
            </a:extLst>
          </p:cNvPr>
          <p:cNvSpPr>
            <a:spLocks noGrp="1"/>
          </p:cNvSpPr>
          <p:nvPr>
            <p:ph type="ftr" sz="quarter" idx="11"/>
          </p:nvPr>
        </p:nvSpPr>
        <p:spPr/>
        <p:txBody>
          <a:bodyPr/>
          <a:lstStyle>
            <a:lvl1pPr>
              <a:defRPr/>
            </a:lvl1pPr>
          </a:lstStyle>
          <a:p>
            <a:pPr>
              <a:defRPr/>
            </a:pPr>
            <a:endParaRPr lang="hu-HU" altLang="hu-HU"/>
          </a:p>
        </p:txBody>
      </p:sp>
      <p:sp>
        <p:nvSpPr>
          <p:cNvPr id="9" name="Slide Number Placeholder 5">
            <a:extLst>
              <a:ext uri="{FF2B5EF4-FFF2-40B4-BE49-F238E27FC236}">
                <a16:creationId xmlns:a16="http://schemas.microsoft.com/office/drawing/2014/main" id="{BE5078AB-370D-48F6-BAC5-2D87A05058CA}"/>
              </a:ext>
            </a:extLst>
          </p:cNvPr>
          <p:cNvSpPr>
            <a:spLocks noGrp="1"/>
          </p:cNvSpPr>
          <p:nvPr>
            <p:ph type="sldNum" sz="quarter" idx="12"/>
          </p:nvPr>
        </p:nvSpPr>
        <p:spPr/>
        <p:txBody>
          <a:bodyPr/>
          <a:lstStyle>
            <a:lvl1pPr>
              <a:defRPr/>
            </a:lvl1pPr>
          </a:lstStyle>
          <a:p>
            <a:pPr>
              <a:defRPr/>
            </a:pPr>
            <a:fld id="{95B0D964-C20C-4178-8A90-494872BE3308}" type="slidenum">
              <a:rPr lang="hu-HU" altLang="hu-HU"/>
              <a:pPr>
                <a:defRPr/>
              </a:pPr>
              <a:t>‹#›</a:t>
            </a:fld>
            <a:endParaRPr lang="hu-HU" altLang="hu-HU"/>
          </a:p>
        </p:txBody>
      </p:sp>
    </p:spTree>
    <p:extLst>
      <p:ext uri="{BB962C8B-B14F-4D97-AF65-F5344CB8AC3E}">
        <p14:creationId xmlns:p14="http://schemas.microsoft.com/office/powerpoint/2010/main" val="22116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0FF135FF-803E-4AE9-A106-B2F4CC4099DA}"/>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8" name="Date Placeholder 6">
            <a:extLst>
              <a:ext uri="{FF2B5EF4-FFF2-40B4-BE49-F238E27FC236}">
                <a16:creationId xmlns:a16="http://schemas.microsoft.com/office/drawing/2014/main" id="{CB32766F-E6CE-4161-8266-C45F889C6E1E}"/>
              </a:ext>
            </a:extLst>
          </p:cNvPr>
          <p:cNvSpPr>
            <a:spLocks noGrp="1"/>
          </p:cNvSpPr>
          <p:nvPr>
            <p:ph type="dt" sz="half" idx="10"/>
          </p:nvPr>
        </p:nvSpPr>
        <p:spPr/>
        <p:txBody>
          <a:bodyPr/>
          <a:lstStyle>
            <a:lvl1pPr>
              <a:defRPr/>
            </a:lvl1pPr>
          </a:lstStyle>
          <a:p>
            <a:pPr>
              <a:defRPr/>
            </a:pPr>
            <a:endParaRPr lang="hu-HU" altLang="hu-HU"/>
          </a:p>
        </p:txBody>
      </p:sp>
      <p:sp>
        <p:nvSpPr>
          <p:cNvPr id="9" name="Footer Placeholder 7">
            <a:extLst>
              <a:ext uri="{FF2B5EF4-FFF2-40B4-BE49-F238E27FC236}">
                <a16:creationId xmlns:a16="http://schemas.microsoft.com/office/drawing/2014/main" id="{844BE865-6E51-4B1D-B13A-1F2BA454167A}"/>
              </a:ext>
            </a:extLst>
          </p:cNvPr>
          <p:cNvSpPr>
            <a:spLocks noGrp="1"/>
          </p:cNvSpPr>
          <p:nvPr>
            <p:ph type="ftr" sz="quarter" idx="11"/>
          </p:nvPr>
        </p:nvSpPr>
        <p:spPr/>
        <p:txBody>
          <a:bodyPr/>
          <a:lstStyle>
            <a:lvl1pPr>
              <a:defRPr/>
            </a:lvl1pPr>
          </a:lstStyle>
          <a:p>
            <a:pPr>
              <a:defRPr/>
            </a:pPr>
            <a:endParaRPr lang="hu-HU" altLang="hu-HU"/>
          </a:p>
        </p:txBody>
      </p:sp>
      <p:sp>
        <p:nvSpPr>
          <p:cNvPr id="11" name="Slide Number Placeholder 5">
            <a:extLst>
              <a:ext uri="{FF2B5EF4-FFF2-40B4-BE49-F238E27FC236}">
                <a16:creationId xmlns:a16="http://schemas.microsoft.com/office/drawing/2014/main" id="{A34F326D-E61C-47FB-8838-4446AB26EF36}"/>
              </a:ext>
            </a:extLst>
          </p:cNvPr>
          <p:cNvSpPr>
            <a:spLocks noGrp="1"/>
          </p:cNvSpPr>
          <p:nvPr>
            <p:ph type="sldNum" sz="quarter" idx="12"/>
          </p:nvPr>
        </p:nvSpPr>
        <p:spPr/>
        <p:txBody>
          <a:bodyPr/>
          <a:lstStyle>
            <a:lvl1pPr>
              <a:defRPr/>
            </a:lvl1pPr>
          </a:lstStyle>
          <a:p>
            <a:pPr>
              <a:defRPr/>
            </a:pPr>
            <a:fld id="{7CD405D7-9AA3-4E18-B4BB-642678956E2C}" type="slidenum">
              <a:rPr lang="hu-HU" altLang="hu-HU"/>
              <a:pPr>
                <a:defRPr/>
              </a:pPr>
              <a:t>‹#›</a:t>
            </a:fld>
            <a:endParaRPr lang="hu-HU" altLang="hu-HU"/>
          </a:p>
        </p:txBody>
      </p:sp>
    </p:spTree>
    <p:extLst>
      <p:ext uri="{BB962C8B-B14F-4D97-AF65-F5344CB8AC3E}">
        <p14:creationId xmlns:p14="http://schemas.microsoft.com/office/powerpoint/2010/main" val="418278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05ECBF6-73C2-4246-9C7D-D12AA7D4F9BE}"/>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title"/>
          </p:nvPr>
        </p:nvSpPr>
        <p:spPr>
          <a:xfrm>
            <a:off x="1945200" y="624110"/>
            <a:ext cx="6589200" cy="1280890"/>
          </a:xfrm>
        </p:spPr>
        <p:txBody>
          <a:bodyPr/>
          <a:lstStyle/>
          <a:p>
            <a:r>
              <a:rPr lang="hu-HU"/>
              <a:t>Mintacím szerkesztése</a:t>
            </a:r>
            <a:endParaRPr lang="en-US" dirty="0"/>
          </a:p>
        </p:txBody>
      </p:sp>
      <p:sp>
        <p:nvSpPr>
          <p:cNvPr id="4" name="Date Placeholder 2">
            <a:extLst>
              <a:ext uri="{FF2B5EF4-FFF2-40B4-BE49-F238E27FC236}">
                <a16:creationId xmlns:a16="http://schemas.microsoft.com/office/drawing/2014/main" id="{AD8B1146-AD26-4593-9B20-B347A65ED690}"/>
              </a:ext>
            </a:extLst>
          </p:cNvPr>
          <p:cNvSpPr>
            <a:spLocks noGrp="1"/>
          </p:cNvSpPr>
          <p:nvPr>
            <p:ph type="dt" sz="half" idx="10"/>
          </p:nvPr>
        </p:nvSpPr>
        <p:spPr/>
        <p:txBody>
          <a:bodyPr/>
          <a:lstStyle>
            <a:lvl1pPr>
              <a:defRPr/>
            </a:lvl1pPr>
          </a:lstStyle>
          <a:p>
            <a:pPr>
              <a:defRPr/>
            </a:pPr>
            <a:endParaRPr lang="hu-HU" altLang="hu-HU"/>
          </a:p>
        </p:txBody>
      </p:sp>
      <p:sp>
        <p:nvSpPr>
          <p:cNvPr id="5" name="Footer Placeholder 3">
            <a:extLst>
              <a:ext uri="{FF2B5EF4-FFF2-40B4-BE49-F238E27FC236}">
                <a16:creationId xmlns:a16="http://schemas.microsoft.com/office/drawing/2014/main" id="{1027BBD2-2CAE-4305-BADF-1729515A9401}"/>
              </a:ext>
            </a:extLst>
          </p:cNvPr>
          <p:cNvSpPr>
            <a:spLocks noGrp="1"/>
          </p:cNvSpPr>
          <p:nvPr>
            <p:ph type="ftr" sz="quarter" idx="11"/>
          </p:nvPr>
        </p:nvSpPr>
        <p:spPr/>
        <p:txBody>
          <a:bodyPr/>
          <a:lstStyle>
            <a:lvl1pPr>
              <a:defRPr/>
            </a:lvl1pPr>
          </a:lstStyle>
          <a:p>
            <a:pPr>
              <a:defRPr/>
            </a:pPr>
            <a:endParaRPr lang="hu-HU" altLang="hu-HU"/>
          </a:p>
        </p:txBody>
      </p:sp>
      <p:sp>
        <p:nvSpPr>
          <p:cNvPr id="6" name="Slide Number Placeholder 4">
            <a:extLst>
              <a:ext uri="{FF2B5EF4-FFF2-40B4-BE49-F238E27FC236}">
                <a16:creationId xmlns:a16="http://schemas.microsoft.com/office/drawing/2014/main" id="{BB040CF0-65B9-4698-B9B3-D88D81117EF3}"/>
              </a:ext>
            </a:extLst>
          </p:cNvPr>
          <p:cNvSpPr>
            <a:spLocks noGrp="1"/>
          </p:cNvSpPr>
          <p:nvPr>
            <p:ph type="sldNum" sz="quarter" idx="12"/>
          </p:nvPr>
        </p:nvSpPr>
        <p:spPr/>
        <p:txBody>
          <a:bodyPr/>
          <a:lstStyle>
            <a:lvl1pPr>
              <a:defRPr/>
            </a:lvl1pPr>
          </a:lstStyle>
          <a:p>
            <a:pPr>
              <a:defRPr/>
            </a:pPr>
            <a:fld id="{4EC13C8C-D540-4A42-BD5E-B010A0ABD228}" type="slidenum">
              <a:rPr lang="hu-HU" altLang="hu-HU"/>
              <a:pPr>
                <a:defRPr/>
              </a:pPr>
              <a:t>‹#›</a:t>
            </a:fld>
            <a:endParaRPr lang="hu-HU" altLang="hu-HU"/>
          </a:p>
        </p:txBody>
      </p:sp>
    </p:spTree>
    <p:extLst>
      <p:ext uri="{BB962C8B-B14F-4D97-AF65-F5344CB8AC3E}">
        <p14:creationId xmlns:p14="http://schemas.microsoft.com/office/powerpoint/2010/main" val="122059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A0E8114E-1654-4BB2-9F75-C32BA95189E0}"/>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 name="Date Placeholder 1">
            <a:extLst>
              <a:ext uri="{FF2B5EF4-FFF2-40B4-BE49-F238E27FC236}">
                <a16:creationId xmlns:a16="http://schemas.microsoft.com/office/drawing/2014/main" id="{A4C103BB-4DC0-4575-AB2B-9C4EFC7D2443}"/>
              </a:ext>
            </a:extLst>
          </p:cNvPr>
          <p:cNvSpPr>
            <a:spLocks noGrp="1"/>
          </p:cNvSpPr>
          <p:nvPr>
            <p:ph type="dt" sz="half" idx="10"/>
          </p:nvPr>
        </p:nvSpPr>
        <p:spPr/>
        <p:txBody>
          <a:bodyPr/>
          <a:lstStyle>
            <a:lvl1pPr>
              <a:defRPr/>
            </a:lvl1pPr>
          </a:lstStyle>
          <a:p>
            <a:pPr>
              <a:defRPr/>
            </a:pPr>
            <a:endParaRPr lang="hu-HU" altLang="hu-HU"/>
          </a:p>
        </p:txBody>
      </p:sp>
      <p:sp>
        <p:nvSpPr>
          <p:cNvPr id="4" name="Footer Placeholder 2">
            <a:extLst>
              <a:ext uri="{FF2B5EF4-FFF2-40B4-BE49-F238E27FC236}">
                <a16:creationId xmlns:a16="http://schemas.microsoft.com/office/drawing/2014/main" id="{BF6884C9-9A0A-49A8-9242-CE023A4612EE}"/>
              </a:ext>
            </a:extLst>
          </p:cNvPr>
          <p:cNvSpPr>
            <a:spLocks noGrp="1"/>
          </p:cNvSpPr>
          <p:nvPr>
            <p:ph type="ftr" sz="quarter" idx="11"/>
          </p:nvPr>
        </p:nvSpPr>
        <p:spPr/>
        <p:txBody>
          <a:bodyPr/>
          <a:lstStyle>
            <a:lvl1pPr>
              <a:defRPr/>
            </a:lvl1pPr>
          </a:lstStyle>
          <a:p>
            <a:pPr>
              <a:defRPr/>
            </a:pPr>
            <a:endParaRPr lang="hu-HU" altLang="hu-HU"/>
          </a:p>
        </p:txBody>
      </p:sp>
      <p:sp>
        <p:nvSpPr>
          <p:cNvPr id="5" name="Slide Number Placeholder 3">
            <a:extLst>
              <a:ext uri="{FF2B5EF4-FFF2-40B4-BE49-F238E27FC236}">
                <a16:creationId xmlns:a16="http://schemas.microsoft.com/office/drawing/2014/main" id="{A881EA09-EE7F-49A5-8A49-E1B156D0046D}"/>
              </a:ext>
            </a:extLst>
          </p:cNvPr>
          <p:cNvSpPr>
            <a:spLocks noGrp="1"/>
          </p:cNvSpPr>
          <p:nvPr>
            <p:ph type="sldNum" sz="quarter" idx="12"/>
          </p:nvPr>
        </p:nvSpPr>
        <p:spPr/>
        <p:txBody>
          <a:bodyPr/>
          <a:lstStyle>
            <a:lvl1pPr>
              <a:defRPr/>
            </a:lvl1pPr>
          </a:lstStyle>
          <a:p>
            <a:pPr>
              <a:defRPr/>
            </a:pPr>
            <a:fld id="{9D1BAE1A-4A7C-4B32-ADA2-8E19C6E3122F}" type="slidenum">
              <a:rPr lang="hu-HU" altLang="hu-HU"/>
              <a:pPr>
                <a:defRPr/>
              </a:pPr>
              <a:t>‹#›</a:t>
            </a:fld>
            <a:endParaRPr lang="hu-HU" altLang="hu-HU"/>
          </a:p>
        </p:txBody>
      </p:sp>
    </p:spTree>
    <p:extLst>
      <p:ext uri="{BB962C8B-B14F-4D97-AF65-F5344CB8AC3E}">
        <p14:creationId xmlns:p14="http://schemas.microsoft.com/office/powerpoint/2010/main" val="211878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B70B866-4985-416E-A58D-DCB84DBC725C}"/>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Date Placeholder 4">
            <a:extLst>
              <a:ext uri="{FF2B5EF4-FFF2-40B4-BE49-F238E27FC236}">
                <a16:creationId xmlns:a16="http://schemas.microsoft.com/office/drawing/2014/main" id="{97CFAFF0-B828-467D-8A89-E46D7CF1C54B}"/>
              </a:ext>
            </a:extLst>
          </p:cNvPr>
          <p:cNvSpPr>
            <a:spLocks noGrp="1"/>
          </p:cNvSpPr>
          <p:nvPr>
            <p:ph type="dt" sz="half" idx="10"/>
          </p:nvPr>
        </p:nvSpPr>
        <p:spPr/>
        <p:txBody>
          <a:bodyPr/>
          <a:lstStyle>
            <a:lvl1pPr>
              <a:defRPr/>
            </a:lvl1pPr>
          </a:lstStyle>
          <a:p>
            <a:pPr>
              <a:defRPr/>
            </a:pPr>
            <a:endParaRPr lang="hu-HU" altLang="hu-HU"/>
          </a:p>
        </p:txBody>
      </p:sp>
      <p:sp>
        <p:nvSpPr>
          <p:cNvPr id="7" name="Footer Placeholder 5">
            <a:extLst>
              <a:ext uri="{FF2B5EF4-FFF2-40B4-BE49-F238E27FC236}">
                <a16:creationId xmlns:a16="http://schemas.microsoft.com/office/drawing/2014/main" id="{989D0A5C-7B00-4FB0-BF5A-BC2D4AFC4F76}"/>
              </a:ext>
            </a:extLst>
          </p:cNvPr>
          <p:cNvSpPr>
            <a:spLocks noGrp="1"/>
          </p:cNvSpPr>
          <p:nvPr>
            <p:ph type="ftr" sz="quarter" idx="11"/>
          </p:nvPr>
        </p:nvSpPr>
        <p:spPr/>
        <p:txBody>
          <a:bodyPr/>
          <a:lstStyle>
            <a:lvl1pPr>
              <a:defRPr/>
            </a:lvl1pPr>
          </a:lstStyle>
          <a:p>
            <a:pPr>
              <a:defRPr/>
            </a:pPr>
            <a:endParaRPr lang="hu-HU" altLang="hu-HU"/>
          </a:p>
        </p:txBody>
      </p:sp>
      <p:sp>
        <p:nvSpPr>
          <p:cNvPr id="8" name="Slide Number Placeholder 6">
            <a:extLst>
              <a:ext uri="{FF2B5EF4-FFF2-40B4-BE49-F238E27FC236}">
                <a16:creationId xmlns:a16="http://schemas.microsoft.com/office/drawing/2014/main" id="{24689FCB-8421-4C46-9B71-D0BB03C97921}"/>
              </a:ext>
            </a:extLst>
          </p:cNvPr>
          <p:cNvSpPr>
            <a:spLocks noGrp="1"/>
          </p:cNvSpPr>
          <p:nvPr>
            <p:ph type="sldNum" sz="quarter" idx="12"/>
          </p:nvPr>
        </p:nvSpPr>
        <p:spPr/>
        <p:txBody>
          <a:bodyPr/>
          <a:lstStyle>
            <a:lvl1pPr>
              <a:defRPr/>
            </a:lvl1pPr>
          </a:lstStyle>
          <a:p>
            <a:pPr>
              <a:defRPr/>
            </a:pPr>
            <a:fld id="{019178FD-0F3B-4AE5-9FE4-18EB665F6819}" type="slidenum">
              <a:rPr lang="hu-HU" altLang="hu-HU"/>
              <a:pPr>
                <a:defRPr/>
              </a:pPr>
              <a:t>‹#›</a:t>
            </a:fld>
            <a:endParaRPr lang="hu-HU" altLang="hu-HU"/>
          </a:p>
        </p:txBody>
      </p:sp>
    </p:spTree>
    <p:extLst>
      <p:ext uri="{BB962C8B-B14F-4D97-AF65-F5344CB8AC3E}">
        <p14:creationId xmlns:p14="http://schemas.microsoft.com/office/powerpoint/2010/main" val="315104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98938C00-3F0D-4E58-9406-CA0F87E4495B}"/>
              </a:ext>
            </a:extLst>
          </p:cNvPr>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Date Placeholder 4">
            <a:extLst>
              <a:ext uri="{FF2B5EF4-FFF2-40B4-BE49-F238E27FC236}">
                <a16:creationId xmlns:a16="http://schemas.microsoft.com/office/drawing/2014/main" id="{2EB39C8C-F6EB-41F8-B9FB-45F4F89FF6A7}"/>
              </a:ext>
            </a:extLst>
          </p:cNvPr>
          <p:cNvSpPr>
            <a:spLocks noGrp="1"/>
          </p:cNvSpPr>
          <p:nvPr>
            <p:ph type="dt" sz="half" idx="10"/>
          </p:nvPr>
        </p:nvSpPr>
        <p:spPr/>
        <p:txBody>
          <a:bodyPr/>
          <a:lstStyle>
            <a:lvl1pPr>
              <a:defRPr/>
            </a:lvl1pPr>
          </a:lstStyle>
          <a:p>
            <a:pPr>
              <a:defRPr/>
            </a:pPr>
            <a:endParaRPr lang="hu-HU" altLang="hu-HU"/>
          </a:p>
        </p:txBody>
      </p:sp>
      <p:sp>
        <p:nvSpPr>
          <p:cNvPr id="7" name="Footer Placeholder 5">
            <a:extLst>
              <a:ext uri="{FF2B5EF4-FFF2-40B4-BE49-F238E27FC236}">
                <a16:creationId xmlns:a16="http://schemas.microsoft.com/office/drawing/2014/main" id="{4A3E5F8B-341B-4BE5-A49A-6810BB94EE1D}"/>
              </a:ext>
            </a:extLst>
          </p:cNvPr>
          <p:cNvSpPr>
            <a:spLocks noGrp="1"/>
          </p:cNvSpPr>
          <p:nvPr>
            <p:ph type="ftr" sz="quarter" idx="11"/>
          </p:nvPr>
        </p:nvSpPr>
        <p:spPr/>
        <p:txBody>
          <a:bodyPr/>
          <a:lstStyle>
            <a:lvl1pPr>
              <a:defRPr/>
            </a:lvl1pPr>
          </a:lstStyle>
          <a:p>
            <a:pPr>
              <a:defRPr/>
            </a:pPr>
            <a:endParaRPr lang="hu-HU" altLang="hu-HU"/>
          </a:p>
        </p:txBody>
      </p:sp>
      <p:sp>
        <p:nvSpPr>
          <p:cNvPr id="8" name="Slide Number Placeholder 6">
            <a:extLst>
              <a:ext uri="{FF2B5EF4-FFF2-40B4-BE49-F238E27FC236}">
                <a16:creationId xmlns:a16="http://schemas.microsoft.com/office/drawing/2014/main" id="{CAC82102-C0BA-4A08-9E85-850E11D98A8B}"/>
              </a:ext>
            </a:extLst>
          </p:cNvPr>
          <p:cNvSpPr>
            <a:spLocks noGrp="1"/>
          </p:cNvSpPr>
          <p:nvPr>
            <p:ph type="sldNum" sz="quarter" idx="12"/>
          </p:nvPr>
        </p:nvSpPr>
        <p:spPr>
          <a:xfrm>
            <a:off x="511175" y="4983163"/>
            <a:ext cx="585788" cy="365125"/>
          </a:xfrm>
        </p:spPr>
        <p:txBody>
          <a:bodyPr/>
          <a:lstStyle>
            <a:lvl1pPr>
              <a:defRPr/>
            </a:lvl1pPr>
          </a:lstStyle>
          <a:p>
            <a:pPr>
              <a:defRPr/>
            </a:pPr>
            <a:fld id="{6DEE25A8-A6F2-4F71-B6F7-16FE205483F2}" type="slidenum">
              <a:rPr lang="hu-HU" altLang="hu-HU"/>
              <a:pPr>
                <a:defRPr/>
              </a:pPr>
              <a:t>‹#›</a:t>
            </a:fld>
            <a:endParaRPr lang="hu-HU" altLang="hu-HU"/>
          </a:p>
        </p:txBody>
      </p:sp>
    </p:spTree>
    <p:extLst>
      <p:ext uri="{BB962C8B-B14F-4D97-AF65-F5344CB8AC3E}">
        <p14:creationId xmlns:p14="http://schemas.microsoft.com/office/powerpoint/2010/main" val="376249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AE837F50-FA1A-4067-BFE5-3CA41E35A5DD}"/>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a16="http://schemas.microsoft.com/office/drawing/2014/main" id="{57B76104-8A44-46EF-891A-F0A3AC0F647E}"/>
                </a:ext>
              </a:extLst>
            </p:cNvPr>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47" name="Freeform 12">
              <a:extLst>
                <a:ext uri="{FF2B5EF4-FFF2-40B4-BE49-F238E27FC236}">
                  <a16:creationId xmlns:a16="http://schemas.microsoft.com/office/drawing/2014/main" id="{573B5896-2FBC-42F1-9F13-E948307819B1}"/>
                </a:ext>
              </a:extLst>
            </p:cNvPr>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48" name="Freeform 13">
              <a:extLst>
                <a:ext uri="{FF2B5EF4-FFF2-40B4-BE49-F238E27FC236}">
                  <a16:creationId xmlns:a16="http://schemas.microsoft.com/office/drawing/2014/main" id="{62A66141-E2EC-4C50-833A-855F04D51B60}"/>
                </a:ext>
              </a:extLst>
            </p:cNvPr>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49" name="Freeform 14">
              <a:extLst>
                <a:ext uri="{FF2B5EF4-FFF2-40B4-BE49-F238E27FC236}">
                  <a16:creationId xmlns:a16="http://schemas.microsoft.com/office/drawing/2014/main" id="{2544027C-0252-4ED5-B599-5829214F37A5}"/>
                </a:ext>
              </a:extLst>
            </p:cNvPr>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50" name="Freeform 15">
              <a:extLst>
                <a:ext uri="{FF2B5EF4-FFF2-40B4-BE49-F238E27FC236}">
                  <a16:creationId xmlns:a16="http://schemas.microsoft.com/office/drawing/2014/main" id="{053F6B8A-441F-431D-9C84-AD24860FAA3B}"/>
                </a:ext>
              </a:extLst>
            </p:cNvPr>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51" name="Freeform 16">
              <a:extLst>
                <a:ext uri="{FF2B5EF4-FFF2-40B4-BE49-F238E27FC236}">
                  <a16:creationId xmlns:a16="http://schemas.microsoft.com/office/drawing/2014/main" id="{14654FB1-7E9E-4CE3-A20E-428D2D675606}"/>
                </a:ext>
              </a:extLst>
            </p:cNvPr>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52" name="Freeform 17">
              <a:extLst>
                <a:ext uri="{FF2B5EF4-FFF2-40B4-BE49-F238E27FC236}">
                  <a16:creationId xmlns:a16="http://schemas.microsoft.com/office/drawing/2014/main" id="{2309694A-2B70-4EE2-BFB7-75DC8E101464}"/>
                </a:ext>
              </a:extLst>
            </p:cNvPr>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53" name="Freeform 18">
              <a:extLst>
                <a:ext uri="{FF2B5EF4-FFF2-40B4-BE49-F238E27FC236}">
                  <a16:creationId xmlns:a16="http://schemas.microsoft.com/office/drawing/2014/main" id="{406DDCCE-EC48-4F0C-B803-75194610477A}"/>
                </a:ext>
              </a:extLst>
            </p:cNvPr>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54" name="Freeform 19">
              <a:extLst>
                <a:ext uri="{FF2B5EF4-FFF2-40B4-BE49-F238E27FC236}">
                  <a16:creationId xmlns:a16="http://schemas.microsoft.com/office/drawing/2014/main" id="{8684DA66-D58D-4933-81F8-6A3ADBB72B41}"/>
                </a:ext>
              </a:extLst>
            </p:cNvPr>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55" name="Freeform 20">
              <a:extLst>
                <a:ext uri="{FF2B5EF4-FFF2-40B4-BE49-F238E27FC236}">
                  <a16:creationId xmlns:a16="http://schemas.microsoft.com/office/drawing/2014/main" id="{02988740-0CEE-4182-BEEC-447706378595}"/>
                </a:ext>
              </a:extLst>
            </p:cNvPr>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56" name="Freeform 21">
              <a:extLst>
                <a:ext uri="{FF2B5EF4-FFF2-40B4-BE49-F238E27FC236}">
                  <a16:creationId xmlns:a16="http://schemas.microsoft.com/office/drawing/2014/main" id="{34BBE3DF-34AB-49BE-850B-B7A0D16EDB16}"/>
                </a:ext>
              </a:extLst>
            </p:cNvPr>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57" name="Freeform 22">
              <a:extLst>
                <a:ext uri="{FF2B5EF4-FFF2-40B4-BE49-F238E27FC236}">
                  <a16:creationId xmlns:a16="http://schemas.microsoft.com/office/drawing/2014/main" id="{E917A80A-EBF1-45AA-8D1D-232F16A65930}"/>
                </a:ext>
              </a:extLst>
            </p:cNvPr>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1027" name="Group 48">
            <a:extLst>
              <a:ext uri="{FF2B5EF4-FFF2-40B4-BE49-F238E27FC236}">
                <a16:creationId xmlns:a16="http://schemas.microsoft.com/office/drawing/2014/main" id="{5A5231AE-C9B0-4516-96D1-3F395CF1105F}"/>
              </a:ext>
            </a:extLst>
          </p:cNvPr>
          <p:cNvGrpSpPr>
            <a:grpSpLocks/>
          </p:cNvGrpSpPr>
          <p:nvPr/>
        </p:nvGrpSpPr>
        <p:grpSpPr bwMode="auto">
          <a:xfrm>
            <a:off x="20638" y="0"/>
            <a:ext cx="1952625" cy="6853238"/>
            <a:chOff x="6627813" y="195717"/>
            <a:chExt cx="1952625" cy="5678034"/>
          </a:xfrm>
        </p:grpSpPr>
        <p:sp>
          <p:nvSpPr>
            <p:cNvPr id="1034" name="Freeform 27">
              <a:extLst>
                <a:ext uri="{FF2B5EF4-FFF2-40B4-BE49-F238E27FC236}">
                  <a16:creationId xmlns:a16="http://schemas.microsoft.com/office/drawing/2014/main" id="{44252257-E180-4E2F-BA7E-545C672BE368}"/>
                </a:ext>
              </a:extLst>
            </p:cNvPr>
            <p:cNvSpPr>
              <a:spLocks/>
            </p:cNvSpPr>
            <p:nvPr/>
          </p:nvSpPr>
          <p:spPr bwMode="auto">
            <a:xfrm>
              <a:off x="6627813" y="195717"/>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35" name="Freeform 28">
              <a:extLst>
                <a:ext uri="{FF2B5EF4-FFF2-40B4-BE49-F238E27FC236}">
                  <a16:creationId xmlns:a16="http://schemas.microsoft.com/office/drawing/2014/main" id="{B9A68553-584B-4956-B521-1A622F951E23}"/>
                </a:ext>
              </a:extLst>
            </p:cNvPr>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36" name="Freeform 29">
              <a:extLst>
                <a:ext uri="{FF2B5EF4-FFF2-40B4-BE49-F238E27FC236}">
                  <a16:creationId xmlns:a16="http://schemas.microsoft.com/office/drawing/2014/main" id="{52149D6E-FC23-4613-ABF8-5FCA7C01E5C0}"/>
                </a:ext>
              </a:extLst>
            </p:cNvPr>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37" name="Freeform 30">
              <a:extLst>
                <a:ext uri="{FF2B5EF4-FFF2-40B4-BE49-F238E27FC236}">
                  <a16:creationId xmlns:a16="http://schemas.microsoft.com/office/drawing/2014/main" id="{413134DA-32E5-4FB1-947A-912ED836DCF2}"/>
                </a:ext>
              </a:extLst>
            </p:cNvPr>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38" name="Freeform 31">
              <a:extLst>
                <a:ext uri="{FF2B5EF4-FFF2-40B4-BE49-F238E27FC236}">
                  <a16:creationId xmlns:a16="http://schemas.microsoft.com/office/drawing/2014/main" id="{2B3EB1DA-B876-4F04-A49E-927C845798D3}"/>
                </a:ext>
              </a:extLst>
            </p:cNvPr>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39" name="Freeform 32">
              <a:extLst>
                <a:ext uri="{FF2B5EF4-FFF2-40B4-BE49-F238E27FC236}">
                  <a16:creationId xmlns:a16="http://schemas.microsoft.com/office/drawing/2014/main" id="{396D3A85-CDEB-4F2F-87DC-6F687C04DB03}"/>
                </a:ext>
              </a:extLst>
            </p:cNvPr>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40" name="Freeform 33">
              <a:extLst>
                <a:ext uri="{FF2B5EF4-FFF2-40B4-BE49-F238E27FC236}">
                  <a16:creationId xmlns:a16="http://schemas.microsoft.com/office/drawing/2014/main" id="{28E660E4-A37D-4D1C-85D1-1B6D431D33EC}"/>
                </a:ext>
              </a:extLst>
            </p:cNvPr>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41" name="Freeform 34">
              <a:extLst>
                <a:ext uri="{FF2B5EF4-FFF2-40B4-BE49-F238E27FC236}">
                  <a16:creationId xmlns:a16="http://schemas.microsoft.com/office/drawing/2014/main" id="{E27153AB-6959-4C9B-8487-78FC3446E2B5}"/>
                </a:ext>
              </a:extLst>
            </p:cNvPr>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42" name="Freeform 35">
              <a:extLst>
                <a:ext uri="{FF2B5EF4-FFF2-40B4-BE49-F238E27FC236}">
                  <a16:creationId xmlns:a16="http://schemas.microsoft.com/office/drawing/2014/main" id="{29CACE73-37EA-4C8C-A13A-46D4E63D7E39}"/>
                </a:ext>
              </a:extLst>
            </p:cNvPr>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43" name="Freeform 36">
              <a:extLst>
                <a:ext uri="{FF2B5EF4-FFF2-40B4-BE49-F238E27FC236}">
                  <a16:creationId xmlns:a16="http://schemas.microsoft.com/office/drawing/2014/main" id="{28F5C78B-578F-4AEB-BCFB-FD8F65CF6CE2}"/>
                </a:ext>
              </a:extLst>
            </p:cNvPr>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44" name="Freeform 37">
              <a:extLst>
                <a:ext uri="{FF2B5EF4-FFF2-40B4-BE49-F238E27FC236}">
                  <a16:creationId xmlns:a16="http://schemas.microsoft.com/office/drawing/2014/main" id="{3F942116-2360-4E8C-A330-D48F0BCE7DE7}"/>
                </a:ext>
              </a:extLst>
            </p:cNvPr>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45" name="Freeform 38">
              <a:extLst>
                <a:ext uri="{FF2B5EF4-FFF2-40B4-BE49-F238E27FC236}">
                  <a16:creationId xmlns:a16="http://schemas.microsoft.com/office/drawing/2014/main" id="{914A508D-903E-4917-8A00-E778AE6782A1}"/>
                </a:ext>
              </a:extLst>
            </p:cNvPr>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62" name="Rectangle 61">
            <a:extLst>
              <a:ext uri="{FF2B5EF4-FFF2-40B4-BE49-F238E27FC236}">
                <a16:creationId xmlns:a16="http://schemas.microsoft.com/office/drawing/2014/main" id="{9CBE28BD-0AA0-42B8-8DEB-65878A985D3B}"/>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A097F075-127F-4FB6-893B-A1E328B0C2AA}"/>
              </a:ext>
            </a:extLst>
          </p:cNvPr>
          <p:cNvSpPr>
            <a:spLocks noGrp="1" noChangeArrowheads="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US" altLang="hu-HU"/>
          </a:p>
        </p:txBody>
      </p:sp>
      <p:sp>
        <p:nvSpPr>
          <p:cNvPr id="1030" name="Text Placeholder 2">
            <a:extLst>
              <a:ext uri="{FF2B5EF4-FFF2-40B4-BE49-F238E27FC236}">
                <a16:creationId xmlns:a16="http://schemas.microsoft.com/office/drawing/2014/main" id="{7B8D2AAE-D377-4E8F-A1E9-66CACA8699DA}"/>
              </a:ext>
            </a:extLst>
          </p:cNvPr>
          <p:cNvSpPr>
            <a:spLocks noGrp="1" noChangeArrowheads="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4" name="Date Placeholder 3">
            <a:extLst>
              <a:ext uri="{FF2B5EF4-FFF2-40B4-BE49-F238E27FC236}">
                <a16:creationId xmlns:a16="http://schemas.microsoft.com/office/drawing/2014/main" id="{3B0FB4A2-DE63-4296-BC0F-563D082DFD54}"/>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hu-HU" altLang="hu-HU"/>
          </a:p>
        </p:txBody>
      </p:sp>
      <p:sp>
        <p:nvSpPr>
          <p:cNvPr id="5" name="Footer Placeholder 4">
            <a:extLst>
              <a:ext uri="{FF2B5EF4-FFF2-40B4-BE49-F238E27FC236}">
                <a16:creationId xmlns:a16="http://schemas.microsoft.com/office/drawing/2014/main" id="{465B3861-25E8-40C4-BB87-D16C6F0346D3}"/>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hu-HU" altLang="hu-HU"/>
          </a:p>
        </p:txBody>
      </p:sp>
      <p:sp>
        <p:nvSpPr>
          <p:cNvPr id="6" name="Slide Number Placeholder 5">
            <a:extLst>
              <a:ext uri="{FF2B5EF4-FFF2-40B4-BE49-F238E27FC236}">
                <a16:creationId xmlns:a16="http://schemas.microsoft.com/office/drawing/2014/main" id="{6B587079-BEFF-4D80-8D0E-1853A95795F5}"/>
              </a:ext>
            </a:extLst>
          </p:cNvPr>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0BE932CA-A860-4FEA-819F-1C6E49BF1C29}"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67" r:id="rId17"/>
    <p:sldLayoutId id="2147483768" r:id="rId18"/>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AD6B0DC-EA36-4C86-8C4B-5BC98AFC726A}"/>
              </a:ext>
            </a:extLst>
          </p:cNvPr>
          <p:cNvSpPr>
            <a:spLocks noGrp="1" noChangeArrowheads="1"/>
          </p:cNvSpPr>
          <p:nvPr>
            <p:ph type="ctrTitle"/>
          </p:nvPr>
        </p:nvSpPr>
        <p:spPr>
          <a:xfrm>
            <a:off x="685800" y="2130425"/>
            <a:ext cx="7772400" cy="1470025"/>
          </a:xfrm>
        </p:spPr>
        <p:txBody>
          <a:bodyPr anchor="ctr"/>
          <a:lstStyle/>
          <a:p>
            <a:pPr eaLnBrk="1" hangingPunct="1"/>
            <a:r>
              <a:rPr lang="hu-HU" altLang="hu-HU" sz="4400"/>
              <a:t>Környezetjogi elvek I.</a:t>
            </a:r>
          </a:p>
        </p:txBody>
      </p:sp>
      <p:sp>
        <p:nvSpPr>
          <p:cNvPr id="3076" name="Rectangle 3">
            <a:extLst>
              <a:ext uri="{FF2B5EF4-FFF2-40B4-BE49-F238E27FC236}">
                <a16:creationId xmlns:a16="http://schemas.microsoft.com/office/drawing/2014/main" id="{9379C97C-09D3-4391-B458-3554B1466CBA}"/>
              </a:ext>
            </a:extLst>
          </p:cNvPr>
          <p:cNvSpPr>
            <a:spLocks noGrp="1" noChangeArrowheads="1"/>
          </p:cNvSpPr>
          <p:nvPr>
            <p:ph type="subTitle" idx="1"/>
          </p:nvPr>
        </p:nvSpPr>
        <p:spPr>
          <a:xfrm>
            <a:off x="1371600" y="3886200"/>
            <a:ext cx="6400800" cy="1752600"/>
          </a:xfrm>
        </p:spPr>
        <p:txBody>
          <a:bodyPr rtlCol="0">
            <a:normAutofit/>
          </a:bodyPr>
          <a:lstStyle/>
          <a:p>
            <a:pPr eaLnBrk="1" fontAlgn="auto" hangingPunct="1">
              <a:spcAft>
                <a:spcPts val="0"/>
              </a:spcAft>
              <a:buFont typeface="Wingdings 3" charset="2"/>
              <a:buNone/>
              <a:defRPr/>
            </a:pPr>
            <a:r>
              <a:rPr lang="hu-HU" altLang="hu-HU" sz="3200"/>
              <a:t>Bándi Gyula</a:t>
            </a:r>
            <a:endParaRPr lang="hu-HU" altLang="hu-HU" sz="3200" dirty="0"/>
          </a:p>
        </p:txBody>
      </p:sp>
      <p:sp>
        <p:nvSpPr>
          <p:cNvPr id="19460" name="Dia számának helye 5">
            <a:extLst>
              <a:ext uri="{FF2B5EF4-FFF2-40B4-BE49-F238E27FC236}">
                <a16:creationId xmlns:a16="http://schemas.microsoft.com/office/drawing/2014/main" id="{09AAEA72-653A-4DC7-9A7A-EDD9339A7EB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05B594D6-9DEA-4804-ADC2-5F2E4418FA2B}" type="slidenum">
              <a:rPr lang="hu-HU" altLang="hu-HU" smtClean="0">
                <a:solidFill>
                  <a:schemeClr val="tx1"/>
                </a:solidFill>
                <a:latin typeface="Arial" panose="020B0604020202020204" pitchFamily="34" charset="0"/>
              </a:rPr>
              <a:pPr fontAlgn="base">
                <a:spcBef>
                  <a:spcPct val="0"/>
                </a:spcBef>
                <a:spcAft>
                  <a:spcPct val="0"/>
                </a:spcAft>
                <a:buClrTx/>
                <a:buFontTx/>
                <a:buNone/>
              </a:pPr>
              <a:t>1</a:t>
            </a:fld>
            <a:endParaRPr lang="hu-HU" altLang="hu-HU">
              <a:solidFill>
                <a:schemeClr val="tx1"/>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D29145-A678-4CED-9216-7BC853CAD0CB}"/>
              </a:ext>
            </a:extLst>
          </p:cNvPr>
          <p:cNvSpPr>
            <a:spLocks noGrp="1"/>
          </p:cNvSpPr>
          <p:nvPr>
            <p:ph type="title"/>
          </p:nvPr>
        </p:nvSpPr>
        <p:spPr>
          <a:xfrm>
            <a:off x="1944688" y="404813"/>
            <a:ext cx="6589712" cy="541337"/>
          </a:xfrm>
        </p:spPr>
        <p:txBody>
          <a:bodyPr rtlCol="0">
            <a:normAutofit fontScale="90000"/>
          </a:bodyPr>
          <a:lstStyle/>
          <a:p>
            <a:pPr eaLnBrk="1" fontAlgn="auto" hangingPunct="1">
              <a:spcAft>
                <a:spcPts val="0"/>
              </a:spcAft>
              <a:defRPr/>
            </a:pPr>
            <a:r>
              <a:rPr lang="hu-HU" dirty="0">
                <a:solidFill>
                  <a:schemeClr val="tx1">
                    <a:lumMod val="85000"/>
                    <a:lumOff val="15000"/>
                  </a:schemeClr>
                </a:solidFill>
              </a:rPr>
              <a:t>Irodalom (</a:t>
            </a:r>
            <a:r>
              <a:rPr lang="hu-HU" dirty="0" err="1">
                <a:solidFill>
                  <a:schemeClr val="tx1">
                    <a:lumMod val="85000"/>
                    <a:lumOff val="15000"/>
                  </a:schemeClr>
                </a:solidFill>
              </a:rPr>
              <a:t>Gerd</a:t>
            </a:r>
            <a:r>
              <a:rPr lang="hu-HU" dirty="0">
                <a:solidFill>
                  <a:schemeClr val="tx1">
                    <a:lumMod val="85000"/>
                    <a:lumOff val="15000"/>
                  </a:schemeClr>
                </a:solidFill>
              </a:rPr>
              <a:t> Winter)</a:t>
            </a:r>
          </a:p>
        </p:txBody>
      </p:sp>
      <p:sp>
        <p:nvSpPr>
          <p:cNvPr id="3" name="Tartalom helye 2">
            <a:extLst>
              <a:ext uri="{FF2B5EF4-FFF2-40B4-BE49-F238E27FC236}">
                <a16:creationId xmlns:a16="http://schemas.microsoft.com/office/drawing/2014/main" id="{BF4B8043-177F-4AC4-9DC1-D13FD370D2F1}"/>
              </a:ext>
            </a:extLst>
          </p:cNvPr>
          <p:cNvSpPr>
            <a:spLocks noGrp="1"/>
          </p:cNvSpPr>
          <p:nvPr>
            <p:ph idx="1"/>
          </p:nvPr>
        </p:nvSpPr>
        <p:spPr>
          <a:xfrm>
            <a:off x="1187450" y="1152525"/>
            <a:ext cx="7346950" cy="4759325"/>
          </a:xfrm>
        </p:spPr>
        <p:txBody>
          <a:bodyPr rtlCol="0">
            <a:normAutofit fontScale="92500" lnSpcReduction="10000"/>
          </a:bodyPr>
          <a:lstStyle/>
          <a:p>
            <a:pPr marL="0" indent="0" eaLnBrk="1" fontAlgn="auto" hangingPunct="1">
              <a:spcAft>
                <a:spcPts val="0"/>
              </a:spcAft>
              <a:buFont typeface="Wingdings 3" charset="2"/>
              <a:buNone/>
              <a:defRPr/>
            </a:pPr>
            <a:r>
              <a:rPr lang="hu-HU" dirty="0">
                <a:solidFill>
                  <a:schemeClr val="tx1">
                    <a:lumMod val="75000"/>
                    <a:lumOff val="25000"/>
                  </a:schemeClr>
                </a:solidFill>
              </a:rPr>
              <a:t>„A környezetvédelmi elvek jogi természetének elemzését az alábbiakban lehet összegezni:</a:t>
            </a:r>
          </a:p>
          <a:p>
            <a:pPr eaLnBrk="1" fontAlgn="auto" hangingPunct="1">
              <a:spcAft>
                <a:spcPts val="0"/>
              </a:spcAft>
              <a:buFont typeface="Wingdings 3" charset="2"/>
              <a:buChar char=""/>
              <a:defRPr/>
            </a:pPr>
            <a:r>
              <a:rPr lang="hu-HU" dirty="0">
                <a:solidFill>
                  <a:schemeClr val="tx1">
                    <a:lumMod val="75000"/>
                    <a:lumOff val="25000"/>
                  </a:schemeClr>
                </a:solidFill>
              </a:rPr>
              <a:t>Az elveket úgy kell értelmezni, mint amelyeknek jogi értékük van. A nem jogi elveket politikáknak, céloknak, ideáknak, stb. kell nevezni.</a:t>
            </a:r>
          </a:p>
          <a:p>
            <a:pPr eaLnBrk="1" fontAlgn="auto" hangingPunct="1">
              <a:spcAft>
                <a:spcPts val="0"/>
              </a:spcAft>
              <a:buFont typeface="Wingdings 3" charset="2"/>
              <a:buChar char=""/>
              <a:defRPr/>
            </a:pPr>
            <a:r>
              <a:rPr lang="hu-HU" dirty="0">
                <a:solidFill>
                  <a:schemeClr val="tx1">
                    <a:lumMod val="75000"/>
                    <a:lumOff val="25000"/>
                  </a:schemeClr>
                </a:solidFill>
              </a:rPr>
              <a:t>A jogi értéket a jogalkotásból és a bírósági eljárásból lehet levezetni. Ez elsősorban politika döntés kérdése, másodsorban a közös tapasztalat és a közös józan ész eredménye.</a:t>
            </a:r>
          </a:p>
          <a:p>
            <a:pPr eaLnBrk="1" fontAlgn="auto" hangingPunct="1">
              <a:spcAft>
                <a:spcPts val="0"/>
              </a:spcAft>
              <a:buFont typeface="Wingdings 3" charset="2"/>
              <a:buChar char=""/>
              <a:defRPr/>
            </a:pPr>
            <a:r>
              <a:rPr lang="hu-HU" dirty="0">
                <a:solidFill>
                  <a:schemeClr val="tx1">
                    <a:lumMod val="75000"/>
                    <a:lumOff val="25000"/>
                  </a:schemeClr>
                </a:solidFill>
              </a:rPr>
              <a:t>Az elveket meg kell különböztetni a szabályoktól. Az elveket össze lehet vetni ellentétes elvekkel, míg a jogszabályok döntőek akkor is, ha kivételeket tartalmaznak vagy kiegyensúlyozni próbálják az ellentétes szempontokat.</a:t>
            </a:r>
          </a:p>
          <a:p>
            <a:pPr eaLnBrk="1" fontAlgn="auto" hangingPunct="1">
              <a:spcAft>
                <a:spcPts val="0"/>
              </a:spcAft>
              <a:buFont typeface="Wingdings 3" charset="2"/>
              <a:buChar char=""/>
              <a:defRPr/>
            </a:pPr>
            <a:r>
              <a:rPr lang="hu-HU" dirty="0">
                <a:solidFill>
                  <a:schemeClr val="tx1">
                    <a:lumMod val="75000"/>
                    <a:lumOff val="25000"/>
                  </a:schemeClr>
                </a:solidFill>
              </a:rPr>
              <a:t>A szabályok az elvek közötti súlyozás során elsőbbséget adhatnak egy elvnek a többihez képest vagy éppen döntő mértékben prioritást biztosíthatnak.</a:t>
            </a:r>
          </a:p>
          <a:p>
            <a:pPr eaLnBrk="1" fontAlgn="auto" hangingPunct="1">
              <a:spcAft>
                <a:spcPts val="0"/>
              </a:spcAft>
              <a:buFont typeface="Wingdings 3" charset="2"/>
              <a:buChar char=""/>
              <a:defRPr/>
            </a:pPr>
            <a:r>
              <a:rPr lang="hu-HU" dirty="0">
                <a:solidFill>
                  <a:schemeClr val="tx1">
                    <a:lumMod val="75000"/>
                    <a:lumOff val="25000"/>
                  </a:schemeClr>
                </a:solidFill>
              </a:rPr>
              <a:t>Az elvek segítséget adnak a szabályok értelmezéséhez, kitölthetik a szabályozás hiányosságait, és új szabályokat alakíthatnak ki….”</a:t>
            </a:r>
          </a:p>
          <a:p>
            <a:pPr eaLnBrk="1" fontAlgn="auto" hangingPunct="1">
              <a:spcAft>
                <a:spcPts val="0"/>
              </a:spcAft>
              <a:buFont typeface="Wingdings 3" charset="2"/>
              <a:buChar char=""/>
              <a:defRPr/>
            </a:pPr>
            <a:endParaRPr lang="hu-HU" dirty="0">
              <a:solidFill>
                <a:schemeClr val="tx1">
                  <a:lumMod val="75000"/>
                  <a:lumOff val="25000"/>
                </a:schemeClr>
              </a:solidFill>
            </a:endParaRPr>
          </a:p>
        </p:txBody>
      </p:sp>
      <p:sp>
        <p:nvSpPr>
          <p:cNvPr id="28676" name="Dia számának helye 3">
            <a:extLst>
              <a:ext uri="{FF2B5EF4-FFF2-40B4-BE49-F238E27FC236}">
                <a16:creationId xmlns:a16="http://schemas.microsoft.com/office/drawing/2014/main" id="{C834ECBD-DA77-4B81-A3C8-42D96A6039A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C82AD44B-8032-478E-A767-25B16AF0951E}" type="slidenum">
              <a:rPr lang="hu-HU" altLang="hu-HU" smtClean="0">
                <a:solidFill>
                  <a:srgbClr val="FEFFFF"/>
                </a:solidFill>
              </a:rPr>
              <a:pPr fontAlgn="base">
                <a:spcBef>
                  <a:spcPct val="0"/>
                </a:spcBef>
                <a:spcAft>
                  <a:spcPct val="0"/>
                </a:spcAft>
                <a:buClrTx/>
                <a:buFontTx/>
                <a:buNone/>
              </a:pPr>
              <a:t>10</a:t>
            </a:fld>
            <a:endParaRPr lang="hu-HU" altLang="hu-HU">
              <a:solidFill>
                <a:srgbClr val="FE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4A2445C-BD83-4A6E-8CC7-4854CCFEA027}"/>
              </a:ext>
            </a:extLst>
          </p:cNvPr>
          <p:cNvSpPr>
            <a:spLocks noGrp="1" noChangeArrowheads="1"/>
          </p:cNvSpPr>
          <p:nvPr>
            <p:ph type="title"/>
          </p:nvPr>
        </p:nvSpPr>
        <p:spPr>
          <a:xfrm>
            <a:off x="1944688" y="333375"/>
            <a:ext cx="6589712" cy="719138"/>
          </a:xfrm>
        </p:spPr>
        <p:txBody>
          <a:bodyPr/>
          <a:lstStyle/>
          <a:p>
            <a:pPr eaLnBrk="1" hangingPunct="1"/>
            <a:r>
              <a:rPr lang="hu-HU" altLang="hu-HU"/>
              <a:t>EUMSz 191.cikk</a:t>
            </a:r>
          </a:p>
        </p:txBody>
      </p:sp>
      <p:sp>
        <p:nvSpPr>
          <p:cNvPr id="11268" name="Rectangle 3">
            <a:extLst>
              <a:ext uri="{FF2B5EF4-FFF2-40B4-BE49-F238E27FC236}">
                <a16:creationId xmlns:a16="http://schemas.microsoft.com/office/drawing/2014/main" id="{7EC9FEB0-798D-4838-81A4-790FFFE74AC5}"/>
              </a:ext>
            </a:extLst>
          </p:cNvPr>
          <p:cNvSpPr>
            <a:spLocks noGrp="1" noChangeArrowheads="1"/>
          </p:cNvSpPr>
          <p:nvPr>
            <p:ph idx="1"/>
          </p:nvPr>
        </p:nvSpPr>
        <p:spPr>
          <a:xfrm>
            <a:off x="1187450" y="1341438"/>
            <a:ext cx="7346950" cy="4751387"/>
          </a:xfrm>
        </p:spPr>
        <p:txBody>
          <a:bodyPr rtlCol="0">
            <a:normAutofit lnSpcReduction="10000"/>
          </a:bodyPr>
          <a:lstStyle/>
          <a:p>
            <a:pPr eaLnBrk="1" fontAlgn="auto" hangingPunct="1">
              <a:lnSpc>
                <a:spcPct val="80000"/>
              </a:lnSpc>
              <a:spcAft>
                <a:spcPts val="0"/>
              </a:spcAft>
              <a:buFontTx/>
              <a:buNone/>
              <a:defRPr/>
            </a:pPr>
            <a:r>
              <a:rPr lang="fr-BE" altLang="hu-HU" dirty="0">
                <a:solidFill>
                  <a:schemeClr val="tx1">
                    <a:lumMod val="75000"/>
                    <a:lumOff val="25000"/>
                  </a:schemeClr>
                </a:solidFill>
              </a:rPr>
              <a:t>(2)	Az Unió környezetpolitikájának célja a </a:t>
            </a:r>
            <a:r>
              <a:rPr lang="fr-BE" altLang="hu-HU" dirty="0">
                <a:solidFill>
                  <a:srgbClr val="0066FF"/>
                </a:solidFill>
              </a:rPr>
              <a:t>magas szintű védelem</a:t>
            </a:r>
            <a:r>
              <a:rPr lang="fr-BE" altLang="hu-HU" dirty="0">
                <a:solidFill>
                  <a:schemeClr val="tx1">
                    <a:lumMod val="75000"/>
                    <a:lumOff val="25000"/>
                  </a:schemeClr>
                </a:solidFill>
              </a:rPr>
              <a:t>, figyelembe véve ugyanakkor az Unió különböző régióinak helyzetében mutatkozó különbségeket. Ez a politika az </a:t>
            </a:r>
            <a:r>
              <a:rPr lang="fr-BE" altLang="hu-HU" dirty="0">
                <a:solidFill>
                  <a:srgbClr val="0066FF"/>
                </a:solidFill>
              </a:rPr>
              <a:t>elővigyázatosság és a megelőzés elvén</a:t>
            </a:r>
            <a:r>
              <a:rPr lang="fr-BE" altLang="hu-HU" dirty="0">
                <a:solidFill>
                  <a:schemeClr val="tx1">
                    <a:lumMod val="75000"/>
                    <a:lumOff val="25000"/>
                  </a:schemeClr>
                </a:solidFill>
              </a:rPr>
              <a:t>, a </a:t>
            </a:r>
            <a:r>
              <a:rPr lang="fr-BE" altLang="hu-HU" dirty="0">
                <a:solidFill>
                  <a:srgbClr val="0066FF"/>
                </a:solidFill>
              </a:rPr>
              <a:t>környezeti károk elsődlegesen a forrásuknál történő elhárításának elvén</a:t>
            </a:r>
            <a:r>
              <a:rPr lang="fr-BE" altLang="hu-HU" dirty="0">
                <a:solidFill>
                  <a:schemeClr val="tx1">
                    <a:lumMod val="75000"/>
                    <a:lumOff val="25000"/>
                  </a:schemeClr>
                </a:solidFill>
              </a:rPr>
              <a:t>, valamint a „</a:t>
            </a:r>
            <a:r>
              <a:rPr lang="fr-BE" altLang="hu-HU" dirty="0">
                <a:solidFill>
                  <a:srgbClr val="0066FF"/>
                </a:solidFill>
              </a:rPr>
              <a:t>szennyező fizet”-elven</a:t>
            </a:r>
            <a:r>
              <a:rPr lang="fr-BE" altLang="hu-HU" dirty="0">
                <a:solidFill>
                  <a:schemeClr val="tx1">
                    <a:lumMod val="75000"/>
                    <a:lumOff val="25000"/>
                  </a:schemeClr>
                </a:solidFill>
              </a:rPr>
              <a:t> alapul.</a:t>
            </a:r>
            <a:endParaRPr lang="hu-HU" altLang="hu-HU" dirty="0">
              <a:solidFill>
                <a:schemeClr val="tx1">
                  <a:lumMod val="75000"/>
                  <a:lumOff val="25000"/>
                </a:schemeClr>
              </a:solidFill>
            </a:endParaRPr>
          </a:p>
          <a:p>
            <a:pPr eaLnBrk="1" fontAlgn="auto" hangingPunct="1">
              <a:lnSpc>
                <a:spcPct val="80000"/>
              </a:lnSpc>
              <a:spcAft>
                <a:spcPts val="0"/>
              </a:spcAft>
              <a:buFontTx/>
              <a:buNone/>
              <a:defRPr/>
            </a:pPr>
            <a:r>
              <a:rPr lang="hu-HU" altLang="hu-HU" dirty="0">
                <a:solidFill>
                  <a:schemeClr val="tx1">
                    <a:lumMod val="75000"/>
                    <a:lumOff val="25000"/>
                  </a:schemeClr>
                </a:solidFill>
              </a:rPr>
              <a:t>	</a:t>
            </a:r>
            <a:r>
              <a:rPr lang="fr-BE" altLang="hu-HU" dirty="0">
                <a:solidFill>
                  <a:schemeClr val="tx1">
                    <a:lumMod val="75000"/>
                    <a:lumOff val="25000"/>
                  </a:schemeClr>
                </a:solidFill>
              </a:rPr>
              <a:t>Ebben az összefüggésben a környezetvédelmi követelményeknek megfelelő harmonizációs intézkedések adott esetben egy védzáradékot foglalnak magukban, amely felhatalmazza a tagállamokat arra, hogy nem gazdasági jellegű környezetvédelmi okokból uniós ellenőrzési eljárás alá tartozó ideiglenes intézkedéseket hozzanak.</a:t>
            </a:r>
            <a:endParaRPr lang="hu-HU" altLang="hu-HU" dirty="0">
              <a:solidFill>
                <a:schemeClr val="tx1">
                  <a:lumMod val="75000"/>
                  <a:lumOff val="25000"/>
                </a:schemeClr>
              </a:solidFill>
            </a:endParaRPr>
          </a:p>
          <a:p>
            <a:pPr eaLnBrk="1" fontAlgn="auto" hangingPunct="1">
              <a:lnSpc>
                <a:spcPct val="80000"/>
              </a:lnSpc>
              <a:spcAft>
                <a:spcPts val="0"/>
              </a:spcAft>
              <a:buFont typeface="Wingdings 3" charset="2"/>
              <a:buChar char=""/>
              <a:defRPr/>
            </a:pPr>
            <a:endParaRPr lang="hu-HU" altLang="hu-HU" dirty="0">
              <a:solidFill>
                <a:schemeClr val="tx1">
                  <a:lumMod val="75000"/>
                  <a:lumOff val="25000"/>
                </a:schemeClr>
              </a:solidFill>
            </a:endParaRPr>
          </a:p>
          <a:p>
            <a:pPr eaLnBrk="1" fontAlgn="auto" hangingPunct="1">
              <a:lnSpc>
                <a:spcPct val="80000"/>
              </a:lnSpc>
              <a:spcAft>
                <a:spcPts val="0"/>
              </a:spcAft>
              <a:buFontTx/>
              <a:buNone/>
              <a:defRPr/>
            </a:pPr>
            <a:r>
              <a:rPr lang="hu-HU" altLang="hu-HU" dirty="0">
                <a:solidFill>
                  <a:schemeClr val="tx1">
                    <a:lumMod val="75000"/>
                    <a:lumOff val="25000"/>
                  </a:schemeClr>
                </a:solidFill>
              </a:rPr>
              <a:t>C-284/95. sz. ügy, előzetes döntéshozatali eljárás a </a:t>
            </a:r>
            <a:r>
              <a:rPr lang="hu-HU" altLang="hu-HU" dirty="0" err="1">
                <a:solidFill>
                  <a:schemeClr val="tx1">
                    <a:lumMod val="75000"/>
                    <a:lumOff val="25000"/>
                  </a:schemeClr>
                </a:solidFill>
              </a:rPr>
              <a:t>Safety</a:t>
            </a:r>
            <a:r>
              <a:rPr lang="hu-HU" altLang="hu-HU" dirty="0">
                <a:solidFill>
                  <a:schemeClr val="tx1">
                    <a:lumMod val="75000"/>
                    <a:lumOff val="25000"/>
                  </a:schemeClr>
                </a:solidFill>
              </a:rPr>
              <a:t> </a:t>
            </a:r>
            <a:r>
              <a:rPr lang="hu-HU" altLang="hu-HU" dirty="0" err="1">
                <a:solidFill>
                  <a:schemeClr val="tx1">
                    <a:lumMod val="75000"/>
                    <a:lumOff val="25000"/>
                  </a:schemeClr>
                </a:solidFill>
              </a:rPr>
              <a:t>Hi-Tech</a:t>
            </a:r>
            <a:r>
              <a:rPr lang="hu-HU" altLang="hu-HU" dirty="0">
                <a:solidFill>
                  <a:schemeClr val="tx1">
                    <a:lumMod val="75000"/>
                    <a:lumOff val="25000"/>
                  </a:schemeClr>
                </a:solidFill>
              </a:rPr>
              <a:t> </a:t>
            </a:r>
            <a:r>
              <a:rPr lang="hu-HU" altLang="hu-HU" dirty="0" err="1">
                <a:solidFill>
                  <a:schemeClr val="tx1">
                    <a:lumMod val="75000"/>
                    <a:lumOff val="25000"/>
                  </a:schemeClr>
                </a:solidFill>
              </a:rPr>
              <a:t>Srl</a:t>
            </a:r>
            <a:r>
              <a:rPr lang="hu-HU" altLang="hu-HU" dirty="0">
                <a:solidFill>
                  <a:schemeClr val="tx1">
                    <a:lumMod val="75000"/>
                    <a:lumOff val="25000"/>
                  </a:schemeClr>
                </a:solidFill>
              </a:rPr>
              <a:t> </a:t>
            </a:r>
          </a:p>
          <a:p>
            <a:pPr eaLnBrk="1" fontAlgn="auto" hangingPunct="1">
              <a:lnSpc>
                <a:spcPct val="80000"/>
              </a:lnSpc>
              <a:spcAft>
                <a:spcPts val="0"/>
              </a:spcAft>
              <a:buFontTx/>
              <a:buNone/>
              <a:defRPr/>
            </a:pPr>
            <a:r>
              <a:rPr lang="hu-HU" altLang="hu-HU" dirty="0">
                <a:solidFill>
                  <a:schemeClr val="tx1">
                    <a:lumMod val="75000"/>
                    <a:lumOff val="25000"/>
                  </a:schemeClr>
                </a:solidFill>
              </a:rPr>
              <a:t>49. Végezetül, amíg az vitathatatlan, hogy a Szerződés 130r cikkének (2) bekezdése megköveteli, hogy a Közösség környezeti politikája a </a:t>
            </a:r>
            <a:r>
              <a:rPr lang="hu-HU" altLang="hu-HU" b="1" dirty="0">
                <a:solidFill>
                  <a:schemeClr val="tx1">
                    <a:lumMod val="75000"/>
                    <a:lumOff val="25000"/>
                  </a:schemeClr>
                </a:solidFill>
              </a:rPr>
              <a:t>magas szintű védelemre </a:t>
            </a:r>
            <a:r>
              <a:rPr lang="hu-HU" altLang="hu-HU" dirty="0">
                <a:solidFill>
                  <a:schemeClr val="tx1">
                    <a:lumMod val="75000"/>
                    <a:lumOff val="25000"/>
                  </a:schemeClr>
                </a:solidFill>
              </a:rPr>
              <a:t>irányuljon, ez a védelmi szint, a kérdéses rendelkezéssel való összeegyeztethetőség érdekében nem jelenti a technikailag elérhető legmagasabb szintet. …”</a:t>
            </a:r>
            <a:endParaRPr lang="fr-BE" altLang="hu-HU" dirty="0">
              <a:solidFill>
                <a:schemeClr val="tx1">
                  <a:lumMod val="75000"/>
                  <a:lumOff val="25000"/>
                </a:schemeClr>
              </a:solidFill>
            </a:endParaRPr>
          </a:p>
          <a:p>
            <a:pPr eaLnBrk="1" fontAlgn="auto" hangingPunct="1">
              <a:lnSpc>
                <a:spcPct val="80000"/>
              </a:lnSpc>
              <a:spcAft>
                <a:spcPts val="0"/>
              </a:spcAft>
              <a:buFont typeface="Wingdings 3" charset="2"/>
              <a:buChar char=""/>
              <a:defRPr/>
            </a:pPr>
            <a:endParaRPr lang="hu-HU" altLang="hu-HU" dirty="0">
              <a:solidFill>
                <a:schemeClr val="tx1">
                  <a:lumMod val="75000"/>
                  <a:lumOff val="25000"/>
                </a:schemeClr>
              </a:solidFill>
            </a:endParaRPr>
          </a:p>
        </p:txBody>
      </p:sp>
      <p:sp>
        <p:nvSpPr>
          <p:cNvPr id="29700" name="Dia számának helye 5">
            <a:extLst>
              <a:ext uri="{FF2B5EF4-FFF2-40B4-BE49-F238E27FC236}">
                <a16:creationId xmlns:a16="http://schemas.microsoft.com/office/drawing/2014/main" id="{BC2BA3D0-4D39-4821-8AB6-97C09A148E8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F76A2F81-8640-45E6-AC86-CA9B3DC9F4C8}" type="slidenum">
              <a:rPr lang="hu-HU" altLang="hu-HU" smtClean="0">
                <a:solidFill>
                  <a:schemeClr val="tx1"/>
                </a:solidFill>
                <a:latin typeface="Arial" panose="020B0604020202020204" pitchFamily="34" charset="0"/>
              </a:rPr>
              <a:pPr fontAlgn="base">
                <a:spcBef>
                  <a:spcPct val="0"/>
                </a:spcBef>
                <a:spcAft>
                  <a:spcPct val="0"/>
                </a:spcAft>
                <a:buClrTx/>
                <a:buFontTx/>
                <a:buNone/>
              </a:pPr>
              <a:t>11</a:t>
            </a:fld>
            <a:endParaRPr lang="hu-HU" altLang="hu-HU">
              <a:solidFill>
                <a:schemeClr val="tx1"/>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B48DD4-D1CE-4A11-9A3B-A0F68D0F5F75}"/>
              </a:ext>
            </a:extLst>
          </p:cNvPr>
          <p:cNvSpPr>
            <a:spLocks noGrp="1"/>
          </p:cNvSpPr>
          <p:nvPr>
            <p:ph type="title"/>
          </p:nvPr>
        </p:nvSpPr>
        <p:spPr>
          <a:xfrm>
            <a:off x="1096963" y="404813"/>
            <a:ext cx="7651750" cy="747712"/>
          </a:xfrm>
        </p:spPr>
        <p:txBody>
          <a:bodyPr rtlCol="0">
            <a:normAutofit fontScale="90000"/>
          </a:bodyPr>
          <a:lstStyle/>
          <a:p>
            <a:pPr eaLnBrk="1" fontAlgn="auto" hangingPunct="1">
              <a:spcAft>
                <a:spcPts val="0"/>
              </a:spcAft>
              <a:defRPr/>
            </a:pPr>
            <a:r>
              <a:rPr lang="en-US" dirty="0">
                <a:solidFill>
                  <a:schemeClr val="tx1">
                    <a:lumMod val="85000"/>
                    <a:lumOff val="15000"/>
                  </a:schemeClr>
                </a:solidFill>
              </a:rPr>
              <a:t>Global Pact for the Environment</a:t>
            </a:r>
            <a:r>
              <a:rPr lang="hu-HU" dirty="0">
                <a:solidFill>
                  <a:schemeClr val="tx1">
                    <a:lumMod val="85000"/>
                    <a:lumOff val="15000"/>
                  </a:schemeClr>
                </a:solidFill>
              </a:rPr>
              <a:t> 2017</a:t>
            </a:r>
          </a:p>
        </p:txBody>
      </p:sp>
      <p:sp>
        <p:nvSpPr>
          <p:cNvPr id="3" name="Tartalom helye 2">
            <a:extLst>
              <a:ext uri="{FF2B5EF4-FFF2-40B4-BE49-F238E27FC236}">
                <a16:creationId xmlns:a16="http://schemas.microsoft.com/office/drawing/2014/main" id="{DDAA4C88-64C6-4AD3-8B03-3473947BE5B4}"/>
              </a:ext>
            </a:extLst>
          </p:cNvPr>
          <p:cNvSpPr>
            <a:spLocks noGrp="1"/>
          </p:cNvSpPr>
          <p:nvPr>
            <p:ph idx="1"/>
          </p:nvPr>
        </p:nvSpPr>
        <p:spPr>
          <a:xfrm>
            <a:off x="1096963" y="1196975"/>
            <a:ext cx="7437437" cy="5256213"/>
          </a:xfrm>
        </p:spPr>
        <p:txBody>
          <a:bodyPr rtlCol="0">
            <a:normAutofit fontScale="92500" lnSpcReduction="10000"/>
          </a:bodyPr>
          <a:lstStyle/>
          <a:p>
            <a:pPr eaLnBrk="1" fontAlgn="auto" hangingPunct="1">
              <a:spcAft>
                <a:spcPts val="0"/>
              </a:spcAft>
              <a:buFont typeface="Wingdings 3" charset="2"/>
              <a:buChar char=""/>
              <a:defRPr/>
            </a:pPr>
            <a:r>
              <a:rPr lang="hu-HU" dirty="0">
                <a:solidFill>
                  <a:schemeClr val="tx1">
                    <a:lumMod val="75000"/>
                    <a:lumOff val="25000"/>
                  </a:schemeClr>
                </a:solidFill>
              </a:rPr>
              <a:t>2. cikk: a környezettel való megfelelő bánásmód kötelezettsége</a:t>
            </a:r>
          </a:p>
          <a:p>
            <a:pPr eaLnBrk="1" fontAlgn="auto" hangingPunct="1">
              <a:spcAft>
                <a:spcPts val="0"/>
              </a:spcAft>
              <a:buFont typeface="Wingdings 3" charset="2"/>
              <a:buChar char=""/>
              <a:defRPr/>
            </a:pPr>
            <a:r>
              <a:rPr lang="hu-HU" dirty="0">
                <a:solidFill>
                  <a:schemeClr val="tx1">
                    <a:lumMod val="75000"/>
                    <a:lumOff val="25000"/>
                  </a:schemeClr>
                </a:solidFill>
              </a:rPr>
              <a:t>3. cikk: integráció és fenntartható fejlődés</a:t>
            </a:r>
          </a:p>
          <a:p>
            <a:pPr eaLnBrk="1" fontAlgn="auto" hangingPunct="1">
              <a:spcAft>
                <a:spcPts val="0"/>
              </a:spcAft>
              <a:buFont typeface="Wingdings 3" charset="2"/>
              <a:buChar char=""/>
              <a:defRPr/>
            </a:pPr>
            <a:r>
              <a:rPr lang="hu-HU" dirty="0">
                <a:solidFill>
                  <a:schemeClr val="tx1">
                    <a:lumMod val="75000"/>
                    <a:lumOff val="25000"/>
                  </a:schemeClr>
                </a:solidFill>
              </a:rPr>
              <a:t>4. cikk: a nemzedékek közötti méltányosság</a:t>
            </a:r>
          </a:p>
          <a:p>
            <a:pPr eaLnBrk="1" fontAlgn="auto" hangingPunct="1">
              <a:spcAft>
                <a:spcPts val="0"/>
              </a:spcAft>
              <a:buFont typeface="Wingdings 3" charset="2"/>
              <a:buChar char=""/>
              <a:defRPr/>
            </a:pPr>
            <a:r>
              <a:rPr lang="hu-HU" dirty="0">
                <a:solidFill>
                  <a:schemeClr val="tx1">
                    <a:lumMod val="75000"/>
                    <a:lumOff val="25000"/>
                  </a:schemeClr>
                </a:solidFill>
              </a:rPr>
              <a:t>5. cikk: megelőzés</a:t>
            </a:r>
          </a:p>
          <a:p>
            <a:pPr eaLnBrk="1" fontAlgn="auto" hangingPunct="1">
              <a:spcAft>
                <a:spcPts val="0"/>
              </a:spcAft>
              <a:buFont typeface="Wingdings 3" charset="2"/>
              <a:buChar char=""/>
              <a:defRPr/>
            </a:pPr>
            <a:r>
              <a:rPr lang="hu-HU" dirty="0">
                <a:solidFill>
                  <a:schemeClr val="tx1">
                    <a:lumMod val="75000"/>
                    <a:lumOff val="25000"/>
                  </a:schemeClr>
                </a:solidFill>
              </a:rPr>
              <a:t>6. cikk: elővigyázatosság</a:t>
            </a:r>
          </a:p>
          <a:p>
            <a:pPr eaLnBrk="1" fontAlgn="auto" hangingPunct="1">
              <a:spcAft>
                <a:spcPts val="0"/>
              </a:spcAft>
              <a:buFont typeface="Wingdings 3" charset="2"/>
              <a:buChar char=""/>
              <a:defRPr/>
            </a:pPr>
            <a:r>
              <a:rPr lang="hu-HU" dirty="0">
                <a:solidFill>
                  <a:schemeClr val="tx1">
                    <a:lumMod val="75000"/>
                    <a:lumOff val="25000"/>
                  </a:schemeClr>
                </a:solidFill>
              </a:rPr>
              <a:t>7. cikk: a környezeti károk helyreállítása</a:t>
            </a:r>
          </a:p>
          <a:p>
            <a:pPr eaLnBrk="1" fontAlgn="auto" hangingPunct="1">
              <a:spcAft>
                <a:spcPts val="0"/>
              </a:spcAft>
              <a:buFont typeface="Wingdings 3" charset="2"/>
              <a:buChar char=""/>
              <a:defRPr/>
            </a:pPr>
            <a:r>
              <a:rPr lang="hu-HU" dirty="0">
                <a:solidFill>
                  <a:schemeClr val="tx1">
                    <a:lumMod val="75000"/>
                    <a:lumOff val="25000"/>
                  </a:schemeClr>
                </a:solidFill>
              </a:rPr>
              <a:t>8. cikk: a szennyező fizet</a:t>
            </a:r>
          </a:p>
          <a:p>
            <a:pPr eaLnBrk="1" fontAlgn="auto" hangingPunct="1">
              <a:spcAft>
                <a:spcPts val="0"/>
              </a:spcAft>
              <a:buFont typeface="Wingdings 3" charset="2"/>
              <a:buChar char=""/>
              <a:defRPr/>
            </a:pPr>
            <a:r>
              <a:rPr lang="hu-HU" dirty="0">
                <a:solidFill>
                  <a:schemeClr val="tx1">
                    <a:lumMod val="75000"/>
                    <a:lumOff val="25000"/>
                  </a:schemeClr>
                </a:solidFill>
              </a:rPr>
              <a:t>9. cikk: az információhoz való hozzáférés</a:t>
            </a:r>
          </a:p>
          <a:p>
            <a:pPr eaLnBrk="1" fontAlgn="auto" hangingPunct="1">
              <a:spcAft>
                <a:spcPts val="0"/>
              </a:spcAft>
              <a:buFont typeface="Wingdings 3" charset="2"/>
              <a:buChar char=""/>
              <a:defRPr/>
            </a:pPr>
            <a:r>
              <a:rPr lang="hu-HU" dirty="0">
                <a:solidFill>
                  <a:schemeClr val="tx1">
                    <a:lumMod val="75000"/>
                    <a:lumOff val="25000"/>
                  </a:schemeClr>
                </a:solidFill>
              </a:rPr>
              <a:t>10. cikk: társadalmi részvétel</a:t>
            </a:r>
          </a:p>
          <a:p>
            <a:pPr eaLnBrk="1" fontAlgn="auto" hangingPunct="1">
              <a:spcAft>
                <a:spcPts val="0"/>
              </a:spcAft>
              <a:buFont typeface="Wingdings 3" charset="2"/>
              <a:buChar char=""/>
              <a:defRPr/>
            </a:pPr>
            <a:r>
              <a:rPr lang="hu-HU" dirty="0">
                <a:solidFill>
                  <a:schemeClr val="tx1">
                    <a:lumMod val="75000"/>
                    <a:lumOff val="25000"/>
                  </a:schemeClr>
                </a:solidFill>
              </a:rPr>
              <a:t>11. cikk: az igazságszolgáltatáshoz való hozzáférés</a:t>
            </a:r>
          </a:p>
          <a:p>
            <a:pPr eaLnBrk="1" fontAlgn="auto" hangingPunct="1">
              <a:spcAft>
                <a:spcPts val="0"/>
              </a:spcAft>
              <a:buFont typeface="Wingdings 3" charset="2"/>
              <a:buChar char=""/>
              <a:defRPr/>
            </a:pPr>
            <a:r>
              <a:rPr lang="hu-HU" dirty="0">
                <a:solidFill>
                  <a:schemeClr val="tx1">
                    <a:lumMod val="75000"/>
                    <a:lumOff val="25000"/>
                  </a:schemeClr>
                </a:solidFill>
              </a:rPr>
              <a:t>15. cikk: a környezeti szabályok hatékonysága</a:t>
            </a:r>
          </a:p>
          <a:p>
            <a:pPr eaLnBrk="1" fontAlgn="auto" hangingPunct="1">
              <a:spcAft>
                <a:spcPts val="0"/>
              </a:spcAft>
              <a:buFont typeface="Wingdings 3" charset="2"/>
              <a:buChar char=""/>
              <a:defRPr/>
            </a:pPr>
            <a:r>
              <a:rPr lang="hu-HU" dirty="0">
                <a:solidFill>
                  <a:schemeClr val="tx1">
                    <a:lumMod val="75000"/>
                    <a:lumOff val="25000"/>
                  </a:schemeClr>
                </a:solidFill>
              </a:rPr>
              <a:t>16. cikk: </a:t>
            </a:r>
            <a:r>
              <a:rPr lang="hu-HU" dirty="0" err="1">
                <a:solidFill>
                  <a:schemeClr val="tx1">
                    <a:lumMod val="75000"/>
                    <a:lumOff val="25000"/>
                  </a:schemeClr>
                </a:solidFill>
              </a:rPr>
              <a:t>reziliencia</a:t>
            </a:r>
            <a:endParaRPr lang="hu-HU" dirty="0">
              <a:solidFill>
                <a:schemeClr val="tx1">
                  <a:lumMod val="75000"/>
                  <a:lumOff val="25000"/>
                </a:schemeClr>
              </a:solidFill>
            </a:endParaRPr>
          </a:p>
          <a:p>
            <a:pPr eaLnBrk="1" fontAlgn="auto" hangingPunct="1">
              <a:spcAft>
                <a:spcPts val="0"/>
              </a:spcAft>
              <a:buFont typeface="Wingdings 3" charset="2"/>
              <a:buChar char=""/>
              <a:defRPr/>
            </a:pPr>
            <a:r>
              <a:rPr lang="hu-HU" dirty="0">
                <a:solidFill>
                  <a:schemeClr val="tx1">
                    <a:lumMod val="75000"/>
                    <a:lumOff val="25000"/>
                  </a:schemeClr>
                </a:solidFill>
              </a:rPr>
              <a:t>17. cikk: a visszalépés tilalma</a:t>
            </a:r>
          </a:p>
          <a:p>
            <a:pPr eaLnBrk="1" fontAlgn="auto" hangingPunct="1">
              <a:spcAft>
                <a:spcPts val="0"/>
              </a:spcAft>
              <a:buFont typeface="Wingdings 3" charset="2"/>
              <a:buChar char=""/>
              <a:defRPr/>
            </a:pPr>
            <a:r>
              <a:rPr lang="hu-HU" dirty="0">
                <a:solidFill>
                  <a:schemeClr val="tx1">
                    <a:lumMod val="75000"/>
                    <a:lumOff val="25000"/>
                  </a:schemeClr>
                </a:solidFill>
              </a:rPr>
              <a:t>18. cikk: együttműködés.</a:t>
            </a:r>
          </a:p>
          <a:p>
            <a:pPr eaLnBrk="1" fontAlgn="auto" hangingPunct="1">
              <a:spcAft>
                <a:spcPts val="0"/>
              </a:spcAft>
              <a:buFont typeface="Wingdings 3" charset="2"/>
              <a:buChar char=""/>
              <a:defRPr/>
            </a:pPr>
            <a:endParaRPr lang="hu-HU" dirty="0">
              <a:solidFill>
                <a:schemeClr val="tx1">
                  <a:lumMod val="75000"/>
                  <a:lumOff val="25000"/>
                </a:schemeClr>
              </a:solidFill>
            </a:endParaRPr>
          </a:p>
        </p:txBody>
      </p:sp>
      <p:sp>
        <p:nvSpPr>
          <p:cNvPr id="30724" name="Dia számának helye 3">
            <a:extLst>
              <a:ext uri="{FF2B5EF4-FFF2-40B4-BE49-F238E27FC236}">
                <a16:creationId xmlns:a16="http://schemas.microsoft.com/office/drawing/2014/main" id="{E6D83D1D-FEB6-4045-832F-51C27549F0C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23B568E7-8A97-41D8-A4F5-D7EE216CB31F}" type="slidenum">
              <a:rPr lang="hu-HU" altLang="hu-HU" smtClean="0">
                <a:solidFill>
                  <a:srgbClr val="FEFFFF"/>
                </a:solidFill>
              </a:rPr>
              <a:pPr fontAlgn="base">
                <a:spcBef>
                  <a:spcPct val="0"/>
                </a:spcBef>
                <a:spcAft>
                  <a:spcPct val="0"/>
                </a:spcAft>
                <a:buClrTx/>
                <a:buFontTx/>
                <a:buNone/>
              </a:pPr>
              <a:t>12</a:t>
            </a:fld>
            <a:endParaRPr lang="hu-HU" altLang="hu-HU">
              <a:solidFill>
                <a:srgbClr val="FE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a:extLst>
              <a:ext uri="{FF2B5EF4-FFF2-40B4-BE49-F238E27FC236}">
                <a16:creationId xmlns:a16="http://schemas.microsoft.com/office/drawing/2014/main" id="{0021FDA5-9D9E-472B-839A-97D74C459046}"/>
              </a:ext>
            </a:extLst>
          </p:cNvPr>
          <p:cNvSpPr>
            <a:spLocks noGrp="1" noChangeArrowheads="1"/>
          </p:cNvSpPr>
          <p:nvPr>
            <p:ph type="title"/>
          </p:nvPr>
        </p:nvSpPr>
        <p:spPr>
          <a:xfrm>
            <a:off x="1944688" y="476250"/>
            <a:ext cx="6589712" cy="676275"/>
          </a:xfrm>
        </p:spPr>
        <p:txBody>
          <a:bodyPr/>
          <a:lstStyle/>
          <a:p>
            <a:pPr eaLnBrk="1" hangingPunct="1"/>
            <a:r>
              <a:rPr lang="hu-HU" altLang="hu-HU"/>
              <a:t>Alakuló elvek, mozgások</a:t>
            </a:r>
          </a:p>
        </p:txBody>
      </p:sp>
      <p:sp>
        <p:nvSpPr>
          <p:cNvPr id="3" name="Tartalom helye 2">
            <a:extLst>
              <a:ext uri="{FF2B5EF4-FFF2-40B4-BE49-F238E27FC236}">
                <a16:creationId xmlns:a16="http://schemas.microsoft.com/office/drawing/2014/main" id="{A0A6F0E0-C3DB-4FA4-84A4-B4767620DA35}"/>
              </a:ext>
            </a:extLst>
          </p:cNvPr>
          <p:cNvSpPr>
            <a:spLocks noGrp="1"/>
          </p:cNvSpPr>
          <p:nvPr>
            <p:ph idx="1"/>
          </p:nvPr>
        </p:nvSpPr>
        <p:spPr>
          <a:xfrm>
            <a:off x="971550" y="1268413"/>
            <a:ext cx="7562850" cy="4802187"/>
          </a:xfrm>
        </p:spPr>
        <p:txBody>
          <a:bodyPr rtlCol="0">
            <a:normAutofit fontScale="85000" lnSpcReduction="10000"/>
          </a:bodyPr>
          <a:lstStyle/>
          <a:p>
            <a:pPr marL="0" indent="0" eaLnBrk="1" fontAlgn="auto" hangingPunct="1">
              <a:spcAft>
                <a:spcPts val="0"/>
              </a:spcAft>
              <a:buFont typeface="Wingdings 3" charset="2"/>
              <a:buNone/>
              <a:defRPr/>
            </a:pPr>
            <a:r>
              <a:rPr lang="hu-HU" dirty="0">
                <a:solidFill>
                  <a:schemeClr val="tx1">
                    <a:lumMod val="75000"/>
                    <a:lumOff val="25000"/>
                  </a:schemeClr>
                </a:solidFill>
              </a:rPr>
              <a:t>Más elvekhez kapcsoltan, vagy azoktól függetlenül megjelenve színesíthetik az eddigi palettát – pl. </a:t>
            </a:r>
            <a:r>
              <a:rPr lang="hu-HU" b="1" dirty="0">
                <a:solidFill>
                  <a:schemeClr val="tx1">
                    <a:lumMod val="75000"/>
                    <a:lumOff val="25000"/>
                  </a:schemeClr>
                </a:solidFill>
              </a:rPr>
              <a:t>a társadalmi felelősség elve</a:t>
            </a:r>
            <a:r>
              <a:rPr lang="hu-HU" dirty="0">
                <a:solidFill>
                  <a:schemeClr val="tx1">
                    <a:lumMod val="75000"/>
                    <a:lumOff val="25000"/>
                  </a:schemeClr>
                </a:solidFill>
              </a:rPr>
              <a:t>, amely a társadalmi részvétel kötelezettségi oldalára is felhívja egyben a figyelmet.</a:t>
            </a:r>
          </a:p>
          <a:p>
            <a:pPr eaLnBrk="1" fontAlgn="auto" hangingPunct="1">
              <a:spcAft>
                <a:spcPts val="0"/>
              </a:spcAft>
              <a:buFont typeface="Wingdings 3" charset="2"/>
              <a:buChar char=""/>
              <a:defRPr/>
            </a:pPr>
            <a:r>
              <a:rPr lang="hu-HU" dirty="0">
                <a:solidFill>
                  <a:schemeClr val="tx1">
                    <a:lumMod val="75000"/>
                    <a:lumOff val="25000"/>
                  </a:schemeClr>
                </a:solidFill>
              </a:rPr>
              <a:t>Alaptörvény P) cikke köszön valójában vissza az Alkotmánybíróság 13/2018. (IX. 4.) határozatában is, amely hangsúlyozta, hogy az Alaptörvényben foglalt, az állampolgárokat terhelő, a természeti erőforrások megőrzésére vonatkozó kötelezettségből az a tényleges elvárás származik, hogy a </a:t>
            </a:r>
            <a:r>
              <a:rPr lang="hu-HU" b="1" dirty="0">
                <a:solidFill>
                  <a:schemeClr val="tx1">
                    <a:lumMod val="75000"/>
                    <a:lumOff val="25000"/>
                  </a:schemeClr>
                </a:solidFill>
              </a:rPr>
              <a:t>fogyasztók a véges természeti erőforrásokat takarékos módon, azt nem pazarolva használják</a:t>
            </a:r>
            <a:r>
              <a:rPr lang="hu-HU" dirty="0">
                <a:solidFill>
                  <a:schemeClr val="tx1">
                    <a:lumMod val="75000"/>
                    <a:lumOff val="25000"/>
                  </a:schemeClr>
                </a:solidFill>
              </a:rPr>
              <a:t>.  Két konkrét példát említve a sok gyakorlati lehetőségből (jövő nemzedékek szószólója)</a:t>
            </a:r>
          </a:p>
          <a:p>
            <a:pPr eaLnBrk="1" fontAlgn="auto" hangingPunct="1">
              <a:spcAft>
                <a:spcPts val="0"/>
              </a:spcAft>
              <a:buFont typeface="Wingdings 3" charset="2"/>
              <a:buChar char=""/>
              <a:defRPr/>
            </a:pPr>
            <a:r>
              <a:rPr lang="hu-HU" dirty="0">
                <a:solidFill>
                  <a:schemeClr val="tx1">
                    <a:lumMod val="75000"/>
                    <a:lumOff val="25000"/>
                  </a:schemeClr>
                </a:solidFill>
              </a:rPr>
              <a:t>„A kúthasználatok az azonos vízbázist használókat sajátos kényszerközösségbe fogják, mert minden egyedi kúthasználó közvetlenül befolyásolja a többiek vízhez jutási lehetőségét, a rendelkezésre álló víz mennyiségét és minőségét.” </a:t>
            </a:r>
          </a:p>
          <a:p>
            <a:pPr eaLnBrk="1" fontAlgn="auto" hangingPunct="1">
              <a:spcAft>
                <a:spcPts val="0"/>
              </a:spcAft>
              <a:buFont typeface="Wingdings 3" charset="2"/>
              <a:buChar char=""/>
              <a:defRPr/>
            </a:pPr>
            <a:r>
              <a:rPr lang="hu-HU" dirty="0">
                <a:solidFill>
                  <a:schemeClr val="tx1">
                    <a:lumMod val="75000"/>
                    <a:lumOff val="25000"/>
                  </a:schemeClr>
                </a:solidFill>
              </a:rPr>
              <a:t>„Mind a fenntartható fogyasztás mind pedig a fenntartható termelés szempontjából kulcsfontosságú a hulladékok helyzetének kérdése. […] cél a fogyasztói szokások megváltozása/megváltoztatása. Egyrészt ezen keresztül a lakossági hulladéktermelés csökkentése, másrészt pedig a keletkezett hulladékkal kapcsolatos bánásmód javítása, biztosítva az elkülönített hulladékgyűjtés elvárásainak elmélyítését és kiterjesztését.”</a:t>
            </a:r>
          </a:p>
          <a:p>
            <a:pPr eaLnBrk="1" fontAlgn="auto" hangingPunct="1">
              <a:spcAft>
                <a:spcPts val="0"/>
              </a:spcAft>
              <a:buFont typeface="Wingdings 3" charset="2"/>
              <a:buChar char=""/>
              <a:defRPr/>
            </a:pPr>
            <a:endParaRPr lang="hu-HU" dirty="0">
              <a:solidFill>
                <a:schemeClr val="tx1">
                  <a:lumMod val="75000"/>
                  <a:lumOff val="25000"/>
                </a:schemeClr>
              </a:solidFill>
            </a:endParaRPr>
          </a:p>
        </p:txBody>
      </p:sp>
      <p:sp>
        <p:nvSpPr>
          <p:cNvPr id="31748" name="Dia számának helye 3">
            <a:extLst>
              <a:ext uri="{FF2B5EF4-FFF2-40B4-BE49-F238E27FC236}">
                <a16:creationId xmlns:a16="http://schemas.microsoft.com/office/drawing/2014/main" id="{723997B8-DE84-42C5-B008-C44E4C4C30F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1735599B-2C30-4B7E-AB42-5ACF36CB2713}" type="slidenum">
              <a:rPr lang="hu-HU" altLang="hu-HU" smtClean="0">
                <a:solidFill>
                  <a:srgbClr val="FEFFFF"/>
                </a:solidFill>
              </a:rPr>
              <a:pPr fontAlgn="base">
                <a:spcBef>
                  <a:spcPct val="0"/>
                </a:spcBef>
                <a:spcAft>
                  <a:spcPct val="0"/>
                </a:spcAft>
                <a:buClrTx/>
                <a:buFontTx/>
                <a:buNone/>
              </a:pPr>
              <a:t>13</a:t>
            </a:fld>
            <a:endParaRPr lang="hu-HU" altLang="hu-HU">
              <a:solidFill>
                <a:srgbClr val="FE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65530AE-4B37-4126-B9A5-4D9E0EF5AB8C}"/>
              </a:ext>
            </a:extLst>
          </p:cNvPr>
          <p:cNvSpPr>
            <a:spLocks noGrp="1" noChangeArrowheads="1"/>
          </p:cNvSpPr>
          <p:nvPr>
            <p:ph type="title"/>
          </p:nvPr>
        </p:nvSpPr>
        <p:spPr>
          <a:xfrm>
            <a:off x="1619250" y="260350"/>
            <a:ext cx="6915150" cy="792163"/>
          </a:xfrm>
        </p:spPr>
        <p:txBody>
          <a:bodyPr rtlCol="0">
            <a:normAutofit fontScale="90000"/>
          </a:bodyPr>
          <a:lstStyle/>
          <a:p>
            <a:pPr eaLnBrk="1" fontAlgn="auto" hangingPunct="1">
              <a:spcAft>
                <a:spcPts val="0"/>
              </a:spcAft>
              <a:defRPr/>
            </a:pPr>
            <a:r>
              <a:rPr lang="hu-HU" altLang="hu-HU" dirty="0">
                <a:solidFill>
                  <a:schemeClr val="tx1">
                    <a:lumMod val="85000"/>
                    <a:lumOff val="15000"/>
                  </a:schemeClr>
                </a:solidFill>
              </a:rPr>
              <a:t>A vizsgálandó környezetjogi elvek</a:t>
            </a:r>
          </a:p>
        </p:txBody>
      </p:sp>
      <p:sp>
        <p:nvSpPr>
          <p:cNvPr id="32771" name="Rectangle 3">
            <a:extLst>
              <a:ext uri="{FF2B5EF4-FFF2-40B4-BE49-F238E27FC236}">
                <a16:creationId xmlns:a16="http://schemas.microsoft.com/office/drawing/2014/main" id="{EE19CCE1-C371-4B99-9CC9-7EB8CB32149E}"/>
              </a:ext>
            </a:extLst>
          </p:cNvPr>
          <p:cNvSpPr>
            <a:spLocks noGrp="1" noChangeArrowheads="1"/>
          </p:cNvSpPr>
          <p:nvPr>
            <p:ph idx="1"/>
          </p:nvPr>
        </p:nvSpPr>
        <p:spPr>
          <a:xfrm>
            <a:off x="1042988" y="1484313"/>
            <a:ext cx="7643812" cy="4641850"/>
          </a:xfrm>
        </p:spPr>
        <p:txBody>
          <a:bodyPr/>
          <a:lstStyle/>
          <a:p>
            <a:pPr eaLnBrk="1" hangingPunct="1">
              <a:lnSpc>
                <a:spcPct val="80000"/>
              </a:lnSpc>
            </a:pPr>
            <a:r>
              <a:rPr lang="hu-HU" altLang="hu-HU" sz="2400"/>
              <a:t>megelőzés, forrásnál történő fellépés, elővigyázatosság, helyreállítás</a:t>
            </a:r>
          </a:p>
          <a:p>
            <a:pPr eaLnBrk="1" hangingPunct="1">
              <a:lnSpc>
                <a:spcPct val="80000"/>
              </a:lnSpc>
            </a:pPr>
            <a:r>
              <a:rPr lang="hu-HU" altLang="hu-HU" sz="2400"/>
              <a:t>a fenntartható vagy harmonikus fejlődés, illetve más megközelítésben az integráció</a:t>
            </a:r>
          </a:p>
          <a:p>
            <a:pPr eaLnBrk="1" hangingPunct="1">
              <a:lnSpc>
                <a:spcPct val="80000"/>
              </a:lnSpc>
            </a:pPr>
            <a:r>
              <a:rPr lang="hu-HU" altLang="hu-HU" sz="2400"/>
              <a:t>tervszerűség</a:t>
            </a:r>
          </a:p>
          <a:p>
            <a:pPr eaLnBrk="1" hangingPunct="1">
              <a:lnSpc>
                <a:spcPct val="80000"/>
              </a:lnSpc>
            </a:pPr>
            <a:r>
              <a:rPr lang="hu-HU" altLang="hu-HU" sz="2400"/>
              <a:t>az állam kötelezettség-, illetve felelősségvállalása</a:t>
            </a:r>
          </a:p>
          <a:p>
            <a:pPr eaLnBrk="1" hangingPunct="1">
              <a:lnSpc>
                <a:spcPct val="80000"/>
              </a:lnSpc>
            </a:pPr>
            <a:r>
              <a:rPr lang="hu-HU" altLang="hu-HU" sz="2400"/>
              <a:t>a társadalmi részvétel</a:t>
            </a:r>
          </a:p>
          <a:p>
            <a:pPr eaLnBrk="1" hangingPunct="1">
              <a:lnSpc>
                <a:spcPct val="80000"/>
              </a:lnSpc>
            </a:pPr>
            <a:r>
              <a:rPr lang="hu-HU" altLang="hu-HU" sz="2400"/>
              <a:t>az együttműködés</a:t>
            </a:r>
          </a:p>
          <a:p>
            <a:pPr eaLnBrk="1" hangingPunct="1">
              <a:lnSpc>
                <a:spcPct val="80000"/>
              </a:lnSpc>
            </a:pPr>
            <a:r>
              <a:rPr lang="hu-HU" altLang="hu-HU" sz="2400"/>
              <a:t>a felelősség vagy a szennyező fizet</a:t>
            </a:r>
          </a:p>
        </p:txBody>
      </p:sp>
      <p:sp>
        <p:nvSpPr>
          <p:cNvPr id="32772" name="Dia számának helye 5">
            <a:extLst>
              <a:ext uri="{FF2B5EF4-FFF2-40B4-BE49-F238E27FC236}">
                <a16:creationId xmlns:a16="http://schemas.microsoft.com/office/drawing/2014/main" id="{224D58CF-D99F-4388-8D1B-B50FD989570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3398CEEC-74D3-4744-8830-F9B76701AD2B}" type="slidenum">
              <a:rPr lang="hu-HU" altLang="hu-HU" smtClean="0">
                <a:solidFill>
                  <a:schemeClr val="tx1"/>
                </a:solidFill>
                <a:latin typeface="Arial" panose="020B0604020202020204" pitchFamily="34" charset="0"/>
              </a:rPr>
              <a:pPr fontAlgn="base">
                <a:spcBef>
                  <a:spcPct val="0"/>
                </a:spcBef>
                <a:spcAft>
                  <a:spcPct val="0"/>
                </a:spcAft>
                <a:buClrTx/>
                <a:buFontTx/>
                <a:buNone/>
              </a:pPr>
              <a:t>14</a:t>
            </a:fld>
            <a:endParaRPr lang="hu-HU" altLang="hu-HU">
              <a:solidFill>
                <a:schemeClr val="tx1"/>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AD26B229-7338-4A08-8006-5BF56DA64023}"/>
              </a:ext>
            </a:extLst>
          </p:cNvPr>
          <p:cNvSpPr>
            <a:spLocks noGrp="1" noChangeArrowheads="1"/>
          </p:cNvSpPr>
          <p:nvPr>
            <p:ph type="title"/>
          </p:nvPr>
        </p:nvSpPr>
        <p:spPr>
          <a:xfrm>
            <a:off x="1944688" y="260350"/>
            <a:ext cx="6589712" cy="892175"/>
          </a:xfrm>
        </p:spPr>
        <p:txBody>
          <a:bodyPr rtlCol="0">
            <a:normAutofit fontScale="90000"/>
          </a:bodyPr>
          <a:lstStyle/>
          <a:p>
            <a:pPr eaLnBrk="1" fontAlgn="auto" hangingPunct="1">
              <a:spcAft>
                <a:spcPts val="0"/>
              </a:spcAft>
              <a:defRPr/>
            </a:pPr>
            <a:r>
              <a:rPr lang="hu-HU" altLang="hu-HU" sz="2800" dirty="0">
                <a:solidFill>
                  <a:schemeClr val="tx1">
                    <a:lumMod val="85000"/>
                    <a:lumOff val="15000"/>
                  </a:schemeClr>
                </a:solidFill>
              </a:rPr>
              <a:t>A megelőzés elvcsoportja (forrásnál való fellépés, elővigyázatosság, helyreállítás)</a:t>
            </a:r>
          </a:p>
        </p:txBody>
      </p:sp>
      <p:sp>
        <p:nvSpPr>
          <p:cNvPr id="13316" name="Rectangle 3">
            <a:extLst>
              <a:ext uri="{FF2B5EF4-FFF2-40B4-BE49-F238E27FC236}">
                <a16:creationId xmlns:a16="http://schemas.microsoft.com/office/drawing/2014/main" id="{6A6F908D-E778-4127-8454-EE3581C1BBED}"/>
              </a:ext>
            </a:extLst>
          </p:cNvPr>
          <p:cNvSpPr>
            <a:spLocks noGrp="1" noChangeArrowheads="1"/>
          </p:cNvSpPr>
          <p:nvPr>
            <p:ph idx="1"/>
          </p:nvPr>
        </p:nvSpPr>
        <p:spPr>
          <a:xfrm>
            <a:off x="971550" y="1152525"/>
            <a:ext cx="7777163" cy="4940300"/>
          </a:xfrm>
        </p:spPr>
        <p:txBody>
          <a:bodyPr rtlCol="0">
            <a:noAutofit/>
          </a:bodyPr>
          <a:lstStyle/>
          <a:p>
            <a:pPr eaLnBrk="1" fontAlgn="auto" hangingPunct="1">
              <a:lnSpc>
                <a:spcPct val="80000"/>
              </a:lnSpc>
              <a:spcAft>
                <a:spcPts val="0"/>
              </a:spcAft>
              <a:buFontTx/>
              <a:buNone/>
              <a:defRPr/>
            </a:pPr>
            <a:r>
              <a:rPr lang="hu-HU" altLang="hu-HU" sz="1600" dirty="0">
                <a:solidFill>
                  <a:schemeClr val="tx1">
                    <a:lumMod val="75000"/>
                    <a:lumOff val="25000"/>
                  </a:schemeClr>
                </a:solidFill>
              </a:rPr>
              <a:t>1995. évi LIII. tv. Az elővigyázatosság, a megelőzés és a helyreállítás</a:t>
            </a:r>
          </a:p>
          <a:p>
            <a:pPr eaLnBrk="1" fontAlgn="auto" hangingPunct="1">
              <a:lnSpc>
                <a:spcPct val="80000"/>
              </a:lnSpc>
              <a:spcAft>
                <a:spcPts val="0"/>
              </a:spcAft>
              <a:buFontTx/>
              <a:buNone/>
              <a:defRPr/>
            </a:pPr>
            <a:r>
              <a:rPr lang="hu-HU" altLang="hu-HU" sz="1600" dirty="0">
                <a:solidFill>
                  <a:schemeClr val="tx1">
                    <a:lumMod val="75000"/>
                    <a:lumOff val="25000"/>
                  </a:schemeClr>
                </a:solidFill>
              </a:rPr>
              <a:t>6. § (1) A környezethasználatot úgy kell megszervezni és végezni, hogy</a:t>
            </a:r>
          </a:p>
          <a:p>
            <a:pPr marL="0" indent="0" eaLnBrk="1" fontAlgn="auto" hangingPunct="1">
              <a:lnSpc>
                <a:spcPct val="80000"/>
              </a:lnSpc>
              <a:spcAft>
                <a:spcPts val="0"/>
              </a:spcAft>
              <a:buFont typeface="Wingdings 3" charset="2"/>
              <a:buNone/>
              <a:defRPr/>
            </a:pPr>
            <a:r>
              <a:rPr lang="hu-HU" altLang="hu-HU" sz="1600" dirty="0">
                <a:solidFill>
                  <a:schemeClr val="tx1">
                    <a:lumMod val="75000"/>
                    <a:lumOff val="25000"/>
                  </a:schemeClr>
                </a:solidFill>
              </a:rPr>
              <a:t>a) a legkisebb mértékű környezetterhelést és igénybevételt idézze elő;</a:t>
            </a:r>
          </a:p>
          <a:p>
            <a:pPr marL="0" indent="0" eaLnBrk="1" fontAlgn="auto" hangingPunct="1">
              <a:lnSpc>
                <a:spcPct val="80000"/>
              </a:lnSpc>
              <a:spcAft>
                <a:spcPts val="0"/>
              </a:spcAft>
              <a:buFont typeface="Wingdings 3" charset="2"/>
              <a:buNone/>
              <a:defRPr/>
            </a:pPr>
            <a:r>
              <a:rPr lang="hu-HU" altLang="hu-HU" sz="1600" dirty="0">
                <a:solidFill>
                  <a:schemeClr val="tx1">
                    <a:lumMod val="75000"/>
                    <a:lumOff val="25000"/>
                  </a:schemeClr>
                </a:solidFill>
              </a:rPr>
              <a:t>b) megelőzze a környezetszennyezést;</a:t>
            </a:r>
          </a:p>
          <a:p>
            <a:pPr marL="0" indent="0" eaLnBrk="1" fontAlgn="auto" hangingPunct="1">
              <a:lnSpc>
                <a:spcPct val="80000"/>
              </a:lnSpc>
              <a:spcAft>
                <a:spcPts val="0"/>
              </a:spcAft>
              <a:buFont typeface="Wingdings 3" charset="2"/>
              <a:buNone/>
              <a:defRPr/>
            </a:pPr>
            <a:r>
              <a:rPr lang="hu-HU" altLang="hu-HU" sz="1600" dirty="0">
                <a:solidFill>
                  <a:schemeClr val="tx1">
                    <a:lumMod val="75000"/>
                    <a:lumOff val="25000"/>
                  </a:schemeClr>
                </a:solidFill>
              </a:rPr>
              <a:t>c) kizárja a környezetkárosítást.</a:t>
            </a:r>
          </a:p>
          <a:p>
            <a:pPr eaLnBrk="1" fontAlgn="auto" hangingPunct="1">
              <a:lnSpc>
                <a:spcPct val="80000"/>
              </a:lnSpc>
              <a:spcAft>
                <a:spcPts val="0"/>
              </a:spcAft>
              <a:buFontTx/>
              <a:buNone/>
              <a:defRPr/>
            </a:pPr>
            <a:r>
              <a:rPr lang="hu-HU" altLang="hu-HU" sz="1600" dirty="0">
                <a:solidFill>
                  <a:schemeClr val="tx1">
                    <a:lumMod val="75000"/>
                    <a:lumOff val="25000"/>
                  </a:schemeClr>
                </a:solidFill>
              </a:rPr>
              <a:t>(2) A környezethasználatot az elővigyázatosság elvének </a:t>
            </a:r>
            <a:r>
              <a:rPr lang="hu-HU" altLang="hu-HU" sz="1600" dirty="0" err="1">
                <a:solidFill>
                  <a:schemeClr val="tx1">
                    <a:lumMod val="75000"/>
                    <a:lumOff val="25000"/>
                  </a:schemeClr>
                </a:solidFill>
              </a:rPr>
              <a:t>figyelembevéte</a:t>
            </a:r>
            <a:r>
              <a:rPr lang="hu-HU" altLang="hu-HU" sz="1600" dirty="0">
                <a:solidFill>
                  <a:schemeClr val="tx1">
                    <a:lumMod val="75000"/>
                    <a:lumOff val="25000"/>
                  </a:schemeClr>
                </a:solidFill>
              </a:rPr>
              <a:t>-lével, a környezeti elemek kíméletével, takarékos használatával, továbbá a hulladékkeletkezés csökkentésével, a természetes és az előállított anyagok visszaforgatására és </a:t>
            </a:r>
            <a:r>
              <a:rPr lang="hu-HU" altLang="hu-HU" sz="1600" dirty="0" err="1">
                <a:solidFill>
                  <a:schemeClr val="tx1">
                    <a:lumMod val="75000"/>
                    <a:lumOff val="25000"/>
                  </a:schemeClr>
                </a:solidFill>
              </a:rPr>
              <a:t>újrafelhasználására</a:t>
            </a:r>
            <a:r>
              <a:rPr lang="hu-HU" altLang="hu-HU" sz="1600" dirty="0">
                <a:solidFill>
                  <a:schemeClr val="tx1">
                    <a:lumMod val="75000"/>
                    <a:lumOff val="25000"/>
                  </a:schemeClr>
                </a:solidFill>
              </a:rPr>
              <a:t> törekedve kell végezni.</a:t>
            </a:r>
          </a:p>
          <a:p>
            <a:pPr eaLnBrk="1" fontAlgn="auto" hangingPunct="1">
              <a:lnSpc>
                <a:spcPct val="80000"/>
              </a:lnSpc>
              <a:spcAft>
                <a:spcPts val="0"/>
              </a:spcAft>
              <a:buFontTx/>
              <a:buNone/>
              <a:defRPr/>
            </a:pPr>
            <a:r>
              <a:rPr lang="hu-HU" altLang="hu-HU" sz="1600" dirty="0">
                <a:solidFill>
                  <a:schemeClr val="tx1">
                    <a:lumMod val="75000"/>
                    <a:lumOff val="25000"/>
                  </a:schemeClr>
                </a:solidFill>
              </a:rPr>
              <a:t>(3) A megelőzés érdekében a környezethasználat során a leghatékonyabb megoldást, továbbá a külön jogszabályban meghatározott tevékenységek esetén az elérhető legjobb technikát kell alkalmazni.</a:t>
            </a:r>
          </a:p>
          <a:p>
            <a:pPr eaLnBrk="1" fontAlgn="auto" hangingPunct="1">
              <a:lnSpc>
                <a:spcPct val="80000"/>
              </a:lnSpc>
              <a:spcAft>
                <a:spcPts val="0"/>
              </a:spcAft>
              <a:buFontTx/>
              <a:buNone/>
              <a:defRPr/>
            </a:pPr>
            <a:r>
              <a:rPr lang="hu-HU" altLang="hu-HU" sz="1600" dirty="0">
                <a:solidFill>
                  <a:schemeClr val="tx1">
                    <a:lumMod val="75000"/>
                    <a:lumOff val="25000"/>
                  </a:schemeClr>
                </a:solidFill>
              </a:rPr>
              <a:t>7. § A 6. §-ban foglaltak érvényesítése érdekében jogszabály előírhatja a környezethasználat feltételeit, illetőleg korlátozó vagy tiltó rendelkezéseket állapíthat meg. </a:t>
            </a:r>
          </a:p>
          <a:p>
            <a:pPr eaLnBrk="1" fontAlgn="auto" hangingPunct="1">
              <a:lnSpc>
                <a:spcPct val="80000"/>
              </a:lnSpc>
              <a:spcAft>
                <a:spcPts val="0"/>
              </a:spcAft>
              <a:buFontTx/>
              <a:buNone/>
              <a:defRPr/>
            </a:pPr>
            <a:r>
              <a:rPr lang="hu-HU" altLang="hu-HU" sz="1600" dirty="0">
                <a:solidFill>
                  <a:schemeClr val="tx1">
                    <a:lumMod val="75000"/>
                    <a:lumOff val="25000"/>
                  </a:schemeClr>
                </a:solidFill>
              </a:rPr>
              <a:t>8. § (1) A környezetet veszélyeztető vagy károsító környezethasználó köteles azonnal befejezni a veszélyeztető vagy károsító tevékenységet.</a:t>
            </a:r>
          </a:p>
          <a:p>
            <a:pPr eaLnBrk="1" fontAlgn="auto" hangingPunct="1">
              <a:lnSpc>
                <a:spcPct val="80000"/>
              </a:lnSpc>
              <a:spcAft>
                <a:spcPts val="0"/>
              </a:spcAft>
              <a:buFontTx/>
              <a:buNone/>
              <a:defRPr/>
            </a:pPr>
            <a:r>
              <a:rPr lang="hu-HU" altLang="hu-HU" sz="1600" dirty="0">
                <a:solidFill>
                  <a:schemeClr val="tx1">
                    <a:lumMod val="75000"/>
                    <a:lumOff val="25000"/>
                  </a:schemeClr>
                </a:solidFill>
              </a:rPr>
              <a:t>(2) A környezethasználó köteles gondoskodni a tevékenysége által bekövetkezett környezetkárosodás megszüntetéséről, a károsodott környezet helyreállításáról.</a:t>
            </a:r>
          </a:p>
        </p:txBody>
      </p:sp>
      <p:sp>
        <p:nvSpPr>
          <p:cNvPr id="33796" name="Dia számának helye 5">
            <a:extLst>
              <a:ext uri="{FF2B5EF4-FFF2-40B4-BE49-F238E27FC236}">
                <a16:creationId xmlns:a16="http://schemas.microsoft.com/office/drawing/2014/main" id="{36C3BEBD-C4AC-4350-A52B-B8B324F4058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EBA8AC7B-2A0F-4826-A4A7-DC41E74BD7D8}" type="slidenum">
              <a:rPr lang="hu-HU" altLang="hu-HU" smtClean="0">
                <a:solidFill>
                  <a:schemeClr val="tx1"/>
                </a:solidFill>
                <a:latin typeface="Arial" panose="020B0604020202020204" pitchFamily="34" charset="0"/>
              </a:rPr>
              <a:pPr fontAlgn="base">
                <a:spcBef>
                  <a:spcPct val="0"/>
                </a:spcBef>
                <a:spcAft>
                  <a:spcPct val="0"/>
                </a:spcAft>
                <a:buClrTx/>
                <a:buFontTx/>
                <a:buNone/>
              </a:pPr>
              <a:t>15</a:t>
            </a:fld>
            <a:endParaRPr lang="hu-HU" altLang="hu-HU">
              <a:solidFill>
                <a:schemeClr val="tx1"/>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CD4DBB6-78CD-4978-B093-3F9F7F32A306}"/>
              </a:ext>
            </a:extLst>
          </p:cNvPr>
          <p:cNvSpPr>
            <a:spLocks noGrp="1" noChangeArrowheads="1"/>
          </p:cNvSpPr>
          <p:nvPr>
            <p:ph type="title"/>
          </p:nvPr>
        </p:nvSpPr>
        <p:spPr>
          <a:xfrm>
            <a:off x="468313" y="274638"/>
            <a:ext cx="8218487" cy="777875"/>
          </a:xfrm>
        </p:spPr>
        <p:txBody>
          <a:bodyPr/>
          <a:lstStyle/>
          <a:p>
            <a:pPr eaLnBrk="1" hangingPunct="1"/>
            <a:r>
              <a:rPr lang="hu-HU" altLang="hu-HU" sz="2800" b="1"/>
              <a:t>Megelőzés és társai</a:t>
            </a:r>
          </a:p>
        </p:txBody>
      </p:sp>
      <p:graphicFrame>
        <p:nvGraphicFramePr>
          <p:cNvPr id="28675" name="Group 3">
            <a:extLst>
              <a:ext uri="{FF2B5EF4-FFF2-40B4-BE49-F238E27FC236}">
                <a16:creationId xmlns:a16="http://schemas.microsoft.com/office/drawing/2014/main" id="{264B0634-258F-4606-B942-483C0195460C}"/>
              </a:ext>
            </a:extLst>
          </p:cNvPr>
          <p:cNvGraphicFramePr>
            <a:graphicFrameLocks noGrp="1"/>
          </p:cNvGraphicFramePr>
          <p:nvPr>
            <p:ph type="tbl" idx="1"/>
          </p:nvPr>
        </p:nvGraphicFramePr>
        <p:xfrm>
          <a:off x="1187450" y="1196975"/>
          <a:ext cx="7499350" cy="5289550"/>
        </p:xfrm>
        <a:graphic>
          <a:graphicData uri="http://schemas.openxmlformats.org/drawingml/2006/table">
            <a:tbl>
              <a:tblPr/>
              <a:tblGrid>
                <a:gridCol w="1728232">
                  <a:extLst>
                    <a:ext uri="{9D8B030D-6E8A-4147-A177-3AD203B41FA5}">
                      <a16:colId xmlns:a16="http://schemas.microsoft.com/office/drawing/2014/main" val="20000"/>
                    </a:ext>
                  </a:extLst>
                </a:gridCol>
                <a:gridCol w="1552734">
                  <a:extLst>
                    <a:ext uri="{9D8B030D-6E8A-4147-A177-3AD203B41FA5}">
                      <a16:colId xmlns:a16="http://schemas.microsoft.com/office/drawing/2014/main" val="20001"/>
                    </a:ext>
                  </a:extLst>
                </a:gridCol>
                <a:gridCol w="4218384">
                  <a:extLst>
                    <a:ext uri="{9D8B030D-6E8A-4147-A177-3AD203B41FA5}">
                      <a16:colId xmlns:a16="http://schemas.microsoft.com/office/drawing/2014/main" val="20002"/>
                    </a:ext>
                  </a:extLst>
                </a:gridCol>
              </a:tblGrid>
              <a:tr h="1485662">
                <a:tc row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800" b="0" i="1" u="none" strike="noStrike" cap="none" normalizeH="0" baseline="0" dirty="0">
                          <a:ln>
                            <a:noFill/>
                          </a:ln>
                          <a:solidFill>
                            <a:schemeClr val="tx1"/>
                          </a:solidFill>
                          <a:effectLst/>
                          <a:latin typeface="Arial" panose="020B0604020202020204" pitchFamily="34" charset="0"/>
                        </a:rPr>
                        <a:t>Az </a:t>
                      </a:r>
                      <a:r>
                        <a:rPr kumimoji="0" lang="hu-HU" altLang="hu-HU" sz="2800" b="0" i="1" u="none" strike="noStrike" cap="none" normalizeH="0" baseline="0" dirty="0" err="1">
                          <a:ln>
                            <a:noFill/>
                          </a:ln>
                          <a:solidFill>
                            <a:schemeClr val="tx1"/>
                          </a:solidFill>
                          <a:effectLst/>
                          <a:latin typeface="Arial" panose="020B0604020202020204" pitchFamily="34" charset="0"/>
                        </a:rPr>
                        <a:t>elővigyá-zatosság</a:t>
                      </a:r>
                      <a:r>
                        <a:rPr kumimoji="0" lang="hu-HU" altLang="hu-HU" sz="2800" b="0" i="1" u="none" strike="noStrike" cap="none" normalizeH="0" baseline="0" dirty="0">
                          <a:ln>
                            <a:noFill/>
                          </a:ln>
                          <a:solidFill>
                            <a:schemeClr val="tx1"/>
                          </a:solidFill>
                          <a:effectLst/>
                          <a:latin typeface="Arial" panose="020B0604020202020204" pitchFamily="34" charset="0"/>
                        </a:rPr>
                        <a:t> szakasza</a:t>
                      </a:r>
                    </a:p>
                  </a:txBody>
                  <a:tcPr marL="91442" marR="91442" marT="45714" marB="45714"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400" b="0" i="0" u="none" strike="noStrike" cap="none" normalizeH="0" baseline="0">
                          <a:ln>
                            <a:noFill/>
                          </a:ln>
                          <a:solidFill>
                            <a:schemeClr val="tx1"/>
                          </a:solidFill>
                          <a:effectLst/>
                          <a:latin typeface="Arial" panose="020B0604020202020204" pitchFamily="34" charset="0"/>
                        </a:rPr>
                        <a:t>miként közelítsünk az emberi magatartáshoz, tevékenységhez általában</a:t>
                      </a:r>
                    </a:p>
                  </a:txBody>
                  <a:tcPr marL="91442" marR="91442" marT="45714" marB="45714"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10000"/>
                  </a:ext>
                </a:extLst>
              </a:tr>
              <a:tr h="1993384">
                <a:tc vMerge="1">
                  <a:txBody>
                    <a:bodyPr/>
                    <a:lstStyle/>
                    <a:p>
                      <a:endParaRPr lang="hu-HU"/>
                    </a:p>
                  </a:txBody>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800" b="0" i="1" u="none" strike="noStrike" cap="none" normalizeH="0" baseline="0" dirty="0">
                          <a:ln>
                            <a:noFill/>
                          </a:ln>
                          <a:solidFill>
                            <a:schemeClr val="tx1"/>
                          </a:solidFill>
                          <a:effectLst/>
                          <a:latin typeface="Arial" panose="020B0604020202020204" pitchFamily="34" charset="0"/>
                        </a:rPr>
                        <a:t>A megelő-</a:t>
                      </a:r>
                      <a:r>
                        <a:rPr kumimoji="0" lang="hu-HU" altLang="hu-HU" sz="2800" b="0" i="1" u="none" strike="noStrike" cap="none" normalizeH="0" baseline="0" dirty="0" err="1">
                          <a:ln>
                            <a:noFill/>
                          </a:ln>
                          <a:solidFill>
                            <a:schemeClr val="tx1"/>
                          </a:solidFill>
                          <a:effectLst/>
                          <a:latin typeface="Arial" panose="020B0604020202020204" pitchFamily="34" charset="0"/>
                        </a:rPr>
                        <a:t>zés</a:t>
                      </a:r>
                      <a:r>
                        <a:rPr kumimoji="0" lang="hu-HU" altLang="hu-HU" sz="2800" b="0" i="1" u="none" strike="noStrike" cap="none" normalizeH="0" baseline="0" dirty="0">
                          <a:ln>
                            <a:noFill/>
                          </a:ln>
                          <a:solidFill>
                            <a:schemeClr val="tx1"/>
                          </a:solidFill>
                          <a:effectLst/>
                          <a:latin typeface="Arial" panose="020B0604020202020204" pitchFamily="34" charset="0"/>
                        </a:rPr>
                        <a:t>/ forrás-</a:t>
                      </a:r>
                      <a:r>
                        <a:rPr kumimoji="0" lang="hu-HU" altLang="hu-HU" sz="2800" b="0" i="1" u="none" strike="noStrike" cap="none" normalizeH="0" baseline="0" dirty="0" err="1">
                          <a:ln>
                            <a:noFill/>
                          </a:ln>
                          <a:solidFill>
                            <a:schemeClr val="tx1"/>
                          </a:solidFill>
                          <a:effectLst/>
                          <a:latin typeface="Arial" panose="020B0604020202020204" pitchFamily="34" charset="0"/>
                        </a:rPr>
                        <a:t>nál</a:t>
                      </a:r>
                      <a:r>
                        <a:rPr kumimoji="0" lang="hu-HU" altLang="hu-HU" sz="2800" b="0" i="1" u="none" strike="noStrike" cap="none" normalizeH="0" baseline="0" dirty="0">
                          <a:ln>
                            <a:noFill/>
                          </a:ln>
                          <a:solidFill>
                            <a:schemeClr val="tx1"/>
                          </a:solidFill>
                          <a:effectLst/>
                          <a:latin typeface="Arial" panose="020B0604020202020204" pitchFamily="34" charset="0"/>
                        </a:rPr>
                        <a:t> való fellépés</a:t>
                      </a:r>
                      <a:r>
                        <a:rPr kumimoji="0" lang="hu-HU" altLang="hu-HU" sz="2800" b="0" i="0" u="none" strike="noStrike" cap="none" normalizeH="0" baseline="0" dirty="0">
                          <a:ln>
                            <a:noFill/>
                          </a:ln>
                          <a:solidFill>
                            <a:schemeClr val="tx1"/>
                          </a:solidFill>
                          <a:effectLst/>
                          <a:latin typeface="Arial" panose="020B0604020202020204" pitchFamily="34" charset="0"/>
                        </a:rPr>
                        <a:t> </a:t>
                      </a:r>
                    </a:p>
                  </a:txBody>
                  <a:tcPr marL="91442" marR="91442" marT="45714" marB="4571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hu-HU" altLang="hu-HU" sz="2400" b="0" i="0" u="none" strike="noStrike" cap="none" normalizeH="0" baseline="0">
                          <a:ln>
                            <a:noFill/>
                          </a:ln>
                          <a:solidFill>
                            <a:schemeClr val="tx1"/>
                          </a:solidFill>
                          <a:effectLst/>
                          <a:latin typeface="Arial" panose="020B0604020202020204" pitchFamily="34" charset="0"/>
                        </a:rPr>
                        <a:t>a környezetre potenciális hatást gyakorló emberi tevékenységek előkészülete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hu-HU" altLang="hu-HU" sz="2400" b="0" i="0" u="none" strike="noStrike" cap="none" normalizeH="0" baseline="0">
                          <a:ln>
                            <a:noFill/>
                          </a:ln>
                          <a:solidFill>
                            <a:schemeClr val="tx1"/>
                          </a:solidFill>
                          <a:effectLst/>
                          <a:latin typeface="Arial" panose="020B0604020202020204" pitchFamily="34" charset="0"/>
                        </a:rPr>
                        <a:t>a tevékenység megvalósulási folyamata</a:t>
                      </a:r>
                    </a:p>
                  </a:txBody>
                  <a:tcPr marL="91442" marR="91442" marT="45714" marB="45714"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10504">
                <a:tc vMerge="1">
                  <a:txBody>
                    <a:bodyPr/>
                    <a:lstStyle/>
                    <a:p>
                      <a:endParaRPr lang="hu-HU"/>
                    </a:p>
                  </a:txBody>
                  <a:tcPr/>
                </a:tc>
                <a:tc vMerge="1">
                  <a:txBody>
                    <a:bodyPr/>
                    <a:lstStyle/>
                    <a:p>
                      <a:endParaRPr lang="hu-H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800" b="0" i="1" u="none" strike="noStrike" cap="none" normalizeH="0" baseline="0" dirty="0">
                          <a:ln>
                            <a:noFill/>
                          </a:ln>
                          <a:solidFill>
                            <a:schemeClr val="tx1"/>
                          </a:solidFill>
                          <a:effectLst/>
                          <a:latin typeface="Arial" panose="020B0604020202020204" pitchFamily="34" charset="0"/>
                        </a:rPr>
                        <a:t>A megelőzés és a helyreállítás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400" b="0" i="0" u="none" strike="noStrike" cap="none" normalizeH="0" baseline="0" dirty="0">
                          <a:ln>
                            <a:noFill/>
                          </a:ln>
                          <a:solidFill>
                            <a:schemeClr val="tx1"/>
                          </a:solidFill>
                          <a:effectLst/>
                          <a:latin typeface="Arial" panose="020B0604020202020204" pitchFamily="34" charset="0"/>
                        </a:rPr>
                        <a:t>a negatív környezeti hatás bekövetkezett</a:t>
                      </a:r>
                      <a:r>
                        <a:rPr kumimoji="0" lang="hu-HU" altLang="hu-HU" sz="2800" b="0" i="0" u="none" strike="noStrike" cap="none" normalizeH="0" baseline="0" dirty="0">
                          <a:ln>
                            <a:noFill/>
                          </a:ln>
                          <a:solidFill>
                            <a:schemeClr val="tx1"/>
                          </a:solidFill>
                          <a:effectLst/>
                          <a:latin typeface="Arial" panose="020B0604020202020204" pitchFamily="34" charset="0"/>
                        </a:rPr>
                        <a:t> </a:t>
                      </a:r>
                    </a:p>
                  </a:txBody>
                  <a:tcPr marL="91442" marR="91442"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4833" name="Dia számának helye 5">
            <a:extLst>
              <a:ext uri="{FF2B5EF4-FFF2-40B4-BE49-F238E27FC236}">
                <a16:creationId xmlns:a16="http://schemas.microsoft.com/office/drawing/2014/main" id="{1AF2152B-1116-4942-8FD1-DA44FD0518C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D8D1AD0F-EA1B-4052-BF09-1B603D290D9E}" type="slidenum">
              <a:rPr lang="hu-HU" altLang="hu-HU" smtClean="0">
                <a:solidFill>
                  <a:schemeClr val="tx1"/>
                </a:solidFill>
                <a:latin typeface="Arial" panose="020B0604020202020204" pitchFamily="34" charset="0"/>
              </a:rPr>
              <a:pPr fontAlgn="base">
                <a:spcBef>
                  <a:spcPct val="0"/>
                </a:spcBef>
                <a:spcAft>
                  <a:spcPct val="0"/>
                </a:spcAft>
                <a:buClrTx/>
                <a:buFontTx/>
                <a:buNone/>
              </a:pPr>
              <a:t>16</a:t>
            </a:fld>
            <a:endParaRPr lang="hu-HU" altLang="hu-HU">
              <a:solidFill>
                <a:schemeClr val="tx1"/>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a:extLst>
              <a:ext uri="{FF2B5EF4-FFF2-40B4-BE49-F238E27FC236}">
                <a16:creationId xmlns:a16="http://schemas.microsoft.com/office/drawing/2014/main" id="{325AE27E-C195-4837-9269-93983424D33C}"/>
              </a:ext>
            </a:extLst>
          </p:cNvPr>
          <p:cNvSpPr>
            <a:spLocks noGrp="1" noChangeArrowheads="1"/>
          </p:cNvSpPr>
          <p:nvPr>
            <p:ph type="title"/>
          </p:nvPr>
        </p:nvSpPr>
        <p:spPr>
          <a:xfrm>
            <a:off x="1944688" y="623888"/>
            <a:ext cx="6589712" cy="644525"/>
          </a:xfrm>
        </p:spPr>
        <p:txBody>
          <a:bodyPr/>
          <a:lstStyle/>
          <a:p>
            <a:pPr eaLnBrk="1" hangingPunct="1"/>
            <a:r>
              <a:rPr lang="hu-HU" altLang="hu-HU" sz="3200"/>
              <a:t>Global pact a megelőzésről</a:t>
            </a:r>
          </a:p>
        </p:txBody>
      </p:sp>
      <p:sp>
        <p:nvSpPr>
          <p:cNvPr id="35843" name="Tartalom helye 2">
            <a:extLst>
              <a:ext uri="{FF2B5EF4-FFF2-40B4-BE49-F238E27FC236}">
                <a16:creationId xmlns:a16="http://schemas.microsoft.com/office/drawing/2014/main" id="{5E7A7E3E-4527-48B6-96AD-6B9684F3334A}"/>
              </a:ext>
            </a:extLst>
          </p:cNvPr>
          <p:cNvSpPr>
            <a:spLocks noGrp="1" noChangeArrowheads="1"/>
          </p:cNvSpPr>
          <p:nvPr>
            <p:ph idx="1"/>
          </p:nvPr>
        </p:nvSpPr>
        <p:spPr>
          <a:xfrm>
            <a:off x="1096963" y="1557338"/>
            <a:ext cx="7437437" cy="4354512"/>
          </a:xfrm>
        </p:spPr>
        <p:txBody>
          <a:bodyPr/>
          <a:lstStyle/>
          <a:p>
            <a:pPr eaLnBrk="1" hangingPunct="1"/>
            <a:r>
              <a:rPr lang="hu-HU" altLang="hu-HU"/>
              <a:t>„5. cikk… A környezeti kár megelőzése érdekében szükséges intézkedéseket meg kell tenni.  … (Az államok) Tegyék meg a szükséges intézkedéseket atekintetben, hogy környezeti hatásvizsgálatot folytassanak le minden olyan határozat előtt, amely engedélyez vagy lehetővé tesz egy projektet, tevékenységet, tervet vagy programot, amelynek várhatóan jelentős környezeti hatása van. Az államok különösen megfelelő módon tartsák ellenőrzésük alatt a fent említett projekt, tevékenység, terv vagy program hatásait, amelyet engedélyeztek vagy lehetővé tettek.”</a:t>
            </a:r>
          </a:p>
        </p:txBody>
      </p:sp>
      <p:sp>
        <p:nvSpPr>
          <p:cNvPr id="35844" name="Dia számának helye 3">
            <a:extLst>
              <a:ext uri="{FF2B5EF4-FFF2-40B4-BE49-F238E27FC236}">
                <a16:creationId xmlns:a16="http://schemas.microsoft.com/office/drawing/2014/main" id="{8BAB23FC-B601-457B-B912-E123F6CEDE7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E87EF926-09B4-46DC-9FF6-909F05A57154}" type="slidenum">
              <a:rPr lang="hu-HU" altLang="hu-HU" smtClean="0">
                <a:solidFill>
                  <a:srgbClr val="FEFFFF"/>
                </a:solidFill>
              </a:rPr>
              <a:pPr fontAlgn="base">
                <a:spcBef>
                  <a:spcPct val="0"/>
                </a:spcBef>
                <a:spcAft>
                  <a:spcPct val="0"/>
                </a:spcAft>
                <a:buClrTx/>
                <a:buFontTx/>
                <a:buNone/>
              </a:pPr>
              <a:t>17</a:t>
            </a:fld>
            <a:endParaRPr lang="hu-HU" altLang="hu-HU">
              <a:solidFill>
                <a:srgbClr val="FE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DC88BACE-703E-4AB3-8496-AF01C41BEAC8}"/>
              </a:ext>
            </a:extLst>
          </p:cNvPr>
          <p:cNvSpPr>
            <a:spLocks noGrp="1" noChangeArrowheads="1"/>
          </p:cNvSpPr>
          <p:nvPr>
            <p:ph type="title"/>
          </p:nvPr>
        </p:nvSpPr>
        <p:spPr>
          <a:xfrm>
            <a:off x="1476375" y="274638"/>
            <a:ext cx="7210425" cy="922337"/>
          </a:xfrm>
        </p:spPr>
        <p:txBody>
          <a:bodyPr rtlCol="0">
            <a:normAutofit fontScale="90000"/>
          </a:bodyPr>
          <a:lstStyle/>
          <a:p>
            <a:pPr eaLnBrk="1" fontAlgn="auto" hangingPunct="1">
              <a:spcAft>
                <a:spcPts val="0"/>
              </a:spcAft>
              <a:defRPr/>
            </a:pPr>
            <a:r>
              <a:rPr lang="hu-HU" altLang="hu-HU" sz="2800" dirty="0">
                <a:solidFill>
                  <a:schemeClr val="tx1">
                    <a:lumMod val="85000"/>
                    <a:lumOff val="15000"/>
                  </a:schemeClr>
                </a:solidFill>
              </a:rPr>
              <a:t>Egyezmény az Ipari Balesetek Országhatárokon Túli Hatásairól, Helsinki 1992</a:t>
            </a:r>
          </a:p>
        </p:txBody>
      </p:sp>
      <p:sp>
        <p:nvSpPr>
          <p:cNvPr id="15364" name="Rectangle 3">
            <a:extLst>
              <a:ext uri="{FF2B5EF4-FFF2-40B4-BE49-F238E27FC236}">
                <a16:creationId xmlns:a16="http://schemas.microsoft.com/office/drawing/2014/main" id="{3DC3FCB5-BF9C-4E42-9BDD-5D4BECF88331}"/>
              </a:ext>
            </a:extLst>
          </p:cNvPr>
          <p:cNvSpPr>
            <a:spLocks noGrp="1" noChangeArrowheads="1"/>
          </p:cNvSpPr>
          <p:nvPr>
            <p:ph idx="1"/>
          </p:nvPr>
        </p:nvSpPr>
        <p:spPr>
          <a:xfrm>
            <a:off x="755650" y="1268413"/>
            <a:ext cx="7931150" cy="4857750"/>
          </a:xfrm>
        </p:spPr>
        <p:txBody>
          <a:bodyPr rtlCol="0">
            <a:normAutofit fontScale="92500" lnSpcReduction="10000"/>
          </a:bodyPr>
          <a:lstStyle/>
          <a:p>
            <a:pPr eaLnBrk="1" fontAlgn="auto" hangingPunct="1">
              <a:lnSpc>
                <a:spcPct val="80000"/>
              </a:lnSpc>
              <a:spcAft>
                <a:spcPts val="0"/>
              </a:spcAft>
              <a:buFontTx/>
              <a:buNone/>
              <a:defRPr/>
            </a:pPr>
            <a:r>
              <a:rPr lang="hu-HU" altLang="hu-HU" sz="1600" b="1" dirty="0">
                <a:solidFill>
                  <a:schemeClr val="tx1">
                    <a:lumMod val="75000"/>
                    <a:lumOff val="25000"/>
                  </a:schemeClr>
                </a:solidFill>
              </a:rPr>
              <a:t>6. Cikk</a:t>
            </a:r>
          </a:p>
          <a:p>
            <a:pPr eaLnBrk="1" fontAlgn="auto" hangingPunct="1">
              <a:lnSpc>
                <a:spcPct val="80000"/>
              </a:lnSpc>
              <a:spcAft>
                <a:spcPts val="0"/>
              </a:spcAft>
              <a:buFontTx/>
              <a:buNone/>
              <a:defRPr/>
            </a:pPr>
            <a:r>
              <a:rPr lang="hu-HU" altLang="hu-HU" sz="1600" b="1" dirty="0">
                <a:solidFill>
                  <a:schemeClr val="tx1">
                    <a:lumMod val="75000"/>
                    <a:lumOff val="25000"/>
                  </a:schemeClr>
                </a:solidFill>
              </a:rPr>
              <a:t>A megelőzés</a:t>
            </a:r>
            <a:endParaRPr lang="hu-HU" altLang="hu-HU" sz="16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1. A Részes Felek megfelelő intézkedéseket hoznak az ipari balesetek megelőzésére. Idetartoznak azon intézkedések is, amelyek az üzemeltetőket az ipari balesetek kockázatának csökkentésére ösztönzik, továbbá más, a IV. mellékletben felsorolt, és fel nem sorolt intézkedések.</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2. Bármilyen veszélyes tevékenység vonatkozásában a Kibocsátó Fél az üzemeltetőtől megköveteli a veszélyes tevékenység biztonságos működtetésének bizonyítását. Ennek érdekében olyan információkat bocsát rendelkezésre, mint a technológia alapvető paraméterei, ideértve - de nem csupán erre korlátozódva - az V. mellékletben meghatározott elemzést és értékelést.</a:t>
            </a:r>
          </a:p>
          <a:p>
            <a:pPr eaLnBrk="1" fontAlgn="auto" hangingPunct="1">
              <a:lnSpc>
                <a:spcPct val="80000"/>
              </a:lnSpc>
              <a:spcAft>
                <a:spcPts val="0"/>
              </a:spcAft>
              <a:buFontTx/>
              <a:buNone/>
              <a:defRPr/>
            </a:pPr>
            <a:r>
              <a:rPr lang="hu-HU" altLang="hu-HU" sz="1600" b="1" dirty="0">
                <a:solidFill>
                  <a:schemeClr val="tx1">
                    <a:lumMod val="75000"/>
                    <a:lumOff val="25000"/>
                  </a:schemeClr>
                </a:solidFill>
              </a:rPr>
              <a:t>7. Cikk</a:t>
            </a:r>
          </a:p>
          <a:p>
            <a:pPr eaLnBrk="1" fontAlgn="auto" hangingPunct="1">
              <a:lnSpc>
                <a:spcPct val="80000"/>
              </a:lnSpc>
              <a:spcAft>
                <a:spcPts val="0"/>
              </a:spcAft>
              <a:buFontTx/>
              <a:buNone/>
              <a:defRPr/>
            </a:pPr>
            <a:r>
              <a:rPr lang="hu-HU" altLang="hu-HU" sz="1600" b="1" dirty="0">
                <a:solidFill>
                  <a:schemeClr val="tx1">
                    <a:lumMod val="75000"/>
                    <a:lumOff val="25000"/>
                  </a:schemeClr>
                </a:solidFill>
              </a:rPr>
              <a:t>A veszélyes tevékenység engedélyezése</a:t>
            </a:r>
            <a:endParaRPr lang="hu-HU" altLang="hu-HU" sz="16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Saját jogrendszerének keretein belül a Kibocsátó Félnek arra kell törekednie, hogy az új veszélyes üzemek létesítésével, valamint a meglévő veszélyes üzemek jelentős fejlesztésével kapcsolatosan megfelelő politikát alakítson ki. Ennek célja az, hogy </a:t>
            </a:r>
            <a:r>
              <a:rPr lang="hu-HU" altLang="hu-HU" sz="1600" b="1" dirty="0">
                <a:solidFill>
                  <a:schemeClr val="tx1">
                    <a:lumMod val="75000"/>
                    <a:lumOff val="25000"/>
                  </a:schemeClr>
                </a:solidFill>
              </a:rPr>
              <a:t>minimálisra csökkenjen az összes Érintett Fél lakosságával és környezetével kapcsolatos kockázat</a:t>
            </a:r>
            <a:r>
              <a:rPr lang="hu-HU" altLang="hu-HU" sz="1600" dirty="0">
                <a:solidFill>
                  <a:schemeClr val="tx1">
                    <a:lumMod val="75000"/>
                    <a:lumOff val="25000"/>
                  </a:schemeClr>
                </a:solidFill>
              </a:rPr>
              <a:t>. Saját jogrendszerük keretein belül, az Érintett Feleknek megfelelő politikát kell kialakítani azon területek vonatkozásában, amelyek egy veszélyes tevékenység eredményeként bekövetkező országhatáron túli hatással bíró ipari baleset által érintettek lehetnek. E politika célja az, hogy a veszélyes tevékenység kockázatát a minimumra szorítsák. </a:t>
            </a:r>
          </a:p>
        </p:txBody>
      </p:sp>
      <p:sp>
        <p:nvSpPr>
          <p:cNvPr id="36868" name="Dia számának helye 5">
            <a:extLst>
              <a:ext uri="{FF2B5EF4-FFF2-40B4-BE49-F238E27FC236}">
                <a16:creationId xmlns:a16="http://schemas.microsoft.com/office/drawing/2014/main" id="{56D67165-D520-4480-9116-8DB43D1E3C8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3005B116-CE2A-4D6D-A53B-5DDAD711CC82}" type="slidenum">
              <a:rPr lang="hu-HU" altLang="hu-HU" smtClean="0">
                <a:solidFill>
                  <a:schemeClr val="tx1"/>
                </a:solidFill>
                <a:latin typeface="Arial" panose="020B0604020202020204" pitchFamily="34" charset="0"/>
              </a:rPr>
              <a:pPr fontAlgn="base">
                <a:spcBef>
                  <a:spcPct val="0"/>
                </a:spcBef>
                <a:spcAft>
                  <a:spcPct val="0"/>
                </a:spcAft>
                <a:buClrTx/>
                <a:buFontTx/>
                <a:buNone/>
              </a:pPr>
              <a:t>18</a:t>
            </a:fld>
            <a:endParaRPr lang="hu-HU" altLang="hu-HU">
              <a:solidFill>
                <a:schemeClr val="tx1"/>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C6C5C678-5F40-4576-BDAF-818FD537BF1A}"/>
              </a:ext>
            </a:extLst>
          </p:cNvPr>
          <p:cNvSpPr>
            <a:spLocks noGrp="1" noChangeArrowheads="1"/>
          </p:cNvSpPr>
          <p:nvPr>
            <p:ph type="title"/>
          </p:nvPr>
        </p:nvSpPr>
        <p:spPr>
          <a:xfrm>
            <a:off x="395288" y="274638"/>
            <a:ext cx="8291512" cy="490537"/>
          </a:xfrm>
        </p:spPr>
        <p:txBody>
          <a:bodyPr rtlCol="0">
            <a:normAutofit fontScale="90000"/>
          </a:bodyPr>
          <a:lstStyle/>
          <a:p>
            <a:pPr eaLnBrk="1" fontAlgn="auto" hangingPunct="1">
              <a:spcAft>
                <a:spcPts val="0"/>
              </a:spcAft>
              <a:defRPr/>
            </a:pPr>
            <a:endParaRPr lang="hu-HU" altLang="hu-HU" sz="4000" dirty="0">
              <a:solidFill>
                <a:schemeClr val="tx1">
                  <a:lumMod val="85000"/>
                  <a:lumOff val="15000"/>
                </a:schemeClr>
              </a:solidFill>
            </a:endParaRPr>
          </a:p>
        </p:txBody>
      </p:sp>
      <p:sp>
        <p:nvSpPr>
          <p:cNvPr id="16388" name="Rectangle 3">
            <a:extLst>
              <a:ext uri="{FF2B5EF4-FFF2-40B4-BE49-F238E27FC236}">
                <a16:creationId xmlns:a16="http://schemas.microsoft.com/office/drawing/2014/main" id="{AB247671-498B-442B-97B3-DDDFDCCE7DD8}"/>
              </a:ext>
            </a:extLst>
          </p:cNvPr>
          <p:cNvSpPr>
            <a:spLocks noGrp="1" noChangeArrowheads="1"/>
          </p:cNvSpPr>
          <p:nvPr>
            <p:ph idx="1"/>
          </p:nvPr>
        </p:nvSpPr>
        <p:spPr>
          <a:xfrm>
            <a:off x="1096963" y="333375"/>
            <a:ext cx="7589837" cy="5792788"/>
          </a:xfrm>
        </p:spPr>
        <p:txBody>
          <a:bodyPr rtlCol="0">
            <a:normAutofit fontScale="92500" lnSpcReduction="10000"/>
          </a:bodyPr>
          <a:lstStyle/>
          <a:p>
            <a:pPr eaLnBrk="1" fontAlgn="auto" hangingPunct="1">
              <a:lnSpc>
                <a:spcPct val="80000"/>
              </a:lnSpc>
              <a:spcAft>
                <a:spcPts val="0"/>
              </a:spcAft>
              <a:buFontTx/>
              <a:buNone/>
              <a:defRPr/>
            </a:pPr>
            <a:r>
              <a:rPr lang="hu-HU" altLang="hu-HU" sz="1600" b="1" dirty="0">
                <a:solidFill>
                  <a:schemeClr val="tx1">
                    <a:lumMod val="75000"/>
                    <a:lumOff val="25000"/>
                  </a:schemeClr>
                </a:solidFill>
              </a:rPr>
              <a:t>8. Cikk</a:t>
            </a:r>
          </a:p>
          <a:p>
            <a:pPr eaLnBrk="1" fontAlgn="auto" hangingPunct="1">
              <a:lnSpc>
                <a:spcPct val="80000"/>
              </a:lnSpc>
              <a:spcAft>
                <a:spcPts val="0"/>
              </a:spcAft>
              <a:buFontTx/>
              <a:buNone/>
              <a:defRPr/>
            </a:pPr>
            <a:r>
              <a:rPr lang="hu-HU" altLang="hu-HU" sz="1600" b="1" dirty="0">
                <a:solidFill>
                  <a:schemeClr val="tx1">
                    <a:lumMod val="75000"/>
                    <a:lumOff val="25000"/>
                  </a:schemeClr>
                </a:solidFill>
              </a:rPr>
              <a:t>A veszélyhelyzetre való felkészülés</a:t>
            </a:r>
            <a:endParaRPr lang="hu-HU" altLang="hu-HU" sz="16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1. A Részes Felek megfelelő intézkedéseket tesznek az ipari balesetekkel kapcsolatos veszélyhelyzetre való felkészülés megteremtésére és fenntartására és ezen felkészülés megfelelő állapotban történő fenntartására abból a célból, hogy </a:t>
            </a:r>
            <a:r>
              <a:rPr lang="hu-HU" altLang="hu-HU" sz="1600" b="1" dirty="0">
                <a:solidFill>
                  <a:schemeClr val="tx1">
                    <a:lumMod val="75000"/>
                    <a:lumOff val="25000"/>
                  </a:schemeClr>
                </a:solidFill>
              </a:rPr>
              <a:t>képesek legyenek az ipari balesetek elhárítására.</a:t>
            </a:r>
            <a:r>
              <a:rPr lang="hu-HU" altLang="hu-HU" sz="1600" dirty="0">
                <a:solidFill>
                  <a:schemeClr val="tx1">
                    <a:lumMod val="75000"/>
                    <a:lumOff val="25000"/>
                  </a:schemeClr>
                </a:solidFill>
              </a:rPr>
              <a:t> A Részes Felek biztosítják azt, hogy a felkészülés kiterjedjen az ipari balesetek országhatárokon túli hatásainak mérséklésére, és az üzemeltetők által ennek érdekében az üzemben folytatott tevékenységre. … tájékoztatják egymást veszélyhelyzeti terveikről.</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2. A Kibocsátó Fél a veszélyes tevékenységekre vonatkozóan biztosítja a helyszíni felkészülési tervek elkészítését és végrehajtását, ideértve az országhatárokon túli hatások megelőzésére, a lehető legkisebbre való csökkentésére szolgáló megfelelő elhárító és egyéb intézkedéseket is. A Kibocsátó Fél ellátja az Érintett Feleket azon információkkal, ismeretekkel, amelyekkel rendelkezik a veszélyhelyzeti terv kidolgozása céljából.</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3. Minden Részes Fél biztosítja a veszélyes üzemek külső védelmi terveinek készítését és azok végrehajtását. Ebben olyan feladatokat is előirányoznak, amelyeket a saját területükön kell végrehajtaniuk az országhatárokon túli hatások megelőzésére és csökkentésére. Az ilyen tervek elkészítésénél számításba kell venni a veszélyelemzések és hatásértékelések eredményeit, így az V. melléklet (1)-(5) pontjaiban felsorolt szempontokat is. Az Érintett Feleknek törekedniük kell a külső védelmi tervek összehasonlíthatóságára. Szükség esetén, a balesetek következményeinek együttes erővel történő elhárítására közös külső védelmi tervek készíthetők.</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4. A védelmi terveket rendszeresen, vagy ha a körülmények szükségessé teszik soron kívül felül kell vizsgálni. Ennek során figyelembe kell venni a bekövetkezett balesetek elhárításánál szerzett tapasztalatokat is.</a:t>
            </a:r>
          </a:p>
        </p:txBody>
      </p:sp>
      <p:sp>
        <p:nvSpPr>
          <p:cNvPr id="37892" name="Dia számának helye 5">
            <a:extLst>
              <a:ext uri="{FF2B5EF4-FFF2-40B4-BE49-F238E27FC236}">
                <a16:creationId xmlns:a16="http://schemas.microsoft.com/office/drawing/2014/main" id="{C41D82AE-BA3D-4EEC-8646-D9C5295D1EC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0C03A051-941C-447D-B440-C12A5529399F}" type="slidenum">
              <a:rPr lang="hu-HU" altLang="hu-HU" smtClean="0">
                <a:solidFill>
                  <a:schemeClr val="tx1"/>
                </a:solidFill>
                <a:latin typeface="Arial" panose="020B0604020202020204" pitchFamily="34" charset="0"/>
              </a:rPr>
              <a:pPr fontAlgn="base">
                <a:spcBef>
                  <a:spcPct val="0"/>
                </a:spcBef>
                <a:spcAft>
                  <a:spcPct val="0"/>
                </a:spcAft>
                <a:buClrTx/>
                <a:buFontTx/>
                <a:buNone/>
              </a:pPr>
              <a:t>19</a:t>
            </a:fld>
            <a:endParaRPr lang="hu-HU" altLang="hu-HU">
              <a:solidFill>
                <a:schemeClr val="tx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59FDD16-1ECE-4D45-A5AD-8B02450D9A3A}"/>
              </a:ext>
            </a:extLst>
          </p:cNvPr>
          <p:cNvSpPr>
            <a:spLocks noGrp="1" noChangeArrowheads="1"/>
          </p:cNvSpPr>
          <p:nvPr>
            <p:ph type="title"/>
          </p:nvPr>
        </p:nvSpPr>
        <p:spPr>
          <a:xfrm>
            <a:off x="1944688" y="623888"/>
            <a:ext cx="6589712" cy="1281112"/>
          </a:xfrm>
        </p:spPr>
        <p:txBody>
          <a:bodyPr/>
          <a:lstStyle/>
          <a:p>
            <a:pPr eaLnBrk="1" hangingPunct="1"/>
            <a:endParaRPr lang="hu-HU" altLang="hu-HU"/>
          </a:p>
        </p:txBody>
      </p:sp>
      <p:sp>
        <p:nvSpPr>
          <p:cNvPr id="20483" name="Rectangle 3">
            <a:extLst>
              <a:ext uri="{FF2B5EF4-FFF2-40B4-BE49-F238E27FC236}">
                <a16:creationId xmlns:a16="http://schemas.microsoft.com/office/drawing/2014/main" id="{BC5F2330-02E5-4737-B6CF-43F37567A3EE}"/>
              </a:ext>
            </a:extLst>
          </p:cNvPr>
          <p:cNvSpPr>
            <a:spLocks noGrp="1" noChangeArrowheads="1"/>
          </p:cNvSpPr>
          <p:nvPr>
            <p:ph idx="1"/>
          </p:nvPr>
        </p:nvSpPr>
        <p:spPr>
          <a:xfrm>
            <a:off x="1943100" y="2133600"/>
            <a:ext cx="6591300" cy="3778250"/>
          </a:xfrm>
        </p:spPr>
        <p:txBody>
          <a:bodyPr/>
          <a:lstStyle/>
          <a:p>
            <a:pPr eaLnBrk="1" hangingPunct="1">
              <a:buFontTx/>
              <a:buNone/>
            </a:pPr>
            <a:r>
              <a:rPr lang="hu-HU" altLang="hu-HU"/>
              <a:t>Elvek három szinten:</a:t>
            </a:r>
          </a:p>
          <a:p>
            <a:pPr eaLnBrk="1" hangingPunct="1"/>
            <a:r>
              <a:rPr lang="hu-HU" altLang="hu-HU"/>
              <a:t>Környezetpolitikai elvek (pl. akcióprogramok, NFFS, nemzetközi dokumentumok)</a:t>
            </a:r>
          </a:p>
          <a:p>
            <a:pPr eaLnBrk="1" hangingPunct="1"/>
            <a:r>
              <a:rPr lang="hu-HU" altLang="hu-HU"/>
              <a:t>Szakterületi elvek, specifikumok</a:t>
            </a:r>
          </a:p>
          <a:p>
            <a:pPr eaLnBrk="1" hangingPunct="1"/>
            <a:r>
              <a:rPr lang="hu-HU" altLang="hu-HU"/>
              <a:t>Környezetjogi elvek, jogi relevancia</a:t>
            </a:r>
          </a:p>
          <a:p>
            <a:pPr eaLnBrk="1" hangingPunct="1"/>
            <a:endParaRPr lang="hu-HU" altLang="hu-HU"/>
          </a:p>
          <a:p>
            <a:pPr eaLnBrk="1" hangingPunct="1">
              <a:buFontTx/>
              <a:buNone/>
            </a:pPr>
            <a:r>
              <a:rPr lang="hu-HU" altLang="hu-HU">
                <a:solidFill>
                  <a:srgbClr val="0066FF"/>
                </a:solidFill>
              </a:rPr>
              <a:t>Számos átfedés van!</a:t>
            </a:r>
          </a:p>
        </p:txBody>
      </p:sp>
      <p:sp>
        <p:nvSpPr>
          <p:cNvPr id="20484" name="Dia számának helye 5">
            <a:extLst>
              <a:ext uri="{FF2B5EF4-FFF2-40B4-BE49-F238E27FC236}">
                <a16:creationId xmlns:a16="http://schemas.microsoft.com/office/drawing/2014/main" id="{35405A11-5F01-45E6-B0AA-24CDD2F8193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212C06F9-5A4D-4E31-8448-73601E6A0D73}" type="slidenum">
              <a:rPr lang="hu-HU" altLang="hu-HU" smtClean="0">
                <a:solidFill>
                  <a:schemeClr val="tx1"/>
                </a:solidFill>
                <a:latin typeface="Arial" panose="020B0604020202020204" pitchFamily="34" charset="0"/>
              </a:rPr>
              <a:pPr fontAlgn="base">
                <a:spcBef>
                  <a:spcPct val="0"/>
                </a:spcBef>
                <a:spcAft>
                  <a:spcPct val="0"/>
                </a:spcAft>
                <a:buClrTx/>
                <a:buFontTx/>
                <a:buNone/>
              </a:pPr>
              <a:t>2</a:t>
            </a:fld>
            <a:endParaRPr lang="hu-HU" altLang="hu-HU">
              <a:solidFill>
                <a:schemeClr val="tx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FFD80E6-BFB8-42DA-907D-AF4166EF73E2}"/>
              </a:ext>
            </a:extLst>
          </p:cNvPr>
          <p:cNvSpPr>
            <a:spLocks noGrp="1" noChangeArrowheads="1"/>
          </p:cNvSpPr>
          <p:nvPr>
            <p:ph type="title"/>
          </p:nvPr>
        </p:nvSpPr>
        <p:spPr>
          <a:xfrm>
            <a:off x="1944688" y="623888"/>
            <a:ext cx="6589712" cy="1281112"/>
          </a:xfrm>
        </p:spPr>
        <p:txBody>
          <a:bodyPr/>
          <a:lstStyle/>
          <a:p>
            <a:pPr eaLnBrk="1" hangingPunct="1"/>
            <a:endParaRPr lang="hu-HU" altLang="hu-HU"/>
          </a:p>
        </p:txBody>
      </p:sp>
      <p:sp>
        <p:nvSpPr>
          <p:cNvPr id="17412" name="Rectangle 3">
            <a:extLst>
              <a:ext uri="{FF2B5EF4-FFF2-40B4-BE49-F238E27FC236}">
                <a16:creationId xmlns:a16="http://schemas.microsoft.com/office/drawing/2014/main" id="{C4BB1FA5-3364-4FAF-A96E-31D8FECB7B4F}"/>
              </a:ext>
            </a:extLst>
          </p:cNvPr>
          <p:cNvSpPr>
            <a:spLocks noGrp="1" noChangeArrowheads="1"/>
          </p:cNvSpPr>
          <p:nvPr>
            <p:ph idx="1"/>
          </p:nvPr>
        </p:nvSpPr>
        <p:spPr>
          <a:xfrm>
            <a:off x="1331913" y="1557338"/>
            <a:ext cx="7202487" cy="4354512"/>
          </a:xfrm>
        </p:spPr>
        <p:txBody>
          <a:bodyPr rtlCol="0">
            <a:normAutofit fontScale="92500" lnSpcReduction="10000"/>
          </a:bodyPr>
          <a:lstStyle/>
          <a:p>
            <a:pPr eaLnBrk="1" fontAlgn="auto" hangingPunct="1">
              <a:lnSpc>
                <a:spcPct val="80000"/>
              </a:lnSpc>
              <a:spcAft>
                <a:spcPts val="0"/>
              </a:spcAft>
              <a:buFontTx/>
              <a:buNone/>
              <a:defRPr/>
            </a:pPr>
            <a:r>
              <a:rPr lang="hu-HU" altLang="hu-HU" sz="2400" b="1" dirty="0">
                <a:solidFill>
                  <a:schemeClr val="tx1">
                    <a:lumMod val="75000"/>
                    <a:lumOff val="25000"/>
                  </a:schemeClr>
                </a:solidFill>
              </a:rPr>
              <a:t>11. Cikk</a:t>
            </a:r>
          </a:p>
          <a:p>
            <a:pPr eaLnBrk="1" fontAlgn="auto" hangingPunct="1">
              <a:lnSpc>
                <a:spcPct val="80000"/>
              </a:lnSpc>
              <a:spcAft>
                <a:spcPts val="0"/>
              </a:spcAft>
              <a:buFontTx/>
              <a:buNone/>
              <a:defRPr/>
            </a:pPr>
            <a:r>
              <a:rPr lang="hu-HU" altLang="hu-HU" sz="2400" b="1" dirty="0">
                <a:solidFill>
                  <a:schemeClr val="tx1">
                    <a:lumMod val="75000"/>
                    <a:lumOff val="25000"/>
                  </a:schemeClr>
                </a:solidFill>
              </a:rPr>
              <a:t>A balesetek következményei elleni védekezés</a:t>
            </a:r>
            <a:endParaRPr lang="hu-HU" altLang="hu-HU" sz="24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2400" dirty="0">
                <a:solidFill>
                  <a:schemeClr val="tx1">
                    <a:lumMod val="75000"/>
                    <a:lumOff val="25000"/>
                  </a:schemeClr>
                </a:solidFill>
              </a:rPr>
              <a:t>1. A Részes Felek biztosítják azt, hogy ipari baleset vagy annak  közvetlen veszélye esetén a hatások elleni minél előbbi védekezésre megfelelő intézkedéseket tegyenek. Ennek során a leghatékonyabb módszereket használják fel a hatások korlátozására és minimalizálására.</a:t>
            </a:r>
          </a:p>
          <a:p>
            <a:pPr eaLnBrk="1" fontAlgn="auto" hangingPunct="1">
              <a:lnSpc>
                <a:spcPct val="80000"/>
              </a:lnSpc>
              <a:spcAft>
                <a:spcPts val="0"/>
              </a:spcAft>
              <a:buFont typeface="Wingdings 3" charset="2"/>
              <a:buChar char=""/>
              <a:defRPr/>
            </a:pPr>
            <a:r>
              <a:rPr lang="hu-HU" altLang="hu-HU" sz="2400" dirty="0">
                <a:solidFill>
                  <a:schemeClr val="tx1">
                    <a:lumMod val="75000"/>
                    <a:lumOff val="25000"/>
                  </a:schemeClr>
                </a:solidFill>
              </a:rPr>
              <a:t>2. Olyan ipari baleset vagy annak közvetlen veszélye esetén, amely országhatárokon túli hatásokat okoz vagy okozhat, a megfelelő védelmi intézkedések kialakítása céljából, az Érintett Felek közösen végzik el a hatások értékelését. Az Érintett Felek törekednek arra, hogy a védekezési módszereiket összehangolják.</a:t>
            </a:r>
          </a:p>
        </p:txBody>
      </p:sp>
      <p:sp>
        <p:nvSpPr>
          <p:cNvPr id="38916" name="Dia számának helye 5">
            <a:extLst>
              <a:ext uri="{FF2B5EF4-FFF2-40B4-BE49-F238E27FC236}">
                <a16:creationId xmlns:a16="http://schemas.microsoft.com/office/drawing/2014/main" id="{5F2D5E7B-9CF4-46B6-8EB1-6C8D9B8E50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393A7911-9455-4670-808A-29AABB9976FF}" type="slidenum">
              <a:rPr lang="hu-HU" altLang="hu-HU" smtClean="0">
                <a:solidFill>
                  <a:schemeClr val="tx1"/>
                </a:solidFill>
                <a:latin typeface="Arial" panose="020B0604020202020204" pitchFamily="34" charset="0"/>
              </a:rPr>
              <a:pPr fontAlgn="base">
                <a:spcBef>
                  <a:spcPct val="0"/>
                </a:spcBef>
                <a:spcAft>
                  <a:spcPct val="0"/>
                </a:spcAft>
                <a:buClrTx/>
                <a:buFontTx/>
                <a:buNone/>
              </a:pPr>
              <a:t>20</a:t>
            </a:fld>
            <a:endParaRPr lang="hu-HU" altLang="hu-HU">
              <a:solidFill>
                <a:schemeClr val="tx1"/>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a:extLst>
              <a:ext uri="{FF2B5EF4-FFF2-40B4-BE49-F238E27FC236}">
                <a16:creationId xmlns:a16="http://schemas.microsoft.com/office/drawing/2014/main" id="{2A8D52DA-1C57-43AB-BEE3-9BB6570FF038}"/>
              </a:ext>
            </a:extLst>
          </p:cNvPr>
          <p:cNvSpPr>
            <a:spLocks noGrp="1" noChangeArrowheads="1"/>
          </p:cNvSpPr>
          <p:nvPr>
            <p:ph type="title"/>
          </p:nvPr>
        </p:nvSpPr>
        <p:spPr>
          <a:xfrm>
            <a:off x="1944688" y="476250"/>
            <a:ext cx="6589712" cy="720725"/>
          </a:xfrm>
        </p:spPr>
        <p:txBody>
          <a:bodyPr/>
          <a:lstStyle/>
          <a:p>
            <a:pPr eaLnBrk="1" hangingPunct="1"/>
            <a:r>
              <a:rPr lang="de-DE" altLang="hu-HU" sz="3200" b="1"/>
              <a:t>13/2018. (IX. 4.) AB határozat </a:t>
            </a:r>
          </a:p>
        </p:txBody>
      </p:sp>
      <p:sp>
        <p:nvSpPr>
          <p:cNvPr id="19459" name="Tartalom helye 2">
            <a:extLst>
              <a:ext uri="{FF2B5EF4-FFF2-40B4-BE49-F238E27FC236}">
                <a16:creationId xmlns:a16="http://schemas.microsoft.com/office/drawing/2014/main" id="{9A5BB0C4-E7A5-4F23-AEA1-50468CE05C43}"/>
              </a:ext>
            </a:extLst>
          </p:cNvPr>
          <p:cNvSpPr>
            <a:spLocks noGrp="1" noChangeArrowheads="1"/>
          </p:cNvSpPr>
          <p:nvPr>
            <p:ph idx="1"/>
          </p:nvPr>
        </p:nvSpPr>
        <p:spPr>
          <a:xfrm>
            <a:off x="900113" y="1196975"/>
            <a:ext cx="7786687" cy="5048250"/>
          </a:xfrm>
        </p:spPr>
        <p:txBody>
          <a:bodyPr rtlCol="0">
            <a:normAutofit lnSpcReduction="10000"/>
          </a:bodyPr>
          <a:lstStyle/>
          <a:p>
            <a:pPr marL="0" indent="0" eaLnBrk="1" fontAlgn="auto" hangingPunct="1">
              <a:spcAft>
                <a:spcPts val="0"/>
              </a:spcAft>
              <a:buFontTx/>
              <a:buNone/>
              <a:defRPr/>
            </a:pPr>
            <a:r>
              <a:rPr lang="hu-HU" altLang="hu-HU" sz="2000" dirty="0">
                <a:solidFill>
                  <a:schemeClr val="tx1">
                    <a:lumMod val="75000"/>
                    <a:lumOff val="25000"/>
                  </a:schemeClr>
                </a:solidFill>
              </a:rPr>
              <a:t>„[20] Mindez azt is jelenti, hogy az Alkotmánybíróság gyakorlata szerint a visszalépés tilalma immáron közvetlenül az Alaptörvényből fakad, és egyaránt kapcsolódik az Alaptörvény P) cikk (1) bekezdéséhez, és a XXI. cikk (1) bekezdéséhez. A visszalépés tilalmával összefüggésben az Alkotmánybíróság azt is kiemeli, hogy minden olyan esetben, amikor a környezet védelmére vonatkozó szabályozás átalakításra kerül, a jogalkotónak tekintettel kell lennie az elővigyázatosság és megelőzés elveire is, hiszen „a természet és környezet védelmének elmulasztása visszafordíthatatlan folyamatokat indíthat meg”  …</a:t>
            </a:r>
          </a:p>
          <a:p>
            <a:pPr marL="0" indent="0" eaLnBrk="1" fontAlgn="auto" hangingPunct="1">
              <a:spcAft>
                <a:spcPts val="0"/>
              </a:spcAft>
              <a:buFontTx/>
              <a:buNone/>
              <a:defRPr/>
            </a:pPr>
            <a:r>
              <a:rPr lang="hu-HU" altLang="hu-HU" sz="2000" dirty="0">
                <a:solidFill>
                  <a:schemeClr val="tx1">
                    <a:lumMod val="75000"/>
                    <a:lumOff val="25000"/>
                  </a:schemeClr>
                </a:solidFill>
              </a:rPr>
              <a:t>A </a:t>
            </a:r>
            <a:r>
              <a:rPr lang="hu-HU" altLang="hu-HU" sz="2000" b="1" dirty="0">
                <a:solidFill>
                  <a:schemeClr val="tx1">
                    <a:lumMod val="75000"/>
                    <a:lumOff val="25000"/>
                  </a:schemeClr>
                </a:solidFill>
              </a:rPr>
              <a:t>megelőzés elve </a:t>
            </a:r>
            <a:r>
              <a:rPr lang="hu-HU" altLang="hu-HU" sz="2000" dirty="0">
                <a:solidFill>
                  <a:schemeClr val="tx1">
                    <a:lumMod val="75000"/>
                    <a:lumOff val="25000"/>
                  </a:schemeClr>
                </a:solidFill>
              </a:rPr>
              <a:t>ezzel szemben a potenciális szennyezés forrásánál, de még a szennyezés bekövetkezését megelőzően történő fellépés kötelezettségét jelenti: annak biztosítását, hogy a környezetet esetlegesen károsító folyamatok ne következzenek be.”</a:t>
            </a:r>
          </a:p>
        </p:txBody>
      </p:sp>
      <p:sp>
        <p:nvSpPr>
          <p:cNvPr id="39940" name="Dia számának helye 3">
            <a:extLst>
              <a:ext uri="{FF2B5EF4-FFF2-40B4-BE49-F238E27FC236}">
                <a16:creationId xmlns:a16="http://schemas.microsoft.com/office/drawing/2014/main" id="{1AB6C0F6-DC18-42A1-9721-32A77180946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43294A66-5E1A-4522-A77B-1F5295830A25}" type="slidenum">
              <a:rPr lang="hu-HU" altLang="hu-HU" smtClean="0">
                <a:solidFill>
                  <a:schemeClr val="tx1"/>
                </a:solidFill>
                <a:latin typeface="Arial" panose="020B0604020202020204" pitchFamily="34" charset="0"/>
              </a:rPr>
              <a:pPr fontAlgn="base">
                <a:spcBef>
                  <a:spcPct val="0"/>
                </a:spcBef>
                <a:spcAft>
                  <a:spcPct val="0"/>
                </a:spcAft>
                <a:buClrTx/>
                <a:buFontTx/>
                <a:buNone/>
              </a:pPr>
              <a:t>21</a:t>
            </a:fld>
            <a:endParaRPr lang="hu-HU" altLang="hu-HU">
              <a:solidFill>
                <a:schemeClr val="tx1"/>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AC401C5-CFDB-4E04-B2A8-E1C79210EDB9}"/>
              </a:ext>
            </a:extLst>
          </p:cNvPr>
          <p:cNvSpPr>
            <a:spLocks noGrp="1"/>
          </p:cNvSpPr>
          <p:nvPr>
            <p:ph type="title"/>
          </p:nvPr>
        </p:nvSpPr>
        <p:spPr>
          <a:xfrm>
            <a:off x="1547813" y="623888"/>
            <a:ext cx="6986587" cy="573087"/>
          </a:xfrm>
        </p:spPr>
        <p:txBody>
          <a:bodyPr rtlCol="0">
            <a:normAutofit fontScale="90000"/>
          </a:bodyPr>
          <a:lstStyle/>
          <a:p>
            <a:pPr eaLnBrk="1" fontAlgn="auto" hangingPunct="1">
              <a:spcAft>
                <a:spcPts val="0"/>
              </a:spcAft>
              <a:defRPr/>
            </a:pPr>
            <a:r>
              <a:rPr lang="hu-HU" dirty="0">
                <a:solidFill>
                  <a:schemeClr val="tx1">
                    <a:lumMod val="85000"/>
                    <a:lumOff val="15000"/>
                  </a:schemeClr>
                </a:solidFill>
              </a:rPr>
              <a:t>Forrásnál való fellépés</a:t>
            </a:r>
          </a:p>
        </p:txBody>
      </p:sp>
      <p:sp>
        <p:nvSpPr>
          <p:cNvPr id="3" name="Tartalom helye 2">
            <a:extLst>
              <a:ext uri="{FF2B5EF4-FFF2-40B4-BE49-F238E27FC236}">
                <a16:creationId xmlns:a16="http://schemas.microsoft.com/office/drawing/2014/main" id="{4FA3D82F-7DCF-47DD-8CCD-3A9A2F5DEADA}"/>
              </a:ext>
            </a:extLst>
          </p:cNvPr>
          <p:cNvSpPr>
            <a:spLocks noGrp="1"/>
          </p:cNvSpPr>
          <p:nvPr>
            <p:ph idx="1"/>
          </p:nvPr>
        </p:nvSpPr>
        <p:spPr>
          <a:xfrm>
            <a:off x="900113" y="1628775"/>
            <a:ext cx="7634287" cy="4605338"/>
          </a:xfrm>
        </p:spPr>
        <p:txBody>
          <a:bodyPr rtlCol="0">
            <a:normAutofit/>
          </a:bodyPr>
          <a:lstStyle/>
          <a:p>
            <a:pPr marL="0" indent="0" eaLnBrk="1" fontAlgn="auto" hangingPunct="1">
              <a:spcAft>
                <a:spcPts val="0"/>
              </a:spcAft>
              <a:buFont typeface="Wingdings 3" charset="2"/>
              <a:buNone/>
              <a:defRPr/>
            </a:pPr>
            <a:r>
              <a:rPr lang="hu-HU" dirty="0">
                <a:solidFill>
                  <a:schemeClr val="tx1">
                    <a:lumMod val="75000"/>
                    <a:lumOff val="25000"/>
                  </a:schemeClr>
                </a:solidFill>
              </a:rPr>
              <a:t>Vallon hulladék C-2/90. sz ügy</a:t>
            </a:r>
          </a:p>
          <a:p>
            <a:pPr eaLnBrk="1" fontAlgn="auto" hangingPunct="1">
              <a:spcAft>
                <a:spcPts val="0"/>
              </a:spcAft>
              <a:buFont typeface="Wingdings 3" charset="2"/>
              <a:buChar char=""/>
              <a:defRPr/>
            </a:pPr>
            <a:r>
              <a:rPr lang="hu-HU" dirty="0">
                <a:solidFill>
                  <a:schemeClr val="tx1">
                    <a:lumMod val="75000"/>
                    <a:lumOff val="25000"/>
                  </a:schemeClr>
                </a:solidFill>
              </a:rPr>
              <a:t>„34. … Az az elv, hogy a környezeti kár forrásnál való kezelése elsőbbséget kap, amint az a Szerződés 130r. cikk (2) bekezdése megfogalmazta, mint a Közösség környezetvédelmi cselekvéseinek alapját, magában foglalja, hogy minden egyes régiónak, önkormányzatnak és más helyi hatóságnak kötelessége, hogy tegyék meg a szükséges lépéseket annak érdekében, hogy saját hulladékukat gyűjtsék, kezeljék és ártalmatlanítsák, és ugyancsak annak érdekében is, hogy a keletkezés helyéhez képest a lehető legközelebb ártalmatlanítsák, hogy ennek révén a lehetőség szerint korlátozzák a hulladékok szállítását. …</a:t>
            </a:r>
          </a:p>
          <a:p>
            <a:pPr marL="0" indent="0" eaLnBrk="1" fontAlgn="auto" hangingPunct="1">
              <a:spcAft>
                <a:spcPts val="0"/>
              </a:spcAft>
              <a:buFont typeface="Wingdings 3" charset="2"/>
              <a:buNone/>
              <a:defRPr/>
            </a:pPr>
            <a:r>
              <a:rPr lang="hu-HU" b="1" dirty="0">
                <a:solidFill>
                  <a:schemeClr val="tx1">
                    <a:lumMod val="75000"/>
                    <a:lumOff val="25000"/>
                  </a:schemeClr>
                </a:solidFill>
              </a:rPr>
              <a:t>BAT párhuzam !</a:t>
            </a:r>
          </a:p>
          <a:p>
            <a:pPr eaLnBrk="1" fontAlgn="auto" hangingPunct="1">
              <a:spcAft>
                <a:spcPts val="0"/>
              </a:spcAft>
              <a:buFont typeface="Wingdings 3" charset="2"/>
              <a:buChar char=""/>
              <a:defRPr/>
            </a:pPr>
            <a:endParaRPr lang="hu-HU" dirty="0">
              <a:solidFill>
                <a:schemeClr val="tx1">
                  <a:lumMod val="75000"/>
                  <a:lumOff val="25000"/>
                </a:schemeClr>
              </a:solidFill>
            </a:endParaRPr>
          </a:p>
        </p:txBody>
      </p:sp>
      <p:sp>
        <p:nvSpPr>
          <p:cNvPr id="40964" name="Dia számának helye 3">
            <a:extLst>
              <a:ext uri="{FF2B5EF4-FFF2-40B4-BE49-F238E27FC236}">
                <a16:creationId xmlns:a16="http://schemas.microsoft.com/office/drawing/2014/main" id="{310E4C6C-5091-4AD6-9C0A-CC534BEBBBC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A32519A9-E765-45D2-9671-4FFE9EA9B269}" type="slidenum">
              <a:rPr lang="hu-HU" altLang="hu-HU" smtClean="0">
                <a:solidFill>
                  <a:srgbClr val="FEFFFF"/>
                </a:solidFill>
              </a:rPr>
              <a:pPr fontAlgn="base">
                <a:spcBef>
                  <a:spcPct val="0"/>
                </a:spcBef>
                <a:spcAft>
                  <a:spcPct val="0"/>
                </a:spcAft>
                <a:buClrTx/>
                <a:buFontTx/>
                <a:buNone/>
              </a:pPr>
              <a:t>22</a:t>
            </a:fld>
            <a:endParaRPr lang="hu-HU" altLang="hu-HU">
              <a:solidFill>
                <a:srgbClr val="FE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608C6AF-82DB-41C3-8A16-3B27F918B421}"/>
              </a:ext>
            </a:extLst>
          </p:cNvPr>
          <p:cNvSpPr>
            <a:spLocks noGrp="1" noChangeArrowheads="1"/>
          </p:cNvSpPr>
          <p:nvPr>
            <p:ph type="title"/>
          </p:nvPr>
        </p:nvSpPr>
        <p:spPr>
          <a:xfrm>
            <a:off x="395288" y="274638"/>
            <a:ext cx="8291512" cy="633412"/>
          </a:xfrm>
        </p:spPr>
        <p:txBody>
          <a:bodyPr/>
          <a:lstStyle/>
          <a:p>
            <a:pPr eaLnBrk="1" hangingPunct="1"/>
            <a:r>
              <a:rPr lang="hu-HU" altLang="hu-HU" sz="2800" b="1"/>
              <a:t>Forrásnál való fellépés</a:t>
            </a:r>
          </a:p>
        </p:txBody>
      </p:sp>
      <p:sp>
        <p:nvSpPr>
          <p:cNvPr id="18436" name="Rectangle 3">
            <a:extLst>
              <a:ext uri="{FF2B5EF4-FFF2-40B4-BE49-F238E27FC236}">
                <a16:creationId xmlns:a16="http://schemas.microsoft.com/office/drawing/2014/main" id="{8229B062-73B3-48AD-8C63-7B34060982DE}"/>
              </a:ext>
            </a:extLst>
          </p:cNvPr>
          <p:cNvSpPr>
            <a:spLocks noGrp="1" noChangeArrowheads="1"/>
          </p:cNvSpPr>
          <p:nvPr>
            <p:ph type="body" sz="half" idx="1"/>
          </p:nvPr>
        </p:nvSpPr>
        <p:spPr>
          <a:xfrm>
            <a:off x="755650" y="1196975"/>
            <a:ext cx="4038600" cy="4929188"/>
          </a:xfrm>
        </p:spPr>
        <p:txBody>
          <a:bodyPr rtlCol="0">
            <a:normAutofit fontScale="92500" lnSpcReduction="20000"/>
          </a:bodyPr>
          <a:lstStyle/>
          <a:p>
            <a:pPr eaLnBrk="1" fontAlgn="auto" hangingPunct="1">
              <a:lnSpc>
                <a:spcPct val="80000"/>
              </a:lnSpc>
              <a:spcAft>
                <a:spcPts val="0"/>
              </a:spcAft>
              <a:buFontTx/>
              <a:buNone/>
              <a:defRPr/>
            </a:pPr>
            <a:r>
              <a:rPr lang="hu-HU" altLang="hu-HU" sz="1600" b="1" dirty="0">
                <a:solidFill>
                  <a:schemeClr val="tx1">
                    <a:lumMod val="75000"/>
                    <a:lumOff val="25000"/>
                  </a:schemeClr>
                </a:solidFill>
              </a:rPr>
              <a:t>End of </a:t>
            </a:r>
            <a:r>
              <a:rPr lang="hu-HU" altLang="hu-HU" sz="1600" b="1" dirty="0" err="1">
                <a:solidFill>
                  <a:schemeClr val="tx1">
                    <a:lumMod val="75000"/>
                    <a:lumOff val="25000"/>
                  </a:schemeClr>
                </a:solidFill>
              </a:rPr>
              <a:t>pipe</a:t>
            </a:r>
            <a:r>
              <a:rPr lang="hu-HU" altLang="hu-HU" sz="1600" b="1" dirty="0">
                <a:solidFill>
                  <a:schemeClr val="tx1">
                    <a:lumMod val="75000"/>
                    <a:lumOff val="25000"/>
                  </a:schemeClr>
                </a:solidFill>
              </a:rPr>
              <a:t> </a:t>
            </a:r>
            <a:endParaRPr lang="hu-HU" altLang="hu-HU" sz="16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Miként kezeljük a meglévő hulladékot és a kibocsátásokat? </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Extra költségek</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 hulladék és a kibocsátás filtereken vagy kezelő egységeken keresztül</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Helyreállítás</a:t>
            </a:r>
          </a:p>
          <a:p>
            <a:pPr eaLnBrk="1" fontAlgn="auto" hangingPunct="1">
              <a:lnSpc>
                <a:spcPct val="80000"/>
              </a:lnSpc>
              <a:spcAft>
                <a:spcPts val="0"/>
              </a:spcAft>
              <a:buFont typeface="Wingdings 3" charset="2"/>
              <a:buChar char=""/>
              <a:defRPr/>
            </a:pPr>
            <a:endParaRPr lang="hu-HU" altLang="hu-HU" sz="16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Akkor gondolunk a környezetvédelemre, amikor a termék vagy eljárás már kialakult </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Technológiaként kezeljük</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Kívülről jön</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Anyag- és energiafogyasztás növekszik</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 komplexitás és kockázat növekszik</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Jogi követelményeket teljesítek</a:t>
            </a:r>
          </a:p>
          <a:p>
            <a:pPr eaLnBrk="1" fontAlgn="auto" hangingPunct="1">
              <a:lnSpc>
                <a:spcPct val="80000"/>
              </a:lnSpc>
              <a:spcAft>
                <a:spcPts val="0"/>
              </a:spcAft>
              <a:buFont typeface="Wingdings 3" charset="2"/>
              <a:buChar char=""/>
              <a:defRPr/>
            </a:pPr>
            <a:endParaRPr lang="hu-HU" altLang="hu-HU" sz="16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Elmaradott</a:t>
            </a:r>
            <a:r>
              <a:rPr lang="hu-HU" altLang="hu-HU" sz="1400" dirty="0">
                <a:solidFill>
                  <a:schemeClr val="tx1">
                    <a:lumMod val="75000"/>
                    <a:lumOff val="25000"/>
                  </a:schemeClr>
                </a:solidFill>
              </a:rPr>
              <a:t> </a:t>
            </a:r>
          </a:p>
          <a:p>
            <a:pPr eaLnBrk="1" fontAlgn="auto" hangingPunct="1">
              <a:lnSpc>
                <a:spcPct val="80000"/>
              </a:lnSpc>
              <a:spcAft>
                <a:spcPts val="0"/>
              </a:spcAft>
              <a:buFont typeface="Wingdings 3" charset="2"/>
              <a:buChar char=""/>
              <a:defRPr/>
            </a:pPr>
            <a:r>
              <a:rPr lang="hu-HU" altLang="hu-HU" sz="1400" dirty="0">
                <a:solidFill>
                  <a:schemeClr val="tx1">
                    <a:lumMod val="75000"/>
                    <a:lumOff val="25000"/>
                  </a:schemeClr>
                </a:solidFill>
              </a:rPr>
              <a:t>Pl. a</a:t>
            </a:r>
            <a:r>
              <a:rPr lang="hu-HU" altLang="hu-HU" sz="1600" dirty="0">
                <a:solidFill>
                  <a:schemeClr val="tx1">
                    <a:lumMod val="75000"/>
                    <a:lumOff val="25000"/>
                  </a:schemeClr>
                </a:solidFill>
              </a:rPr>
              <a:t> kibocsátás tárolása (legújabb: CCS)</a:t>
            </a:r>
          </a:p>
          <a:p>
            <a:pPr eaLnBrk="1" fontAlgn="auto" hangingPunct="1">
              <a:lnSpc>
                <a:spcPct val="80000"/>
              </a:lnSpc>
              <a:spcAft>
                <a:spcPts val="0"/>
              </a:spcAft>
              <a:buFont typeface="Wingdings 3" charset="2"/>
              <a:buChar char=""/>
              <a:defRPr/>
            </a:pPr>
            <a:endParaRPr lang="hu-HU" altLang="hu-HU" sz="1400" dirty="0">
              <a:solidFill>
                <a:schemeClr val="tx1">
                  <a:lumMod val="75000"/>
                  <a:lumOff val="25000"/>
                </a:schemeClr>
              </a:solidFill>
            </a:endParaRPr>
          </a:p>
        </p:txBody>
      </p:sp>
      <p:sp>
        <p:nvSpPr>
          <p:cNvPr id="18437" name="Rectangle 4">
            <a:extLst>
              <a:ext uri="{FF2B5EF4-FFF2-40B4-BE49-F238E27FC236}">
                <a16:creationId xmlns:a16="http://schemas.microsoft.com/office/drawing/2014/main" id="{0CC572C7-8B0E-43C4-963F-D77195C738B9}"/>
              </a:ext>
            </a:extLst>
          </p:cNvPr>
          <p:cNvSpPr>
            <a:spLocks noGrp="1" noChangeArrowheads="1"/>
          </p:cNvSpPr>
          <p:nvPr>
            <p:ph sz="half" idx="2"/>
          </p:nvPr>
        </p:nvSpPr>
        <p:spPr>
          <a:xfrm>
            <a:off x="4794250" y="1196975"/>
            <a:ext cx="3892550" cy="4929188"/>
          </a:xfrm>
        </p:spPr>
        <p:txBody>
          <a:bodyPr rtlCol="0">
            <a:normAutofit fontScale="92500" lnSpcReduction="20000"/>
          </a:bodyPr>
          <a:lstStyle/>
          <a:p>
            <a:pPr eaLnBrk="1" fontAlgn="auto" hangingPunct="1">
              <a:lnSpc>
                <a:spcPct val="80000"/>
              </a:lnSpc>
              <a:spcAft>
                <a:spcPts val="0"/>
              </a:spcAft>
              <a:buFontTx/>
              <a:buNone/>
              <a:defRPr/>
            </a:pPr>
            <a:r>
              <a:rPr lang="hu-HU" altLang="hu-HU" sz="1600" b="1" dirty="0" err="1">
                <a:solidFill>
                  <a:schemeClr val="tx1">
                    <a:lumMod val="75000"/>
                    <a:lumOff val="25000"/>
                  </a:schemeClr>
                </a:solidFill>
              </a:rPr>
              <a:t>Cleaner</a:t>
            </a:r>
            <a:r>
              <a:rPr lang="hu-HU" altLang="hu-HU" sz="1600" b="1" dirty="0">
                <a:solidFill>
                  <a:schemeClr val="tx1">
                    <a:lumMod val="75000"/>
                    <a:lumOff val="25000"/>
                  </a:schemeClr>
                </a:solidFill>
              </a:rPr>
              <a:t> </a:t>
            </a:r>
            <a:r>
              <a:rPr lang="hu-HU" altLang="hu-HU" sz="1600" b="1" dirty="0" err="1">
                <a:solidFill>
                  <a:schemeClr val="tx1">
                    <a:lumMod val="75000"/>
                    <a:lumOff val="25000"/>
                  </a:schemeClr>
                </a:solidFill>
              </a:rPr>
              <a:t>production</a:t>
            </a:r>
            <a:r>
              <a:rPr lang="hu-HU" altLang="hu-HU" sz="1600" b="1" dirty="0">
                <a:solidFill>
                  <a:schemeClr val="tx1">
                    <a:lumMod val="75000"/>
                    <a:lumOff val="25000"/>
                  </a:schemeClr>
                </a:solidFill>
              </a:rPr>
              <a:t> (tiszta termelés)</a:t>
            </a:r>
            <a:endParaRPr lang="hu-HU" altLang="hu-HU" sz="16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Honnan jön a hulladék vagy a kibocsátás?</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Csökkentheti a költséget</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 hulladék és a kibocsátás megelőzése a forrásnál</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 problémák kezelése minden szinten, minden területen</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 környezetvédelem a termék vagy eljárás integráns része</a:t>
            </a:r>
          </a:p>
          <a:p>
            <a:pPr eaLnBrk="1" fontAlgn="auto" hangingPunct="1">
              <a:lnSpc>
                <a:spcPct val="80000"/>
              </a:lnSpc>
              <a:spcAft>
                <a:spcPts val="0"/>
              </a:spcAft>
              <a:buFont typeface="Wingdings 3" charset="2"/>
              <a:buChar char=""/>
              <a:defRPr/>
            </a:pPr>
            <a:endParaRPr lang="hu-HU" altLang="hu-HU" sz="16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Mindenki dolga a környezetvédelem</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 rendszer része</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Anyag- és energiafogyasztás csökkenthető</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Kockázat csökken, átláthatóság nő </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 környezetvédelem folyamatos belső kihívás</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Innováció, fenntarthatóság</a:t>
            </a:r>
          </a:p>
        </p:txBody>
      </p:sp>
      <p:sp>
        <p:nvSpPr>
          <p:cNvPr id="41989" name="Dia számának helye 6">
            <a:extLst>
              <a:ext uri="{FF2B5EF4-FFF2-40B4-BE49-F238E27FC236}">
                <a16:creationId xmlns:a16="http://schemas.microsoft.com/office/drawing/2014/main" id="{7FA61216-DBDB-4E9A-B0EA-D80E1F53D7B6}"/>
              </a:ext>
            </a:extLst>
          </p:cNvPr>
          <p:cNvSpPr>
            <a:spLocks noGrp="1"/>
          </p:cNvSpPr>
          <p:nvPr>
            <p:ph type="sldNum" sz="quarter" idx="12"/>
          </p:nvPr>
        </p:nvSpPr>
        <p:spPr>
          <a:xfrm>
            <a:off x="511175" y="787400"/>
            <a:ext cx="531813" cy="365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D4273E55-2F0D-4E64-95B8-7123D3931D8E}" type="slidenum">
              <a:rPr lang="hu-HU" altLang="hu-HU" smtClean="0">
                <a:solidFill>
                  <a:schemeClr val="tx1"/>
                </a:solidFill>
                <a:latin typeface="Arial" panose="020B0604020202020204" pitchFamily="34" charset="0"/>
              </a:rPr>
              <a:pPr fontAlgn="base">
                <a:spcBef>
                  <a:spcPct val="0"/>
                </a:spcBef>
                <a:spcAft>
                  <a:spcPct val="0"/>
                </a:spcAft>
                <a:buClrTx/>
                <a:buFontTx/>
                <a:buNone/>
              </a:pPr>
              <a:t>23</a:t>
            </a:fld>
            <a:endParaRPr lang="hu-HU" altLang="hu-HU">
              <a:solidFill>
                <a:schemeClr val="tx1"/>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FB59831-1C3C-4A49-9115-C8C924CC0531}"/>
              </a:ext>
            </a:extLst>
          </p:cNvPr>
          <p:cNvSpPr>
            <a:spLocks noGrp="1" noChangeArrowheads="1"/>
          </p:cNvSpPr>
          <p:nvPr>
            <p:ph type="title"/>
          </p:nvPr>
        </p:nvSpPr>
        <p:spPr>
          <a:xfrm>
            <a:off x="2555875" y="274638"/>
            <a:ext cx="6130925" cy="633412"/>
          </a:xfrm>
        </p:spPr>
        <p:txBody>
          <a:bodyPr/>
          <a:lstStyle/>
          <a:p>
            <a:pPr eaLnBrk="1" hangingPunct="1"/>
            <a:r>
              <a:rPr lang="hu-HU" altLang="hu-HU" sz="3200" b="1"/>
              <a:t>Elővigyázatosság</a:t>
            </a:r>
          </a:p>
        </p:txBody>
      </p:sp>
      <p:sp>
        <p:nvSpPr>
          <p:cNvPr id="20484" name="Rectangle 3">
            <a:extLst>
              <a:ext uri="{FF2B5EF4-FFF2-40B4-BE49-F238E27FC236}">
                <a16:creationId xmlns:a16="http://schemas.microsoft.com/office/drawing/2014/main" id="{AA4F3FD8-91F9-46CE-9CAD-A3DCF4598A5B}"/>
              </a:ext>
            </a:extLst>
          </p:cNvPr>
          <p:cNvSpPr>
            <a:spLocks noGrp="1" noChangeArrowheads="1"/>
          </p:cNvSpPr>
          <p:nvPr>
            <p:ph idx="1"/>
          </p:nvPr>
        </p:nvSpPr>
        <p:spPr>
          <a:xfrm>
            <a:off x="827088" y="1125538"/>
            <a:ext cx="7859712" cy="5000625"/>
          </a:xfrm>
        </p:spPr>
        <p:txBody>
          <a:bodyPr rtlCol="0">
            <a:normAutofit lnSpcReduction="10000"/>
          </a:bodyPr>
          <a:lstStyle/>
          <a:p>
            <a:pPr eaLnBrk="1" fontAlgn="auto" hangingPunct="1">
              <a:lnSpc>
                <a:spcPct val="80000"/>
              </a:lnSpc>
              <a:spcAft>
                <a:spcPts val="0"/>
              </a:spcAft>
              <a:buFontTx/>
              <a:buNone/>
              <a:defRPr/>
            </a:pPr>
            <a:r>
              <a:rPr lang="hu-HU" altLang="hu-HU" sz="2400" dirty="0">
                <a:solidFill>
                  <a:schemeClr val="tx1">
                    <a:lumMod val="75000"/>
                    <a:lumOff val="25000"/>
                  </a:schemeClr>
                </a:solidFill>
              </a:rPr>
              <a:t>„Az elővigyázatosság az 1970-es években az NSZK-ban jelent meg... Gyökerénél az a felfogás áll, hogy a szabályozó hatóságok és kormányok abba az irányba kell lépjenek, hogy minimalizálják a környezeti kockázatot, előre látva a lehetséges kárt, és ha lehet, megelőzve azt. A nyolcvanas években, az NSZK kormánya alkalmazta a </a:t>
            </a:r>
            <a:r>
              <a:rPr lang="hu-HU" altLang="hu-HU" sz="2400" i="1" dirty="0" err="1">
                <a:solidFill>
                  <a:schemeClr val="tx1">
                    <a:lumMod val="75000"/>
                    <a:lumOff val="25000"/>
                  </a:schemeClr>
                </a:solidFill>
              </a:rPr>
              <a:t>Vorsorgeprinzip-</a:t>
            </a:r>
            <a:r>
              <a:rPr lang="hu-HU" altLang="hu-HU" sz="2400" dirty="0" err="1">
                <a:solidFill>
                  <a:schemeClr val="tx1">
                    <a:lumMod val="75000"/>
                    <a:lumOff val="25000"/>
                  </a:schemeClr>
                </a:solidFill>
              </a:rPr>
              <a:t>et</a:t>
            </a:r>
            <a:r>
              <a:rPr lang="hu-HU" altLang="hu-HU" sz="2400" dirty="0">
                <a:solidFill>
                  <a:schemeClr val="tx1">
                    <a:lumMod val="75000"/>
                    <a:lumOff val="25000"/>
                  </a:schemeClr>
                </a:solidFill>
              </a:rPr>
              <a:t> (előrelátás vagy elővigyázatosság elve), annak érdekében, hogy igazolja a savas esők, globális felmelegedés és az Északi-tenger szennyezése miatt szigorú politikát. Ezen problémákkal összefüggésben, a </a:t>
            </a:r>
            <a:r>
              <a:rPr lang="hu-HU" altLang="hu-HU" sz="2400" i="1" dirty="0" err="1">
                <a:solidFill>
                  <a:schemeClr val="tx1">
                    <a:lumMod val="75000"/>
                    <a:lumOff val="25000"/>
                  </a:schemeClr>
                </a:solidFill>
              </a:rPr>
              <a:t>Vorsorge</a:t>
            </a:r>
            <a:r>
              <a:rPr lang="hu-HU" altLang="hu-HU" sz="2400" dirty="0">
                <a:solidFill>
                  <a:schemeClr val="tx1">
                    <a:lumMod val="75000"/>
                    <a:lumOff val="25000"/>
                  </a:schemeClr>
                </a:solidFill>
              </a:rPr>
              <a:t> magában foglalta a legjobb elérhető technológia (BAT) alkalmazását, a szennyezés forrásnál való minimalizálására.”</a:t>
            </a:r>
          </a:p>
          <a:p>
            <a:pPr eaLnBrk="1" fontAlgn="auto" hangingPunct="1">
              <a:lnSpc>
                <a:spcPct val="80000"/>
              </a:lnSpc>
              <a:spcAft>
                <a:spcPts val="0"/>
              </a:spcAft>
              <a:buFontTx/>
              <a:buNone/>
              <a:defRPr/>
            </a:pPr>
            <a:r>
              <a:rPr lang="hu-HU" altLang="hu-HU" sz="2000" dirty="0">
                <a:solidFill>
                  <a:schemeClr val="tx1">
                    <a:lumMod val="75000"/>
                    <a:lumOff val="25000"/>
                  </a:schemeClr>
                </a:solidFill>
              </a:rPr>
              <a:t>(</a:t>
            </a:r>
            <a:r>
              <a:rPr lang="hu-HU" altLang="hu-HU" sz="2000" i="1" dirty="0">
                <a:solidFill>
                  <a:schemeClr val="tx1">
                    <a:lumMod val="75000"/>
                    <a:lumOff val="25000"/>
                  </a:schemeClr>
                </a:solidFill>
              </a:rPr>
              <a:t>Jordan, Andrew</a:t>
            </a:r>
            <a:r>
              <a:rPr lang="hu-HU" altLang="hu-HU" sz="2000" dirty="0">
                <a:solidFill>
                  <a:schemeClr val="tx1">
                    <a:lumMod val="75000"/>
                    <a:lumOff val="25000"/>
                  </a:schemeClr>
                </a:solidFill>
              </a:rPr>
              <a:t> and </a:t>
            </a:r>
            <a:r>
              <a:rPr lang="hu-HU" altLang="hu-HU" sz="2000" i="1" dirty="0" err="1">
                <a:solidFill>
                  <a:schemeClr val="tx1">
                    <a:lumMod val="75000"/>
                    <a:lumOff val="25000"/>
                  </a:schemeClr>
                </a:solidFill>
              </a:rPr>
              <a:t>O’Riordan</a:t>
            </a:r>
            <a:r>
              <a:rPr lang="hu-HU" altLang="hu-HU" sz="2000" i="1" dirty="0">
                <a:solidFill>
                  <a:schemeClr val="tx1">
                    <a:lumMod val="75000"/>
                    <a:lumOff val="25000"/>
                  </a:schemeClr>
                </a:solidFill>
              </a:rPr>
              <a:t>, </a:t>
            </a:r>
            <a:r>
              <a:rPr lang="hu-HU" altLang="hu-HU" sz="2000" i="1" dirty="0" err="1">
                <a:solidFill>
                  <a:schemeClr val="tx1">
                    <a:lumMod val="75000"/>
                    <a:lumOff val="25000"/>
                  </a:schemeClr>
                </a:solidFill>
              </a:rPr>
              <a:t>Timothy</a:t>
            </a:r>
            <a:r>
              <a:rPr lang="hu-HU" altLang="hu-HU" sz="2000" dirty="0">
                <a:solidFill>
                  <a:schemeClr val="tx1">
                    <a:lumMod val="75000"/>
                    <a:lumOff val="25000"/>
                  </a:schemeClr>
                </a:solidFill>
              </a:rPr>
              <a:t>: The </a:t>
            </a:r>
            <a:r>
              <a:rPr lang="hu-HU" altLang="hu-HU" sz="2000" dirty="0" err="1">
                <a:solidFill>
                  <a:schemeClr val="tx1">
                    <a:lumMod val="75000"/>
                    <a:lumOff val="25000"/>
                  </a:schemeClr>
                </a:solidFill>
              </a:rPr>
              <a:t>precautionary</a:t>
            </a:r>
            <a:r>
              <a:rPr lang="hu-HU" altLang="hu-HU" sz="2000" dirty="0">
                <a:solidFill>
                  <a:schemeClr val="tx1">
                    <a:lumMod val="75000"/>
                    <a:lumOff val="25000"/>
                  </a:schemeClr>
                </a:solidFill>
              </a:rPr>
              <a:t> </a:t>
            </a:r>
            <a:r>
              <a:rPr lang="hu-HU" altLang="hu-HU" sz="2000" dirty="0" err="1">
                <a:solidFill>
                  <a:schemeClr val="tx1">
                    <a:lumMod val="75000"/>
                    <a:lumOff val="25000"/>
                  </a:schemeClr>
                </a:solidFill>
              </a:rPr>
              <a:t>principle</a:t>
            </a:r>
            <a:r>
              <a:rPr lang="hu-HU" altLang="hu-HU" sz="2000" dirty="0">
                <a:solidFill>
                  <a:schemeClr val="tx1">
                    <a:lumMod val="75000"/>
                    <a:lumOff val="25000"/>
                  </a:schemeClr>
                </a:solidFill>
              </a:rPr>
              <a:t>: a </a:t>
            </a:r>
            <a:r>
              <a:rPr lang="hu-HU" altLang="hu-HU" sz="2000" dirty="0" err="1">
                <a:solidFill>
                  <a:schemeClr val="tx1">
                    <a:lumMod val="75000"/>
                    <a:lumOff val="25000"/>
                  </a:schemeClr>
                </a:solidFill>
              </a:rPr>
              <a:t>legal</a:t>
            </a:r>
            <a:r>
              <a:rPr lang="hu-HU" altLang="hu-HU" sz="2000" dirty="0">
                <a:solidFill>
                  <a:schemeClr val="tx1">
                    <a:lumMod val="75000"/>
                    <a:lumOff val="25000"/>
                  </a:schemeClr>
                </a:solidFill>
              </a:rPr>
              <a:t> and policy </a:t>
            </a:r>
            <a:r>
              <a:rPr lang="hu-HU" altLang="hu-HU" sz="2000" dirty="0" err="1">
                <a:solidFill>
                  <a:schemeClr val="tx1">
                    <a:lumMod val="75000"/>
                    <a:lumOff val="25000"/>
                  </a:schemeClr>
                </a:solidFill>
              </a:rPr>
              <a:t>history</a:t>
            </a:r>
            <a:r>
              <a:rPr lang="hu-HU" altLang="hu-HU" sz="2000" dirty="0">
                <a:solidFill>
                  <a:schemeClr val="tx1">
                    <a:lumMod val="75000"/>
                    <a:lumOff val="25000"/>
                  </a:schemeClr>
                </a:solidFill>
              </a:rPr>
              <a:t>, 2004)</a:t>
            </a:r>
          </a:p>
        </p:txBody>
      </p:sp>
      <p:sp>
        <p:nvSpPr>
          <p:cNvPr id="43012" name="Dia számának helye 5">
            <a:extLst>
              <a:ext uri="{FF2B5EF4-FFF2-40B4-BE49-F238E27FC236}">
                <a16:creationId xmlns:a16="http://schemas.microsoft.com/office/drawing/2014/main" id="{0D2C2F9B-2835-4400-8363-8E2ECEBE75E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D47CBAE8-3982-43FB-80EA-85F1A7963DED}" type="slidenum">
              <a:rPr lang="hu-HU" altLang="hu-HU" smtClean="0">
                <a:solidFill>
                  <a:schemeClr val="tx1"/>
                </a:solidFill>
                <a:latin typeface="Arial" panose="020B0604020202020204" pitchFamily="34" charset="0"/>
              </a:rPr>
              <a:pPr fontAlgn="base">
                <a:spcBef>
                  <a:spcPct val="0"/>
                </a:spcBef>
                <a:spcAft>
                  <a:spcPct val="0"/>
                </a:spcAft>
                <a:buClrTx/>
                <a:buFontTx/>
                <a:buNone/>
              </a:pPr>
              <a:t>24</a:t>
            </a:fld>
            <a:endParaRPr lang="hu-HU" altLang="hu-HU">
              <a:solidFill>
                <a:schemeClr val="tx1"/>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0B9C496A-7847-449A-B731-688B600CB634}"/>
              </a:ext>
            </a:extLst>
          </p:cNvPr>
          <p:cNvSpPr>
            <a:spLocks noGrp="1" noChangeArrowheads="1"/>
          </p:cNvSpPr>
          <p:nvPr>
            <p:ph type="title"/>
          </p:nvPr>
        </p:nvSpPr>
        <p:spPr>
          <a:xfrm>
            <a:off x="468313" y="274638"/>
            <a:ext cx="8218487" cy="561975"/>
          </a:xfrm>
        </p:spPr>
        <p:txBody>
          <a:bodyPr rtlCol="0">
            <a:normAutofit fontScale="90000"/>
          </a:bodyPr>
          <a:lstStyle/>
          <a:p>
            <a:pPr eaLnBrk="1" fontAlgn="auto" hangingPunct="1">
              <a:spcAft>
                <a:spcPts val="0"/>
              </a:spcAft>
              <a:defRPr/>
            </a:pPr>
            <a:endParaRPr lang="hu-HU" altLang="hu-HU" sz="4000" dirty="0">
              <a:solidFill>
                <a:schemeClr val="tx1">
                  <a:lumMod val="85000"/>
                  <a:lumOff val="15000"/>
                </a:schemeClr>
              </a:solidFill>
            </a:endParaRPr>
          </a:p>
        </p:txBody>
      </p:sp>
      <p:sp>
        <p:nvSpPr>
          <p:cNvPr id="21508" name="Rectangle 3">
            <a:extLst>
              <a:ext uri="{FF2B5EF4-FFF2-40B4-BE49-F238E27FC236}">
                <a16:creationId xmlns:a16="http://schemas.microsoft.com/office/drawing/2014/main" id="{6AA0976D-B88A-4498-AA7C-9D07DBFCD613}"/>
              </a:ext>
            </a:extLst>
          </p:cNvPr>
          <p:cNvSpPr>
            <a:spLocks noGrp="1" noChangeArrowheads="1"/>
          </p:cNvSpPr>
          <p:nvPr>
            <p:ph idx="1"/>
          </p:nvPr>
        </p:nvSpPr>
        <p:spPr>
          <a:xfrm>
            <a:off x="457200" y="1052513"/>
            <a:ext cx="8229600" cy="5073650"/>
          </a:xfrm>
        </p:spPr>
        <p:txBody>
          <a:bodyPr rtlCol="0">
            <a:normAutofit lnSpcReduction="10000"/>
          </a:bodyPr>
          <a:lstStyle/>
          <a:p>
            <a:pPr algn="ctr" eaLnBrk="1" fontAlgn="auto" hangingPunct="1">
              <a:lnSpc>
                <a:spcPct val="80000"/>
              </a:lnSpc>
              <a:spcAft>
                <a:spcPts val="0"/>
              </a:spcAft>
              <a:buFontTx/>
              <a:buNone/>
              <a:defRPr/>
            </a:pPr>
            <a:r>
              <a:rPr lang="hu-HU" altLang="hu-HU" sz="2400" dirty="0">
                <a:solidFill>
                  <a:schemeClr val="tx1">
                    <a:lumMod val="75000"/>
                    <a:lumOff val="25000"/>
                  </a:schemeClr>
                </a:solidFill>
              </a:rPr>
              <a:t>ENSZ 		</a:t>
            </a:r>
            <a:r>
              <a:rPr lang="hu-HU" altLang="hu-HU" sz="2400" i="1" dirty="0">
                <a:solidFill>
                  <a:schemeClr val="tx1">
                    <a:lumMod val="75000"/>
                    <a:lumOff val="25000"/>
                  </a:schemeClr>
                </a:solidFill>
              </a:rPr>
              <a:t>World Charter </a:t>
            </a:r>
            <a:r>
              <a:rPr lang="hu-HU" altLang="hu-HU" sz="2400" i="1" dirty="0" err="1">
                <a:solidFill>
                  <a:schemeClr val="tx1">
                    <a:lumMod val="75000"/>
                    <a:lumOff val="25000"/>
                  </a:schemeClr>
                </a:solidFill>
              </a:rPr>
              <a:t>for</a:t>
            </a:r>
            <a:r>
              <a:rPr lang="hu-HU" altLang="hu-HU" sz="2400" i="1" dirty="0">
                <a:solidFill>
                  <a:schemeClr val="tx1">
                    <a:lumMod val="75000"/>
                    <a:lumOff val="25000"/>
                  </a:schemeClr>
                </a:solidFill>
              </a:rPr>
              <a:t> </a:t>
            </a:r>
            <a:r>
              <a:rPr lang="hu-HU" altLang="hu-HU" sz="2400" i="1" dirty="0" err="1">
                <a:solidFill>
                  <a:schemeClr val="tx1">
                    <a:lumMod val="75000"/>
                    <a:lumOff val="25000"/>
                  </a:schemeClr>
                </a:solidFill>
              </a:rPr>
              <a:t>Nature</a:t>
            </a:r>
            <a:r>
              <a:rPr lang="hu-HU" altLang="hu-HU" sz="2400" dirty="0">
                <a:solidFill>
                  <a:schemeClr val="tx1">
                    <a:lumMod val="75000"/>
                    <a:lumOff val="25000"/>
                  </a:schemeClr>
                </a:solidFill>
              </a:rPr>
              <a:t>, 1982</a:t>
            </a:r>
          </a:p>
          <a:p>
            <a:pPr eaLnBrk="1" fontAlgn="auto" hangingPunct="1">
              <a:lnSpc>
                <a:spcPct val="80000"/>
              </a:lnSpc>
              <a:spcAft>
                <a:spcPts val="0"/>
              </a:spcAft>
              <a:buFont typeface="Wingdings 3" charset="2"/>
              <a:buChar char=""/>
              <a:defRPr/>
            </a:pPr>
            <a:r>
              <a:rPr lang="hu-HU" altLang="hu-HU" sz="2400" dirty="0">
                <a:solidFill>
                  <a:schemeClr val="tx1">
                    <a:lumMod val="75000"/>
                    <a:lumOff val="25000"/>
                  </a:schemeClr>
                </a:solidFill>
              </a:rPr>
              <a:t>A funkciókról szóló II. rész 11. cikkében a Karta elvárja a természetre vonatkozó jelentős kockázat vagy más káros hatás csökkentését, és ezen belül egyebek között előzetes vizsgálatokat igényel, amelyek bizonyítják, hogy a várható előnyök nagyobbak, mint az esetleges károk, és „ahol a lehetséges káros hatásokat nem lehet teljesen értelmezni, a tevékenység nem folytatható”. </a:t>
            </a:r>
          </a:p>
          <a:p>
            <a:pPr eaLnBrk="1" fontAlgn="auto" hangingPunct="1">
              <a:lnSpc>
                <a:spcPct val="80000"/>
              </a:lnSpc>
              <a:spcAft>
                <a:spcPts val="0"/>
              </a:spcAft>
              <a:buFont typeface="Wingdings 3" charset="2"/>
              <a:buChar char=""/>
              <a:defRPr/>
            </a:pPr>
            <a:endParaRPr lang="hu-HU" altLang="hu-HU" sz="2400" dirty="0">
              <a:solidFill>
                <a:schemeClr val="tx1">
                  <a:lumMod val="75000"/>
                  <a:lumOff val="25000"/>
                </a:schemeClr>
              </a:solidFill>
            </a:endParaRPr>
          </a:p>
          <a:p>
            <a:pPr eaLnBrk="1" fontAlgn="auto" hangingPunct="1">
              <a:lnSpc>
                <a:spcPct val="80000"/>
              </a:lnSpc>
              <a:spcAft>
                <a:spcPts val="0"/>
              </a:spcAft>
              <a:buFontTx/>
              <a:buNone/>
              <a:defRPr/>
            </a:pPr>
            <a:r>
              <a:rPr lang="hu-HU" altLang="hu-HU" sz="2400" dirty="0">
                <a:solidFill>
                  <a:schemeClr val="tx1">
                    <a:lumMod val="75000"/>
                    <a:lumOff val="25000"/>
                  </a:schemeClr>
                </a:solidFill>
              </a:rPr>
              <a:t>Az ózonréteg védelméről szóló Bécsi Egyezmény (1985) preambulumában. „Tudatában annak is, hogy nemzeti és nemzetközi szinten egyaránt hoztak már elővigyázatossági intézkedéseket az ózonréteg védelmére,” </a:t>
            </a:r>
          </a:p>
          <a:p>
            <a:pPr eaLnBrk="1" fontAlgn="auto" hangingPunct="1">
              <a:lnSpc>
                <a:spcPct val="80000"/>
              </a:lnSpc>
              <a:spcAft>
                <a:spcPts val="0"/>
              </a:spcAft>
              <a:buFontTx/>
              <a:buNone/>
              <a:defRPr/>
            </a:pPr>
            <a:r>
              <a:rPr lang="hu-HU" altLang="hu-HU" sz="2000" dirty="0">
                <a:solidFill>
                  <a:schemeClr val="tx1">
                    <a:lumMod val="75000"/>
                    <a:lumOff val="25000"/>
                  </a:schemeClr>
                </a:solidFill>
              </a:rPr>
              <a:t>(A hivatalos magyar fordításban: ’megelőző’ intézkedések fogalma jelenik meg.)</a:t>
            </a:r>
          </a:p>
          <a:p>
            <a:pPr eaLnBrk="1" fontAlgn="auto" hangingPunct="1">
              <a:lnSpc>
                <a:spcPct val="80000"/>
              </a:lnSpc>
              <a:spcAft>
                <a:spcPts val="0"/>
              </a:spcAft>
              <a:buFont typeface="Wingdings 3" charset="2"/>
              <a:buChar char=""/>
              <a:defRPr/>
            </a:pPr>
            <a:endParaRPr lang="hu-HU" altLang="hu-HU" sz="2000" dirty="0">
              <a:solidFill>
                <a:schemeClr val="tx1">
                  <a:lumMod val="75000"/>
                  <a:lumOff val="25000"/>
                </a:schemeClr>
              </a:solidFill>
            </a:endParaRPr>
          </a:p>
        </p:txBody>
      </p:sp>
      <p:sp>
        <p:nvSpPr>
          <p:cNvPr id="44036" name="Dia számának helye 5">
            <a:extLst>
              <a:ext uri="{FF2B5EF4-FFF2-40B4-BE49-F238E27FC236}">
                <a16:creationId xmlns:a16="http://schemas.microsoft.com/office/drawing/2014/main" id="{B3B49188-FBBB-48DB-8B12-3B16A6FBB2D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E7A6154D-03E6-4920-87DF-B1EBD983462A}" type="slidenum">
              <a:rPr lang="hu-HU" altLang="hu-HU" smtClean="0">
                <a:solidFill>
                  <a:schemeClr val="tx1"/>
                </a:solidFill>
                <a:latin typeface="Arial" panose="020B0604020202020204" pitchFamily="34" charset="0"/>
              </a:rPr>
              <a:pPr fontAlgn="base">
                <a:spcBef>
                  <a:spcPct val="0"/>
                </a:spcBef>
                <a:spcAft>
                  <a:spcPct val="0"/>
                </a:spcAft>
                <a:buClrTx/>
                <a:buFontTx/>
                <a:buNone/>
              </a:pPr>
              <a:t>25</a:t>
            </a:fld>
            <a:endParaRPr lang="hu-HU" altLang="hu-HU">
              <a:solidFill>
                <a:schemeClr val="tx1"/>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652921C-23C0-4B37-BC8C-E4FBF5FFE618}"/>
              </a:ext>
            </a:extLst>
          </p:cNvPr>
          <p:cNvSpPr>
            <a:spLocks noGrp="1" noChangeArrowheads="1"/>
          </p:cNvSpPr>
          <p:nvPr>
            <p:ph type="title"/>
          </p:nvPr>
        </p:nvSpPr>
        <p:spPr>
          <a:xfrm>
            <a:off x="2843213" y="274638"/>
            <a:ext cx="5843587" cy="633412"/>
          </a:xfrm>
        </p:spPr>
        <p:txBody>
          <a:bodyPr/>
          <a:lstStyle/>
          <a:p>
            <a:pPr eaLnBrk="1" hangingPunct="1"/>
            <a:r>
              <a:rPr lang="hu-HU" altLang="hu-HU" sz="3200" b="1"/>
              <a:t>Rio 1992</a:t>
            </a:r>
          </a:p>
        </p:txBody>
      </p:sp>
      <p:sp>
        <p:nvSpPr>
          <p:cNvPr id="22532" name="Rectangle 3">
            <a:extLst>
              <a:ext uri="{FF2B5EF4-FFF2-40B4-BE49-F238E27FC236}">
                <a16:creationId xmlns:a16="http://schemas.microsoft.com/office/drawing/2014/main" id="{70B587FB-30A2-4BD3-A5C2-74F97830E092}"/>
              </a:ext>
            </a:extLst>
          </p:cNvPr>
          <p:cNvSpPr>
            <a:spLocks noGrp="1" noChangeArrowheads="1"/>
          </p:cNvSpPr>
          <p:nvPr>
            <p:ph idx="1"/>
          </p:nvPr>
        </p:nvSpPr>
        <p:spPr>
          <a:xfrm>
            <a:off x="971550" y="1125538"/>
            <a:ext cx="7715250" cy="5000625"/>
          </a:xfrm>
        </p:spPr>
        <p:txBody>
          <a:bodyPr rtlCol="0">
            <a:normAutofit fontScale="92500"/>
          </a:bodyPr>
          <a:lstStyle/>
          <a:p>
            <a:pPr eaLnBrk="1" fontAlgn="auto" hangingPunct="1">
              <a:lnSpc>
                <a:spcPct val="80000"/>
              </a:lnSpc>
              <a:spcAft>
                <a:spcPts val="0"/>
              </a:spcAft>
              <a:buFontTx/>
              <a:buNone/>
              <a:defRPr/>
            </a:pPr>
            <a:endParaRPr lang="hu-HU" altLang="hu-HU" sz="2400" dirty="0">
              <a:solidFill>
                <a:schemeClr val="tx1">
                  <a:lumMod val="75000"/>
                  <a:lumOff val="25000"/>
                </a:schemeClr>
              </a:solidFill>
            </a:endParaRPr>
          </a:p>
          <a:p>
            <a:pPr eaLnBrk="1" fontAlgn="auto" hangingPunct="1">
              <a:lnSpc>
                <a:spcPct val="80000"/>
              </a:lnSpc>
              <a:spcAft>
                <a:spcPts val="0"/>
              </a:spcAft>
              <a:buFontTx/>
              <a:buNone/>
              <a:defRPr/>
            </a:pPr>
            <a:r>
              <a:rPr lang="hu-HU" altLang="hu-HU" sz="2400" b="1" dirty="0">
                <a:solidFill>
                  <a:schemeClr val="tx1">
                    <a:lumMod val="75000"/>
                    <a:lumOff val="25000"/>
                  </a:schemeClr>
                </a:solidFill>
              </a:rPr>
              <a:t>15. Elv: </a:t>
            </a:r>
            <a:r>
              <a:rPr lang="hu-HU" altLang="hu-HU" sz="2400" dirty="0">
                <a:solidFill>
                  <a:schemeClr val="tx1">
                    <a:lumMod val="75000"/>
                    <a:lumOff val="25000"/>
                  </a:schemeClr>
                </a:solidFill>
              </a:rPr>
              <a:t>A környezet védelme érdekében az Államok, lehetőségeiknek megfelelően, széles körben törekedni fognak az elővigyázatosságra. Ahol súlyos vagy visszafordíthatatlan kár fenyeget, a teljes tudományos bizonyosság hiánya nem használható föl indoklásként a környezetromlást megakadályozó, a hatékonysággal járó intézkedések elhalasztására.</a:t>
            </a:r>
          </a:p>
          <a:p>
            <a:pPr eaLnBrk="1" fontAlgn="auto" hangingPunct="1">
              <a:lnSpc>
                <a:spcPct val="80000"/>
              </a:lnSpc>
              <a:spcAft>
                <a:spcPts val="0"/>
              </a:spcAft>
              <a:buFontTx/>
              <a:buNone/>
              <a:defRPr/>
            </a:pPr>
            <a:r>
              <a:rPr lang="hu-HU" altLang="hu-HU" sz="2400" dirty="0">
                <a:solidFill>
                  <a:schemeClr val="tx1">
                    <a:lumMod val="75000"/>
                    <a:lumOff val="25000"/>
                  </a:schemeClr>
                </a:solidFill>
              </a:rPr>
              <a:t>Rióban, 1992 </a:t>
            </a:r>
            <a:r>
              <a:rPr lang="hu-HU" altLang="hu-HU" sz="2400" b="1" dirty="0">
                <a:solidFill>
                  <a:schemeClr val="tx1">
                    <a:lumMod val="75000"/>
                    <a:lumOff val="25000"/>
                  </a:schemeClr>
                </a:solidFill>
              </a:rPr>
              <a:t>biodiverzitás egyezmény </a:t>
            </a:r>
            <a:r>
              <a:rPr lang="hu-HU" altLang="hu-HU" sz="2400" dirty="0">
                <a:solidFill>
                  <a:schemeClr val="tx1">
                    <a:lumMod val="75000"/>
                    <a:lumOff val="25000"/>
                  </a:schemeClr>
                </a:solidFill>
              </a:rPr>
              <a:t>preambuluma: </a:t>
            </a:r>
          </a:p>
          <a:p>
            <a:pPr eaLnBrk="1" fontAlgn="auto" hangingPunct="1">
              <a:lnSpc>
                <a:spcPct val="80000"/>
              </a:lnSpc>
              <a:spcAft>
                <a:spcPts val="0"/>
              </a:spcAft>
              <a:buFont typeface="Wingdings 3" charset="2"/>
              <a:buChar char=""/>
              <a:defRPr/>
            </a:pPr>
            <a:r>
              <a:rPr lang="hu-HU" altLang="hu-HU" sz="2400" dirty="0">
                <a:solidFill>
                  <a:schemeClr val="tx1">
                    <a:lumMod val="75000"/>
                    <a:lumOff val="25000"/>
                  </a:schemeClr>
                </a:solidFill>
              </a:rPr>
              <a:t>„</a:t>
            </a:r>
            <a:r>
              <a:rPr lang="hu-HU" altLang="hu-HU" sz="2400" i="1" dirty="0">
                <a:solidFill>
                  <a:schemeClr val="tx1">
                    <a:lumMod val="75000"/>
                    <a:lumOff val="25000"/>
                  </a:schemeClr>
                </a:solidFill>
              </a:rPr>
              <a:t>megjegyezve azt is, </a:t>
            </a:r>
            <a:r>
              <a:rPr lang="hu-HU" altLang="hu-HU" sz="2400" dirty="0">
                <a:solidFill>
                  <a:schemeClr val="tx1">
                    <a:lumMod val="75000"/>
                    <a:lumOff val="25000"/>
                  </a:schemeClr>
                </a:solidFill>
              </a:rPr>
              <a:t>hogy ahol a biológiai sokféleség jelentős csökkenésének vagy elvesztésének veszélye fenyeget, a teljes tudományos bizonyosság hiánya nem használható érvként az e fenyegetés elkerülésére vagy mérséklésére irányuló intézkedések elhalasztására,”.</a:t>
            </a:r>
          </a:p>
        </p:txBody>
      </p:sp>
      <p:sp>
        <p:nvSpPr>
          <p:cNvPr id="45060" name="Dia számának helye 5">
            <a:extLst>
              <a:ext uri="{FF2B5EF4-FFF2-40B4-BE49-F238E27FC236}">
                <a16:creationId xmlns:a16="http://schemas.microsoft.com/office/drawing/2014/main" id="{26064CCD-9323-4A7D-94A4-DB68E8651F6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EB91B248-9991-4161-9EB3-A6C2503AE8CB}" type="slidenum">
              <a:rPr lang="hu-HU" altLang="hu-HU" smtClean="0">
                <a:solidFill>
                  <a:schemeClr val="tx1"/>
                </a:solidFill>
                <a:latin typeface="Arial" panose="020B0604020202020204" pitchFamily="34" charset="0"/>
              </a:rPr>
              <a:pPr fontAlgn="base">
                <a:spcBef>
                  <a:spcPct val="0"/>
                </a:spcBef>
                <a:spcAft>
                  <a:spcPct val="0"/>
                </a:spcAft>
                <a:buClrTx/>
                <a:buFontTx/>
                <a:buNone/>
              </a:pPr>
              <a:t>26</a:t>
            </a:fld>
            <a:endParaRPr lang="hu-HU" altLang="hu-HU">
              <a:solidFill>
                <a:schemeClr val="tx1"/>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07D0B44-90BA-4EB9-9685-3B8AE726BA56}"/>
              </a:ext>
            </a:extLst>
          </p:cNvPr>
          <p:cNvSpPr>
            <a:spLocks noGrp="1" noChangeArrowheads="1"/>
          </p:cNvSpPr>
          <p:nvPr>
            <p:ph type="title"/>
          </p:nvPr>
        </p:nvSpPr>
        <p:spPr>
          <a:xfrm>
            <a:off x="2484438" y="274638"/>
            <a:ext cx="6202362" cy="561975"/>
          </a:xfrm>
        </p:spPr>
        <p:txBody>
          <a:bodyPr/>
          <a:lstStyle/>
          <a:p>
            <a:pPr eaLnBrk="1" hangingPunct="1"/>
            <a:r>
              <a:rPr lang="hu-HU" altLang="hu-HU" sz="2800" b="1"/>
              <a:t>EU gyakorlat alakulása</a:t>
            </a:r>
          </a:p>
        </p:txBody>
      </p:sp>
      <p:sp>
        <p:nvSpPr>
          <p:cNvPr id="46083" name="Rectangle 3">
            <a:extLst>
              <a:ext uri="{FF2B5EF4-FFF2-40B4-BE49-F238E27FC236}">
                <a16:creationId xmlns:a16="http://schemas.microsoft.com/office/drawing/2014/main" id="{67E3B346-7CEE-464A-AA2E-86718AE7C9D3}"/>
              </a:ext>
            </a:extLst>
          </p:cNvPr>
          <p:cNvSpPr>
            <a:spLocks noGrp="1" noChangeArrowheads="1"/>
          </p:cNvSpPr>
          <p:nvPr>
            <p:ph idx="1"/>
          </p:nvPr>
        </p:nvSpPr>
        <p:spPr>
          <a:xfrm>
            <a:off x="457200" y="1628775"/>
            <a:ext cx="8229600" cy="4497388"/>
          </a:xfrm>
        </p:spPr>
        <p:txBody>
          <a:bodyPr/>
          <a:lstStyle/>
          <a:p>
            <a:pPr eaLnBrk="1" hangingPunct="1">
              <a:lnSpc>
                <a:spcPct val="90000"/>
              </a:lnSpc>
              <a:buFontTx/>
              <a:buNone/>
            </a:pPr>
            <a:r>
              <a:rPr lang="hu-HU" altLang="hu-HU" i="1"/>
              <a:t>Sandoz</a:t>
            </a:r>
            <a:r>
              <a:rPr lang="hu-HU" altLang="hu-HU"/>
              <a:t>-ügy (C-174/82, előzetes döntéshozatali eljárás)</a:t>
            </a:r>
          </a:p>
          <a:p>
            <a:pPr eaLnBrk="1" hangingPunct="1">
              <a:lnSpc>
                <a:spcPct val="90000"/>
              </a:lnSpc>
              <a:buFontTx/>
              <a:buNone/>
            </a:pPr>
            <a:r>
              <a:rPr lang="hu-HU" altLang="hu-HU"/>
              <a:t>Hozzáadott vitaminok</a:t>
            </a:r>
          </a:p>
          <a:p>
            <a:pPr eaLnBrk="1" hangingPunct="1">
              <a:lnSpc>
                <a:spcPct val="90000"/>
              </a:lnSpc>
              <a:buFontTx/>
              <a:buNone/>
            </a:pPr>
            <a:r>
              <a:rPr lang="hu-HU" altLang="hu-HU"/>
              <a:t>17. … a tudományos értékelésben rejlő bizonytalanság ismeretében igazolhatók azok a nemzeti intézkedések, amelyek előzetes engedély hiányában megtiltják az olyan élelmiszerek forgalmazását, amelyek hozzáadott vitaminokat tartalmaznak, mégpedig a Szerződés 36. cikke értelmében, az emberi egészség védelme érdekében.</a:t>
            </a:r>
          </a:p>
        </p:txBody>
      </p:sp>
      <p:sp>
        <p:nvSpPr>
          <p:cNvPr id="46084" name="Dia számának helye 5">
            <a:extLst>
              <a:ext uri="{FF2B5EF4-FFF2-40B4-BE49-F238E27FC236}">
                <a16:creationId xmlns:a16="http://schemas.microsoft.com/office/drawing/2014/main" id="{D5521ED4-D7E2-4167-83C3-4465D7D9825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F461DE28-A873-4705-A0CD-49FCAC6FE3C9}" type="slidenum">
              <a:rPr lang="hu-HU" altLang="hu-HU" smtClean="0">
                <a:solidFill>
                  <a:schemeClr val="tx1"/>
                </a:solidFill>
                <a:latin typeface="Arial" panose="020B0604020202020204" pitchFamily="34" charset="0"/>
              </a:rPr>
              <a:pPr fontAlgn="base">
                <a:spcBef>
                  <a:spcPct val="0"/>
                </a:spcBef>
                <a:spcAft>
                  <a:spcPct val="0"/>
                </a:spcAft>
                <a:buClrTx/>
                <a:buFontTx/>
                <a:buNone/>
              </a:pPr>
              <a:t>27</a:t>
            </a:fld>
            <a:endParaRPr lang="hu-HU" altLang="hu-HU">
              <a:solidFill>
                <a:schemeClr val="tx1"/>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43A82D9-F78B-4D1E-8255-DB7BAFADFABA}"/>
              </a:ext>
            </a:extLst>
          </p:cNvPr>
          <p:cNvSpPr>
            <a:spLocks noGrp="1" noChangeArrowheads="1"/>
          </p:cNvSpPr>
          <p:nvPr>
            <p:ph type="title"/>
          </p:nvPr>
        </p:nvSpPr>
        <p:spPr>
          <a:xfrm>
            <a:off x="468313" y="274638"/>
            <a:ext cx="8218487" cy="633412"/>
          </a:xfrm>
        </p:spPr>
        <p:txBody>
          <a:bodyPr/>
          <a:lstStyle/>
          <a:p>
            <a:pPr eaLnBrk="1" hangingPunct="1"/>
            <a:r>
              <a:rPr lang="hu-HU" altLang="hu-HU" sz="2800"/>
              <a:t>BSE ügy</a:t>
            </a:r>
          </a:p>
        </p:txBody>
      </p:sp>
      <p:pic>
        <p:nvPicPr>
          <p:cNvPr id="47107" name="irc_mi">
            <a:extLst>
              <a:ext uri="{FF2B5EF4-FFF2-40B4-BE49-F238E27FC236}">
                <a16:creationId xmlns:a16="http://schemas.microsoft.com/office/drawing/2014/main" id="{90203F60-F892-45E1-B5C9-99851F8F2C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260475"/>
            <a:ext cx="6553200" cy="478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Dia számának helye 5">
            <a:extLst>
              <a:ext uri="{FF2B5EF4-FFF2-40B4-BE49-F238E27FC236}">
                <a16:creationId xmlns:a16="http://schemas.microsoft.com/office/drawing/2014/main" id="{B671ED2B-2D83-4C50-B676-F5930B3A25C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A295EA34-BA08-4C5A-937C-8A600B256A1D}" type="slidenum">
              <a:rPr lang="hu-HU" altLang="hu-HU" smtClean="0">
                <a:solidFill>
                  <a:schemeClr val="tx1"/>
                </a:solidFill>
                <a:latin typeface="Arial" panose="020B0604020202020204" pitchFamily="34" charset="0"/>
              </a:rPr>
              <a:pPr fontAlgn="base">
                <a:spcBef>
                  <a:spcPct val="0"/>
                </a:spcBef>
                <a:spcAft>
                  <a:spcPct val="0"/>
                </a:spcAft>
                <a:buClrTx/>
                <a:buFontTx/>
                <a:buNone/>
              </a:pPr>
              <a:t>28</a:t>
            </a:fld>
            <a:endParaRPr lang="hu-HU" altLang="hu-HU">
              <a:solidFill>
                <a:schemeClr val="tx1"/>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ím 1">
            <a:extLst>
              <a:ext uri="{FF2B5EF4-FFF2-40B4-BE49-F238E27FC236}">
                <a16:creationId xmlns:a16="http://schemas.microsoft.com/office/drawing/2014/main" id="{77306DD0-64D3-45BF-9118-BD922AEAE46A}"/>
              </a:ext>
            </a:extLst>
          </p:cNvPr>
          <p:cNvSpPr>
            <a:spLocks noGrp="1" noChangeArrowheads="1"/>
          </p:cNvSpPr>
          <p:nvPr>
            <p:ph type="title"/>
          </p:nvPr>
        </p:nvSpPr>
        <p:spPr>
          <a:xfrm>
            <a:off x="1944688" y="623888"/>
            <a:ext cx="6589712" cy="163512"/>
          </a:xfrm>
        </p:spPr>
        <p:txBody>
          <a:bodyPr/>
          <a:lstStyle/>
          <a:p>
            <a:pPr eaLnBrk="1" hangingPunct="1"/>
            <a:endParaRPr lang="hu-HU" altLang="hu-HU"/>
          </a:p>
        </p:txBody>
      </p:sp>
      <p:pic>
        <p:nvPicPr>
          <p:cNvPr id="48131" name="Tartalom helye 4">
            <a:extLst>
              <a:ext uri="{FF2B5EF4-FFF2-40B4-BE49-F238E27FC236}">
                <a16:creationId xmlns:a16="http://schemas.microsoft.com/office/drawing/2014/main" id="{F955C945-F045-42F8-BC15-21459C05CE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9025" y="1165225"/>
            <a:ext cx="3482975" cy="3797300"/>
          </a:xfrm>
        </p:spPr>
      </p:pic>
      <p:sp>
        <p:nvSpPr>
          <p:cNvPr id="4" name="Dia számának helye 3">
            <a:extLst>
              <a:ext uri="{FF2B5EF4-FFF2-40B4-BE49-F238E27FC236}">
                <a16:creationId xmlns:a16="http://schemas.microsoft.com/office/drawing/2014/main" id="{D4513242-C084-4D30-ADFF-6332A03455B8}"/>
              </a:ext>
            </a:extLst>
          </p:cNvPr>
          <p:cNvSpPr>
            <a:spLocks noGrp="1"/>
          </p:cNvSpPr>
          <p:nvPr>
            <p:ph type="sldNum" sz="quarter" idx="12"/>
          </p:nvPr>
        </p:nvSpPr>
        <p:spPr/>
        <p:txBody>
          <a:bodyPr/>
          <a:lstStyle/>
          <a:p>
            <a:pPr>
              <a:defRPr/>
            </a:pPr>
            <a:fld id="{DF408CD3-B9C3-4D69-97B3-EFE0CBFBA9D1}" type="slidenum">
              <a:rPr lang="hu-HU" altLang="hu-HU" smtClean="0"/>
              <a:pPr>
                <a:defRPr/>
              </a:pPr>
              <a:t>29</a:t>
            </a:fld>
            <a:endParaRPr lang="hu-HU" altLang="hu-HU"/>
          </a:p>
        </p:txBody>
      </p:sp>
      <p:pic>
        <p:nvPicPr>
          <p:cNvPr id="48133" name="Kép 5">
            <a:extLst>
              <a:ext uri="{FF2B5EF4-FFF2-40B4-BE49-F238E27FC236}">
                <a16:creationId xmlns:a16="http://schemas.microsoft.com/office/drawing/2014/main" id="{94471F8A-5F1B-4A52-AAD7-13B4D2877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63875"/>
            <a:ext cx="41767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3895C89-85BB-4A97-931E-62339330179D}"/>
              </a:ext>
            </a:extLst>
          </p:cNvPr>
          <p:cNvSpPr>
            <a:spLocks noGrp="1" noChangeArrowheads="1"/>
          </p:cNvSpPr>
          <p:nvPr>
            <p:ph type="title"/>
          </p:nvPr>
        </p:nvSpPr>
        <p:spPr>
          <a:xfrm>
            <a:off x="468313" y="274638"/>
            <a:ext cx="8218487" cy="633412"/>
          </a:xfrm>
        </p:spPr>
        <p:txBody>
          <a:bodyPr/>
          <a:lstStyle/>
          <a:p>
            <a:pPr eaLnBrk="1" hangingPunct="1"/>
            <a:r>
              <a:rPr lang="hu-HU" altLang="hu-HU" sz="2800" u="sng"/>
              <a:t>A környezetpolitika elvei</a:t>
            </a:r>
          </a:p>
        </p:txBody>
      </p:sp>
      <p:sp>
        <p:nvSpPr>
          <p:cNvPr id="5124" name="Rectangle 3">
            <a:extLst>
              <a:ext uri="{FF2B5EF4-FFF2-40B4-BE49-F238E27FC236}">
                <a16:creationId xmlns:a16="http://schemas.microsoft.com/office/drawing/2014/main" id="{3CC3B61D-7FB2-41C0-A727-BF8B177B4A37}"/>
              </a:ext>
            </a:extLst>
          </p:cNvPr>
          <p:cNvSpPr>
            <a:spLocks noGrp="1" noChangeArrowheads="1"/>
          </p:cNvSpPr>
          <p:nvPr>
            <p:ph idx="1"/>
          </p:nvPr>
        </p:nvSpPr>
        <p:spPr>
          <a:xfrm>
            <a:off x="457200" y="1052513"/>
            <a:ext cx="8229600" cy="5073650"/>
          </a:xfrm>
        </p:spPr>
        <p:txBody>
          <a:bodyPr rtlCol="0">
            <a:normAutofit fontScale="92500" lnSpcReduction="10000"/>
          </a:bodyPr>
          <a:lstStyle/>
          <a:p>
            <a:pPr eaLnBrk="1" fontAlgn="auto" hangingPunct="1">
              <a:lnSpc>
                <a:spcPct val="80000"/>
              </a:lnSpc>
              <a:spcAft>
                <a:spcPts val="0"/>
              </a:spcAft>
              <a:buFontTx/>
              <a:buNone/>
              <a:defRPr/>
            </a:pPr>
            <a:endParaRPr lang="hu-HU" altLang="hu-HU" sz="2000" dirty="0">
              <a:solidFill>
                <a:schemeClr val="tx1">
                  <a:lumMod val="75000"/>
                  <a:lumOff val="25000"/>
                </a:schemeClr>
              </a:solidFill>
            </a:endParaRPr>
          </a:p>
          <a:p>
            <a:pPr eaLnBrk="1" fontAlgn="auto" hangingPunct="1">
              <a:lnSpc>
                <a:spcPct val="80000"/>
              </a:lnSpc>
              <a:spcAft>
                <a:spcPts val="0"/>
              </a:spcAft>
              <a:buFontTx/>
              <a:buNone/>
              <a:defRPr/>
            </a:pPr>
            <a:r>
              <a:rPr lang="hu-HU" altLang="hu-HU" sz="2000" dirty="0">
                <a:solidFill>
                  <a:schemeClr val="tx1">
                    <a:lumMod val="75000"/>
                    <a:lumOff val="25000"/>
                  </a:schemeClr>
                </a:solidFill>
              </a:rPr>
              <a:t>Az </a:t>
            </a:r>
            <a:r>
              <a:rPr lang="hu-HU" altLang="hu-HU" sz="2000" dirty="0">
                <a:solidFill>
                  <a:srgbClr val="0066FF"/>
                </a:solidFill>
              </a:rPr>
              <a:t>EK Első Akcióprogram</a:t>
            </a:r>
            <a:r>
              <a:rPr lang="hu-HU" altLang="hu-HU" sz="2000" dirty="0">
                <a:solidFill>
                  <a:schemeClr val="tx1">
                    <a:lumMod val="75000"/>
                    <a:lumOff val="25000"/>
                  </a:schemeClr>
                </a:solidFill>
              </a:rPr>
              <a:t> (1973) elvei:</a:t>
            </a:r>
            <a:endParaRPr lang="hu-HU" altLang="hu-HU" sz="2000" i="1" dirty="0">
              <a:solidFill>
                <a:schemeClr val="tx1">
                  <a:lumMod val="75000"/>
                  <a:lumOff val="25000"/>
                </a:schemeClr>
              </a:solidFill>
            </a:endParaRPr>
          </a:p>
          <a:p>
            <a:pPr eaLnBrk="1" fontAlgn="auto" hangingPunct="1">
              <a:lnSpc>
                <a:spcPct val="80000"/>
              </a:lnSpc>
              <a:spcAft>
                <a:spcPts val="0"/>
              </a:spcAft>
              <a:buFontTx/>
              <a:buNone/>
              <a:defRPr/>
            </a:pPr>
            <a:r>
              <a:rPr lang="hu-HU" altLang="hu-HU" sz="2000" i="1" dirty="0">
                <a:solidFill>
                  <a:schemeClr val="tx1">
                    <a:lumMod val="75000"/>
                    <a:lumOff val="25000"/>
                  </a:schemeClr>
                </a:solidFill>
              </a:rPr>
              <a:t>1. A szennyezés, illetve a környezeti ártalmak forrásánál történő fellépés</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2. A környezeti hatások figyelembevétele</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3. A természeti erőforrások ésszerű hasznosítása</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4. A tudomány és a technika környezetvédelmi célú fejlesztése</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5. A szennyező fizet alapelve</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6. Egyik állam sem okozhat környezeti kárt a másik államnak</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7. A fejlődő országok érdekeinek figyelembevétele</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8. Az Európai Közösség és a tagállamok regionális és nemzetközi együttműködése</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9. A környezetvédelem a Közösségben mindenki ügye, amelyet minden szinten oktatni kell</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10. A környezeti cselekvés megfelelő szintjének meghatározása</a:t>
            </a:r>
          </a:p>
          <a:p>
            <a:pPr eaLnBrk="1" fontAlgn="auto" hangingPunct="1">
              <a:lnSpc>
                <a:spcPct val="80000"/>
              </a:lnSpc>
              <a:spcAft>
                <a:spcPts val="0"/>
              </a:spcAft>
              <a:buFontTx/>
              <a:buNone/>
              <a:defRPr/>
            </a:pPr>
            <a:r>
              <a:rPr lang="hu-HU" altLang="hu-HU" sz="2000" i="1" dirty="0">
                <a:solidFill>
                  <a:schemeClr val="tx1">
                    <a:lumMod val="75000"/>
                    <a:lumOff val="25000"/>
                  </a:schemeClr>
                </a:solidFill>
              </a:rPr>
              <a:t>11. A tagállamok környezeti politikáinak összehangolása és harmonizálása a Közösségben</a:t>
            </a:r>
          </a:p>
        </p:txBody>
      </p:sp>
      <p:sp>
        <p:nvSpPr>
          <p:cNvPr id="21508" name="Dia számának helye 5">
            <a:extLst>
              <a:ext uri="{FF2B5EF4-FFF2-40B4-BE49-F238E27FC236}">
                <a16:creationId xmlns:a16="http://schemas.microsoft.com/office/drawing/2014/main" id="{FD6E8C3C-AE7E-414A-804A-53FF6033652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0017213B-F5F9-4D57-B52F-CE25C6B294F9}" type="slidenum">
              <a:rPr lang="hu-HU" altLang="hu-HU" smtClean="0">
                <a:solidFill>
                  <a:schemeClr val="tx1"/>
                </a:solidFill>
                <a:latin typeface="Arial" panose="020B0604020202020204" pitchFamily="34" charset="0"/>
              </a:rPr>
              <a:pPr fontAlgn="base">
                <a:spcBef>
                  <a:spcPct val="0"/>
                </a:spcBef>
                <a:spcAft>
                  <a:spcPct val="0"/>
                </a:spcAft>
                <a:buClrTx/>
                <a:buFontTx/>
                <a:buNone/>
              </a:pPr>
              <a:t>3</a:t>
            </a:fld>
            <a:endParaRPr lang="hu-HU" altLang="hu-HU">
              <a:solidFill>
                <a:schemeClr val="tx1"/>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A27FEDC-0161-423A-8678-5079E8787694}"/>
              </a:ext>
            </a:extLst>
          </p:cNvPr>
          <p:cNvSpPr>
            <a:spLocks noGrp="1" noChangeArrowheads="1"/>
          </p:cNvSpPr>
          <p:nvPr>
            <p:ph type="title"/>
          </p:nvPr>
        </p:nvSpPr>
        <p:spPr>
          <a:xfrm>
            <a:off x="395288" y="274638"/>
            <a:ext cx="8291512" cy="417512"/>
          </a:xfrm>
        </p:spPr>
        <p:txBody>
          <a:bodyPr rtlCol="0">
            <a:normAutofit fontScale="90000"/>
          </a:bodyPr>
          <a:lstStyle/>
          <a:p>
            <a:pPr eaLnBrk="1" fontAlgn="auto" hangingPunct="1">
              <a:spcAft>
                <a:spcPts val="0"/>
              </a:spcAft>
              <a:defRPr/>
            </a:pPr>
            <a:endParaRPr lang="hu-HU" altLang="hu-HU" sz="4000" dirty="0">
              <a:solidFill>
                <a:schemeClr val="tx1">
                  <a:lumMod val="85000"/>
                  <a:lumOff val="15000"/>
                </a:schemeClr>
              </a:solidFill>
            </a:endParaRPr>
          </a:p>
        </p:txBody>
      </p:sp>
      <p:sp>
        <p:nvSpPr>
          <p:cNvPr id="25604" name="Rectangle 3">
            <a:extLst>
              <a:ext uri="{FF2B5EF4-FFF2-40B4-BE49-F238E27FC236}">
                <a16:creationId xmlns:a16="http://schemas.microsoft.com/office/drawing/2014/main" id="{39B2C013-2325-471C-BA64-33CA7E6EEEE0}"/>
              </a:ext>
            </a:extLst>
          </p:cNvPr>
          <p:cNvSpPr>
            <a:spLocks noGrp="1" noChangeArrowheads="1"/>
          </p:cNvSpPr>
          <p:nvPr>
            <p:ph idx="1"/>
          </p:nvPr>
        </p:nvSpPr>
        <p:spPr>
          <a:xfrm>
            <a:off x="1258888" y="836613"/>
            <a:ext cx="7427912" cy="5289550"/>
          </a:xfrm>
        </p:spPr>
        <p:txBody>
          <a:bodyPr rtlCol="0">
            <a:normAutofit lnSpcReduction="10000"/>
          </a:bodyPr>
          <a:lstStyle/>
          <a:p>
            <a:pPr eaLnBrk="1" fontAlgn="auto" hangingPunct="1">
              <a:lnSpc>
                <a:spcPct val="80000"/>
              </a:lnSpc>
              <a:spcAft>
                <a:spcPts val="0"/>
              </a:spcAft>
              <a:buFontTx/>
              <a:buNone/>
              <a:defRPr/>
            </a:pPr>
            <a:r>
              <a:rPr lang="hu-HU" altLang="hu-HU" sz="2000" b="1" dirty="0">
                <a:solidFill>
                  <a:schemeClr val="tx1">
                    <a:lumMod val="75000"/>
                    <a:lumOff val="25000"/>
                  </a:schemeClr>
                </a:solidFill>
              </a:rPr>
              <a:t>BSE-ügy,</a:t>
            </a:r>
            <a:r>
              <a:rPr lang="hu-HU" altLang="hu-HU" sz="2000" dirty="0">
                <a:solidFill>
                  <a:schemeClr val="tx1">
                    <a:lumMod val="75000"/>
                    <a:lumOff val="25000"/>
                  </a:schemeClr>
                </a:solidFill>
              </a:rPr>
              <a:t> vagy “kergemarha-kór” eset, (C-180/96. sz ügy, Egyesült Királyság kontra Bizottság)</a:t>
            </a:r>
          </a:p>
          <a:p>
            <a:pPr eaLnBrk="1" fontAlgn="auto" hangingPunct="1">
              <a:lnSpc>
                <a:spcPct val="80000"/>
              </a:lnSpc>
              <a:spcAft>
                <a:spcPts val="0"/>
              </a:spcAft>
              <a:buFont typeface="Wingdings 3" charset="2"/>
              <a:buChar char=""/>
              <a:defRPr/>
            </a:pPr>
            <a:r>
              <a:rPr lang="hu-HU" altLang="hu-HU" sz="2000" dirty="0">
                <a:solidFill>
                  <a:schemeClr val="tx1">
                    <a:lumMod val="75000"/>
                    <a:lumOff val="25000"/>
                  </a:schemeClr>
                </a:solidFill>
              </a:rPr>
              <a:t>“98. A megkérdőjelezett határozat elfogadásának idejében, </a:t>
            </a:r>
            <a:r>
              <a:rPr lang="hu-HU" altLang="hu-HU" sz="2000" i="1" dirty="0">
                <a:solidFill>
                  <a:srgbClr val="0066FF"/>
                </a:solidFill>
              </a:rPr>
              <a:t>nagymértékű bizonytalanság</a:t>
            </a:r>
            <a:r>
              <a:rPr lang="hu-HU" altLang="hu-HU" sz="2000" dirty="0">
                <a:solidFill>
                  <a:schemeClr val="tx1">
                    <a:lumMod val="75000"/>
                    <a:lumOff val="25000"/>
                  </a:schemeClr>
                </a:solidFill>
              </a:rPr>
              <a:t> volt az élő állat, tőkehús és hústermékek által okozott kockázatot illetően. </a:t>
            </a:r>
          </a:p>
          <a:p>
            <a:pPr eaLnBrk="1" fontAlgn="auto" hangingPunct="1">
              <a:lnSpc>
                <a:spcPct val="80000"/>
              </a:lnSpc>
              <a:spcAft>
                <a:spcPts val="0"/>
              </a:spcAft>
              <a:buFont typeface="Wingdings 3" charset="2"/>
              <a:buChar char=""/>
              <a:defRPr/>
            </a:pPr>
            <a:r>
              <a:rPr lang="hu-HU" altLang="hu-HU" sz="2000" dirty="0">
                <a:solidFill>
                  <a:schemeClr val="tx1">
                    <a:lumMod val="75000"/>
                    <a:lumOff val="25000"/>
                  </a:schemeClr>
                </a:solidFill>
              </a:rPr>
              <a:t>99. Amennyiben az </a:t>
            </a:r>
            <a:r>
              <a:rPr lang="hu-HU" altLang="hu-HU" sz="2000" dirty="0">
                <a:solidFill>
                  <a:srgbClr val="0070C0"/>
                </a:solidFill>
              </a:rPr>
              <a:t>emberi egészséget érintő kockázat </a:t>
            </a:r>
            <a:r>
              <a:rPr lang="hu-HU" altLang="hu-HU" sz="2000" dirty="0">
                <a:solidFill>
                  <a:schemeClr val="tx1">
                    <a:lumMod val="75000"/>
                    <a:lumOff val="25000"/>
                  </a:schemeClr>
                </a:solidFill>
              </a:rPr>
              <a:t>létének vagy kiterjedésének megítélése bizonytalan, az intézményeknek (értve ezalatt a Közösség intézményeit -  a Szerző megjegyzése) lehetőségük van arra, hogy védelmi intézkedéseket fogadjanak el mindaddig, </a:t>
            </a:r>
            <a:r>
              <a:rPr lang="hu-HU" altLang="hu-HU" sz="2000" dirty="0">
                <a:solidFill>
                  <a:srgbClr val="0070C0"/>
                </a:solidFill>
              </a:rPr>
              <a:t>amíg a kockázat valóságtartalma és súlyossága teljesen világossá nem válik</a:t>
            </a:r>
            <a:r>
              <a:rPr lang="hu-HU" altLang="hu-HU" sz="2000" dirty="0">
                <a:solidFill>
                  <a:schemeClr val="tx1">
                    <a:lumMod val="75000"/>
                    <a:lumOff val="25000"/>
                  </a:schemeClr>
                </a:solidFill>
              </a:rPr>
              <a:t>. </a:t>
            </a:r>
          </a:p>
          <a:p>
            <a:pPr eaLnBrk="1" fontAlgn="auto" hangingPunct="1">
              <a:lnSpc>
                <a:spcPct val="80000"/>
              </a:lnSpc>
              <a:spcAft>
                <a:spcPts val="0"/>
              </a:spcAft>
              <a:buFont typeface="Wingdings 3" charset="2"/>
              <a:buChar char=""/>
              <a:defRPr/>
            </a:pPr>
            <a:r>
              <a:rPr lang="hu-HU" altLang="hu-HU" sz="2000" dirty="0">
                <a:solidFill>
                  <a:schemeClr val="tx1">
                    <a:lumMod val="75000"/>
                    <a:lumOff val="25000"/>
                  </a:schemeClr>
                </a:solidFill>
              </a:rPr>
              <a:t>100. Ezt a megközelítést az EK Szerződés 130r. cikkének (1) bekezdése teremti meg, amely szerint a Közösség környezetpolitikájának célja, egyebek között az emberi egészség védelme. A 130r. cikk (2) bekezdése szerint ez a politika a védelem magas szintjén kell alapuljon és különösen azokon az elveken, hogy megelőző intézkedést kell tenni és hogy a környezetvédelmi követelményeket a Közösség más politikáinak meghatározásába és alkalmazásába kell integrálni.”</a:t>
            </a:r>
          </a:p>
        </p:txBody>
      </p:sp>
      <p:sp>
        <p:nvSpPr>
          <p:cNvPr id="49156" name="Dia számának helye 5">
            <a:extLst>
              <a:ext uri="{FF2B5EF4-FFF2-40B4-BE49-F238E27FC236}">
                <a16:creationId xmlns:a16="http://schemas.microsoft.com/office/drawing/2014/main" id="{482966F5-6848-495A-80FD-1347C0F5FC7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0B0FE39A-E89D-4B68-8DD5-3AB026F0BE7A}" type="slidenum">
              <a:rPr lang="hu-HU" altLang="hu-HU" smtClean="0">
                <a:solidFill>
                  <a:schemeClr val="tx1"/>
                </a:solidFill>
                <a:latin typeface="Arial" panose="020B0604020202020204" pitchFamily="34" charset="0"/>
              </a:rPr>
              <a:pPr fontAlgn="base">
                <a:spcBef>
                  <a:spcPct val="0"/>
                </a:spcBef>
                <a:spcAft>
                  <a:spcPct val="0"/>
                </a:spcAft>
                <a:buClrTx/>
                <a:buFontTx/>
                <a:buNone/>
              </a:pPr>
              <a:t>30</a:t>
            </a:fld>
            <a:endParaRPr lang="hu-HU" altLang="hu-HU">
              <a:solidFill>
                <a:schemeClr val="tx1"/>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52F97B7-2ADA-432A-AE81-FDC93BCE6218}"/>
              </a:ext>
            </a:extLst>
          </p:cNvPr>
          <p:cNvSpPr>
            <a:spLocks noGrp="1" noChangeArrowheads="1"/>
          </p:cNvSpPr>
          <p:nvPr>
            <p:ph type="title"/>
          </p:nvPr>
        </p:nvSpPr>
        <p:spPr>
          <a:xfrm>
            <a:off x="2195513" y="274638"/>
            <a:ext cx="6491287" cy="561975"/>
          </a:xfrm>
        </p:spPr>
        <p:txBody>
          <a:bodyPr/>
          <a:lstStyle/>
          <a:p>
            <a:pPr eaLnBrk="1" hangingPunct="1"/>
            <a:r>
              <a:rPr lang="hu-HU" altLang="hu-HU" sz="2800" b="1"/>
              <a:t>Pfizer ügy</a:t>
            </a:r>
          </a:p>
        </p:txBody>
      </p:sp>
      <p:sp>
        <p:nvSpPr>
          <p:cNvPr id="26628" name="Rectangle 3">
            <a:extLst>
              <a:ext uri="{FF2B5EF4-FFF2-40B4-BE49-F238E27FC236}">
                <a16:creationId xmlns:a16="http://schemas.microsoft.com/office/drawing/2014/main" id="{8221883B-FEDF-4B2D-819D-3ABA6D1F665B}"/>
              </a:ext>
            </a:extLst>
          </p:cNvPr>
          <p:cNvSpPr>
            <a:spLocks noGrp="1" noChangeArrowheads="1"/>
          </p:cNvSpPr>
          <p:nvPr>
            <p:ph idx="1"/>
          </p:nvPr>
        </p:nvSpPr>
        <p:spPr>
          <a:xfrm>
            <a:off x="971550" y="1152525"/>
            <a:ext cx="7715250" cy="4973638"/>
          </a:xfrm>
        </p:spPr>
        <p:txBody>
          <a:bodyPr rtlCol="0">
            <a:normAutofit lnSpcReduction="10000"/>
          </a:bodyPr>
          <a:lstStyle/>
          <a:p>
            <a:pPr eaLnBrk="1" fontAlgn="auto" hangingPunct="1">
              <a:lnSpc>
                <a:spcPct val="80000"/>
              </a:lnSpc>
              <a:spcAft>
                <a:spcPts val="0"/>
              </a:spcAft>
              <a:buFontTx/>
              <a:buNone/>
              <a:defRPr/>
            </a:pPr>
            <a:r>
              <a:rPr lang="hu-HU" altLang="hu-HU" sz="2000" dirty="0">
                <a:solidFill>
                  <a:schemeClr val="tx1">
                    <a:lumMod val="75000"/>
                    <a:lumOff val="25000"/>
                  </a:schemeClr>
                </a:solidFill>
              </a:rPr>
              <a:t>T-13/99, Első Fokú Bíróság, Pfizer </a:t>
            </a:r>
            <a:r>
              <a:rPr lang="hu-HU" altLang="hu-HU" sz="2000" dirty="0" err="1">
                <a:solidFill>
                  <a:schemeClr val="tx1">
                    <a:lumMod val="75000"/>
                    <a:lumOff val="25000"/>
                  </a:schemeClr>
                </a:solidFill>
              </a:rPr>
              <a:t>Animal</a:t>
            </a:r>
            <a:r>
              <a:rPr lang="hu-HU" altLang="hu-HU" sz="2000" dirty="0">
                <a:solidFill>
                  <a:schemeClr val="tx1">
                    <a:lumMod val="75000"/>
                    <a:lumOff val="25000"/>
                  </a:schemeClr>
                </a:solidFill>
              </a:rPr>
              <a:t> Health SA kontra Bizottság – antibiotikum az </a:t>
            </a:r>
            <a:r>
              <a:rPr lang="hu-HU" altLang="hu-HU" sz="2000" dirty="0" err="1">
                <a:solidFill>
                  <a:schemeClr val="tx1">
                    <a:lumMod val="75000"/>
                    <a:lumOff val="25000"/>
                  </a:schemeClr>
                </a:solidFill>
              </a:rPr>
              <a:t>állatenyésztésben</a:t>
            </a:r>
            <a:endParaRPr lang="hu-HU" altLang="hu-HU" sz="20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sz="2000" dirty="0">
                <a:solidFill>
                  <a:schemeClr val="tx1">
                    <a:lumMod val="75000"/>
                    <a:lumOff val="25000"/>
                  </a:schemeClr>
                </a:solidFill>
              </a:rPr>
              <a:t>143. Mindazonáltal, a 139. bekezdésben idézett esetjog szerint a kérdéses megelőző intézkedéseket </a:t>
            </a:r>
            <a:r>
              <a:rPr lang="hu-HU" altLang="hu-HU" sz="2000" i="1" dirty="0">
                <a:solidFill>
                  <a:srgbClr val="0070C0"/>
                </a:solidFill>
              </a:rPr>
              <a:t>nem lehet csupán a kockázat tisztán hipotetikus megközelítésére alapozni</a:t>
            </a:r>
            <a:r>
              <a:rPr lang="hu-HU" altLang="hu-HU" sz="2000" dirty="0">
                <a:solidFill>
                  <a:srgbClr val="0070C0"/>
                </a:solidFill>
              </a:rPr>
              <a:t>,</a:t>
            </a:r>
            <a:r>
              <a:rPr lang="hu-HU" altLang="hu-HU" sz="2000" dirty="0">
                <a:solidFill>
                  <a:schemeClr val="tx1">
                    <a:lumMod val="75000"/>
                    <a:lumOff val="25000"/>
                  </a:schemeClr>
                </a:solidFill>
              </a:rPr>
              <a:t> pusztán sejtésekre alapozva, amelyeket tudományosan nem igazoltak ... </a:t>
            </a:r>
          </a:p>
          <a:p>
            <a:pPr eaLnBrk="1" fontAlgn="auto" hangingPunct="1">
              <a:lnSpc>
                <a:spcPct val="80000"/>
              </a:lnSpc>
              <a:spcAft>
                <a:spcPts val="0"/>
              </a:spcAft>
              <a:buFont typeface="Wingdings 3" charset="2"/>
              <a:buChar char=""/>
              <a:defRPr/>
            </a:pPr>
            <a:r>
              <a:rPr lang="hu-HU" altLang="hu-HU" sz="2000" dirty="0">
                <a:solidFill>
                  <a:schemeClr val="tx1">
                    <a:lumMod val="75000"/>
                    <a:lumOff val="25000"/>
                  </a:schemeClr>
                </a:solidFill>
              </a:rPr>
              <a:t>144. Inkább, amint ez a Közösség Bíróságának az elővigyázatosság elvével kapcsolatos értelmezéséből következik, a megelőző intézkedést csak akkor lehet tenni, ha a </a:t>
            </a:r>
            <a:r>
              <a:rPr lang="hu-HU" altLang="hu-HU" sz="2000" i="1" dirty="0">
                <a:solidFill>
                  <a:schemeClr val="tx1">
                    <a:lumMod val="75000"/>
                    <a:lumOff val="25000"/>
                  </a:schemeClr>
                </a:solidFill>
              </a:rPr>
              <a:t>kockázat,</a:t>
            </a:r>
            <a:r>
              <a:rPr lang="hu-HU" altLang="hu-HU" sz="2000" dirty="0">
                <a:solidFill>
                  <a:schemeClr val="tx1">
                    <a:lumMod val="75000"/>
                    <a:lumOff val="25000"/>
                  </a:schemeClr>
                </a:solidFill>
              </a:rPr>
              <a:t> noha annak léte és kiterjedése megalapozott tudományos bizonyítékokkal nincs bizonyítva, mindazonáltal </a:t>
            </a:r>
            <a:r>
              <a:rPr lang="hu-HU" altLang="hu-HU" sz="2000" i="1" dirty="0">
                <a:solidFill>
                  <a:srgbClr val="0066FF"/>
                </a:solidFill>
              </a:rPr>
              <a:t>megfelelően alá van támasztva olyan tudományos adatokkal</a:t>
            </a:r>
            <a:r>
              <a:rPr lang="hu-HU" altLang="hu-HU" sz="2000" dirty="0">
                <a:solidFill>
                  <a:schemeClr val="tx1">
                    <a:lumMod val="75000"/>
                    <a:lumOff val="25000"/>
                  </a:schemeClr>
                </a:solidFill>
              </a:rPr>
              <a:t>, amelyek rendelkezésre álltak akkor, amikor az intézkedést tették. ...</a:t>
            </a:r>
          </a:p>
          <a:p>
            <a:pPr eaLnBrk="1" fontAlgn="auto" hangingPunct="1">
              <a:lnSpc>
                <a:spcPct val="80000"/>
              </a:lnSpc>
              <a:spcAft>
                <a:spcPts val="0"/>
              </a:spcAft>
              <a:buFont typeface="Wingdings 3" charset="2"/>
              <a:buChar char=""/>
              <a:defRPr/>
            </a:pPr>
            <a:r>
              <a:rPr lang="hu-HU" altLang="hu-HU" sz="2000" dirty="0">
                <a:solidFill>
                  <a:schemeClr val="tx1">
                    <a:lumMod val="75000"/>
                    <a:lumOff val="25000"/>
                  </a:schemeClr>
                </a:solidFill>
              </a:rPr>
              <a:t>146. Így az elővigyázatosság elve olyan esetekre alkalmazható csupán, amikor a kockázat, nevezetesen ami az emberi egészségre vonatkozik, ugyan nem bizonyított teljesen, de </a:t>
            </a:r>
            <a:r>
              <a:rPr lang="hu-HU" altLang="hu-HU" sz="2000" i="1" dirty="0">
                <a:solidFill>
                  <a:srgbClr val="0066FF"/>
                </a:solidFill>
              </a:rPr>
              <a:t>nem csupán egyszerű feltételezésen alapul</a:t>
            </a:r>
            <a:r>
              <a:rPr lang="hu-HU" altLang="hu-HU" sz="2000" dirty="0">
                <a:solidFill>
                  <a:schemeClr val="tx1">
                    <a:lumMod val="75000"/>
                    <a:lumOff val="25000"/>
                  </a:schemeClr>
                </a:solidFill>
              </a:rPr>
              <a:t>, amelyet tudományosan még nem igazoltak.”</a:t>
            </a:r>
          </a:p>
        </p:txBody>
      </p:sp>
      <p:sp>
        <p:nvSpPr>
          <p:cNvPr id="50180" name="Dia számának helye 5">
            <a:extLst>
              <a:ext uri="{FF2B5EF4-FFF2-40B4-BE49-F238E27FC236}">
                <a16:creationId xmlns:a16="http://schemas.microsoft.com/office/drawing/2014/main" id="{4B8C7710-3866-4528-9B69-B493D68BC26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77000500-1CF4-4124-8A79-23CCEF94F236}" type="slidenum">
              <a:rPr lang="hu-HU" altLang="hu-HU" smtClean="0">
                <a:solidFill>
                  <a:schemeClr val="tx1"/>
                </a:solidFill>
                <a:latin typeface="Arial" panose="020B0604020202020204" pitchFamily="34" charset="0"/>
              </a:rPr>
              <a:pPr fontAlgn="base">
                <a:spcBef>
                  <a:spcPct val="0"/>
                </a:spcBef>
                <a:spcAft>
                  <a:spcPct val="0"/>
                </a:spcAft>
                <a:buClrTx/>
                <a:buFontTx/>
                <a:buNone/>
              </a:pPr>
              <a:t>31</a:t>
            </a:fld>
            <a:endParaRPr lang="hu-HU" altLang="hu-HU">
              <a:solidFill>
                <a:schemeClr val="tx1"/>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ím 1">
            <a:extLst>
              <a:ext uri="{FF2B5EF4-FFF2-40B4-BE49-F238E27FC236}">
                <a16:creationId xmlns:a16="http://schemas.microsoft.com/office/drawing/2014/main" id="{4C7907BA-8680-40CE-BC7B-EAA50C3E4025}"/>
              </a:ext>
            </a:extLst>
          </p:cNvPr>
          <p:cNvSpPr>
            <a:spLocks noGrp="1" noChangeArrowheads="1"/>
          </p:cNvSpPr>
          <p:nvPr>
            <p:ph type="title"/>
          </p:nvPr>
        </p:nvSpPr>
        <p:spPr>
          <a:xfrm>
            <a:off x="1944688" y="623888"/>
            <a:ext cx="6589712" cy="1281112"/>
          </a:xfrm>
        </p:spPr>
        <p:txBody>
          <a:bodyPr/>
          <a:lstStyle/>
          <a:p>
            <a:pPr eaLnBrk="1" hangingPunct="1"/>
            <a:endParaRPr lang="hu-HU" altLang="hu-HU"/>
          </a:p>
        </p:txBody>
      </p:sp>
      <p:sp>
        <p:nvSpPr>
          <p:cNvPr id="51203" name="Tartalom helye 2">
            <a:extLst>
              <a:ext uri="{FF2B5EF4-FFF2-40B4-BE49-F238E27FC236}">
                <a16:creationId xmlns:a16="http://schemas.microsoft.com/office/drawing/2014/main" id="{81382510-6EB9-4448-82C2-4DF5F54F5512}"/>
              </a:ext>
            </a:extLst>
          </p:cNvPr>
          <p:cNvSpPr>
            <a:spLocks noGrp="1" noChangeArrowheads="1"/>
          </p:cNvSpPr>
          <p:nvPr>
            <p:ph idx="1"/>
          </p:nvPr>
        </p:nvSpPr>
        <p:spPr>
          <a:xfrm>
            <a:off x="1127125" y="1628775"/>
            <a:ext cx="7407275" cy="4752975"/>
          </a:xfrm>
        </p:spPr>
        <p:txBody>
          <a:bodyPr/>
          <a:lstStyle/>
          <a:p>
            <a:pPr eaLnBrk="1" hangingPunct="1"/>
            <a:r>
              <a:rPr lang="hu-HU" altLang="hu-HU" sz="2400"/>
              <a:t>„148. Következésképpen, az ilyen esetekben a </a:t>
            </a:r>
            <a:r>
              <a:rPr lang="hu-HU" altLang="hu-HU" sz="2400" b="1"/>
              <a:t>kockázatelemzés célja</a:t>
            </a:r>
            <a:r>
              <a:rPr lang="hu-HU" altLang="hu-HU" sz="2400"/>
              <a:t>, hogy megbecsülje a kérdéses termék vagy eljárás kapcsán az emberi egészségre irányuló lehetséges káros hatások valószínűségének mértékét és ezen hatások súlyosságát. </a:t>
            </a:r>
          </a:p>
          <a:p>
            <a:pPr eaLnBrk="1" hangingPunct="1"/>
            <a:r>
              <a:rPr lang="hu-HU" altLang="hu-HU" sz="2400"/>
              <a:t>155. Ilyen körülmények között a </a:t>
            </a:r>
            <a:r>
              <a:rPr lang="hu-HU" altLang="hu-HU" sz="2400">
                <a:solidFill>
                  <a:srgbClr val="0070C0"/>
                </a:solidFill>
              </a:rPr>
              <a:t>tudományos kockázatelemzést</a:t>
            </a:r>
            <a:r>
              <a:rPr lang="hu-HU" altLang="hu-HU" sz="2400"/>
              <a:t> el kell végezni azt megelőzően, hogy megelőző intézkedéseket tennének.”</a:t>
            </a:r>
          </a:p>
          <a:p>
            <a:pPr eaLnBrk="1" hangingPunct="1"/>
            <a:endParaRPr lang="hu-HU" altLang="hu-HU"/>
          </a:p>
        </p:txBody>
      </p:sp>
      <p:sp>
        <p:nvSpPr>
          <p:cNvPr id="51204" name="Dia számának helye 3">
            <a:extLst>
              <a:ext uri="{FF2B5EF4-FFF2-40B4-BE49-F238E27FC236}">
                <a16:creationId xmlns:a16="http://schemas.microsoft.com/office/drawing/2014/main" id="{E40B62AB-AB8B-4348-80F4-CF5BD8CBF9F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CF0B0DD7-4849-4427-8D4D-3C122E78177F}" type="slidenum">
              <a:rPr lang="hu-HU" altLang="hu-HU" smtClean="0">
                <a:solidFill>
                  <a:srgbClr val="FEFFFF"/>
                </a:solidFill>
              </a:rPr>
              <a:pPr fontAlgn="base">
                <a:spcBef>
                  <a:spcPct val="0"/>
                </a:spcBef>
                <a:spcAft>
                  <a:spcPct val="0"/>
                </a:spcAft>
                <a:buClrTx/>
                <a:buFontTx/>
                <a:buNone/>
              </a:pPr>
              <a:t>32</a:t>
            </a:fld>
            <a:endParaRPr lang="hu-HU" altLang="hu-HU">
              <a:solidFill>
                <a:srgbClr val="FE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FAA2293-8BA0-45A4-A5B9-6D56844E9D15}"/>
              </a:ext>
            </a:extLst>
          </p:cNvPr>
          <p:cNvSpPr>
            <a:spLocks noGrp="1" noChangeArrowheads="1"/>
          </p:cNvSpPr>
          <p:nvPr>
            <p:ph type="title"/>
          </p:nvPr>
        </p:nvSpPr>
        <p:spPr>
          <a:xfrm>
            <a:off x="2339975" y="274638"/>
            <a:ext cx="6346825" cy="633412"/>
          </a:xfrm>
        </p:spPr>
        <p:txBody>
          <a:bodyPr/>
          <a:lstStyle/>
          <a:p>
            <a:pPr eaLnBrk="1" hangingPunct="1"/>
            <a:r>
              <a:rPr lang="hu-HU" altLang="hu-HU" sz="2800" b="1"/>
              <a:t>Artegodan ügy</a:t>
            </a:r>
          </a:p>
        </p:txBody>
      </p:sp>
      <p:sp>
        <p:nvSpPr>
          <p:cNvPr id="52227" name="Rectangle 3">
            <a:extLst>
              <a:ext uri="{FF2B5EF4-FFF2-40B4-BE49-F238E27FC236}">
                <a16:creationId xmlns:a16="http://schemas.microsoft.com/office/drawing/2014/main" id="{57C57610-7E67-4BB9-9C00-8CADA3D47393}"/>
              </a:ext>
            </a:extLst>
          </p:cNvPr>
          <p:cNvSpPr>
            <a:spLocks noGrp="1" noChangeArrowheads="1"/>
          </p:cNvSpPr>
          <p:nvPr>
            <p:ph idx="1"/>
          </p:nvPr>
        </p:nvSpPr>
        <p:spPr>
          <a:xfrm>
            <a:off x="457200" y="1268413"/>
            <a:ext cx="8229600" cy="5113337"/>
          </a:xfrm>
        </p:spPr>
        <p:txBody>
          <a:bodyPr/>
          <a:lstStyle/>
          <a:p>
            <a:pPr eaLnBrk="1" hangingPunct="1">
              <a:lnSpc>
                <a:spcPct val="80000"/>
              </a:lnSpc>
            </a:pPr>
            <a:r>
              <a:rPr lang="hu-HU" altLang="hu-HU" sz="2000"/>
              <a:t>T-74,76, 83-85,132,137 &amp; 141/00, Első Fokú Bíróság egyesített ügyek, Artegodan GmbH és társai kontra Bizottság) gyógyszer</a:t>
            </a:r>
          </a:p>
          <a:p>
            <a:pPr eaLnBrk="1" hangingPunct="1">
              <a:lnSpc>
                <a:spcPct val="80000"/>
              </a:lnSpc>
            </a:pPr>
            <a:r>
              <a:rPr lang="hu-HU" altLang="hu-HU" sz="2000"/>
              <a:t>184. Mindebből tehát az következik, hogy </a:t>
            </a:r>
            <a:r>
              <a:rPr lang="hu-HU" altLang="hu-HU" sz="2000" i="1">
                <a:solidFill>
                  <a:srgbClr val="0066FF"/>
                </a:solidFill>
              </a:rPr>
              <a:t>az elővigyázatosság elvét úgy határozhatjuk meg, mint a közösségi jog általános elvét, amely azt követeli meg, hogy a hatáskörrel rendelkező hatóságok tegyék meg a szükséges lépéseket</a:t>
            </a:r>
            <a:r>
              <a:rPr lang="hu-HU" altLang="hu-HU" sz="2000"/>
              <a:t> annak érdekében, hogy megelőzzék az emberi egészséget, a biztonságot és a környezetet érő lehetséges kockázatokat, oly módon, hogy </a:t>
            </a:r>
            <a:r>
              <a:rPr lang="hu-HU" altLang="hu-HU" sz="2000" i="1">
                <a:solidFill>
                  <a:srgbClr val="0066FF"/>
                </a:solidFill>
              </a:rPr>
              <a:t>elsőbbséget adnak ezen érdekek védelmének a gazdasági érdekekkel szemben</a:t>
            </a:r>
            <a:r>
              <a:rPr lang="hu-HU" altLang="hu-HU" sz="2000">
                <a:solidFill>
                  <a:srgbClr val="0066FF"/>
                </a:solidFill>
              </a:rPr>
              <a:t>.</a:t>
            </a:r>
            <a:r>
              <a:rPr lang="hu-HU" altLang="hu-HU" sz="2000"/>
              <a:t> Mivel a Közösség intézményei minden tevékenységi területükön felelősek az emberi egészség, a biztonság és a környezet védelméért, az elővigyázatosság elvét a Szerződés fent említett rendelkezéseiből fakadó autonóm elvnek kell tekinteni.”</a:t>
            </a:r>
          </a:p>
        </p:txBody>
      </p:sp>
      <p:sp>
        <p:nvSpPr>
          <p:cNvPr id="52228" name="Dia számának helye 5">
            <a:extLst>
              <a:ext uri="{FF2B5EF4-FFF2-40B4-BE49-F238E27FC236}">
                <a16:creationId xmlns:a16="http://schemas.microsoft.com/office/drawing/2014/main" id="{3A46641F-9609-40CF-9F0C-676F687A07E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B4312518-B4E7-4D0A-92BB-95B1EFB1882B}" type="slidenum">
              <a:rPr lang="hu-HU" altLang="hu-HU" smtClean="0">
                <a:solidFill>
                  <a:schemeClr val="tx1"/>
                </a:solidFill>
                <a:latin typeface="Arial" panose="020B0604020202020204" pitchFamily="34" charset="0"/>
              </a:rPr>
              <a:pPr fontAlgn="base">
                <a:spcBef>
                  <a:spcPct val="0"/>
                </a:spcBef>
                <a:spcAft>
                  <a:spcPct val="0"/>
                </a:spcAft>
                <a:buClrTx/>
                <a:buFontTx/>
                <a:buNone/>
              </a:pPr>
              <a:t>33</a:t>
            </a:fld>
            <a:endParaRPr lang="hu-HU" altLang="hu-HU">
              <a:solidFill>
                <a:schemeClr val="tx1"/>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EBFCE6E8-5FE9-4771-9BC6-FD9071CC241A}"/>
              </a:ext>
            </a:extLst>
          </p:cNvPr>
          <p:cNvSpPr>
            <a:spLocks noGrp="1" noChangeArrowheads="1"/>
          </p:cNvSpPr>
          <p:nvPr>
            <p:ph type="title"/>
          </p:nvPr>
        </p:nvSpPr>
        <p:spPr>
          <a:xfrm>
            <a:off x="1476375" y="274638"/>
            <a:ext cx="7210425" cy="993775"/>
          </a:xfrm>
        </p:spPr>
        <p:txBody>
          <a:bodyPr rtlCol="0">
            <a:normAutofit fontScale="90000"/>
          </a:bodyPr>
          <a:lstStyle/>
          <a:p>
            <a:pPr eaLnBrk="1" fontAlgn="auto" hangingPunct="1">
              <a:spcAft>
                <a:spcPts val="0"/>
              </a:spcAft>
              <a:defRPr/>
            </a:pPr>
            <a:r>
              <a:rPr lang="hu-HU" altLang="hu-HU" sz="2400" dirty="0">
                <a:solidFill>
                  <a:schemeClr val="tx1">
                    <a:lumMod val="85000"/>
                    <a:lumOff val="15000"/>
                  </a:schemeClr>
                </a:solidFill>
              </a:rPr>
              <a:t>C</a:t>
            </a:r>
            <a:r>
              <a:rPr lang="en-US" altLang="hu-HU" sz="2400" dirty="0">
                <a:solidFill>
                  <a:schemeClr val="tx1">
                    <a:lumMod val="85000"/>
                    <a:lumOff val="15000"/>
                  </a:schemeClr>
                </a:solidFill>
              </a:rPr>
              <a:t>‑</a:t>
            </a:r>
            <a:r>
              <a:rPr lang="hu-HU" altLang="hu-HU" sz="2400" dirty="0">
                <a:solidFill>
                  <a:schemeClr val="tx1">
                    <a:lumMod val="85000"/>
                    <a:lumOff val="15000"/>
                  </a:schemeClr>
                </a:solidFill>
              </a:rPr>
              <a:t>280/02. sz. ügy, Európai Közösségek Bizottsága kontra Francia Köztársaság, 2004. szeptember 23.</a:t>
            </a:r>
            <a:br>
              <a:rPr lang="hu-HU" altLang="hu-HU" sz="4000" dirty="0">
                <a:solidFill>
                  <a:schemeClr val="tx1">
                    <a:lumMod val="85000"/>
                    <a:lumOff val="15000"/>
                  </a:schemeClr>
                </a:solidFill>
              </a:rPr>
            </a:br>
            <a:endParaRPr lang="hu-HU" altLang="hu-HU" sz="4000" dirty="0">
              <a:solidFill>
                <a:schemeClr val="tx1">
                  <a:lumMod val="85000"/>
                  <a:lumOff val="15000"/>
                </a:schemeClr>
              </a:solidFill>
            </a:endParaRPr>
          </a:p>
        </p:txBody>
      </p:sp>
      <p:sp>
        <p:nvSpPr>
          <p:cNvPr id="28676" name="Rectangle 3">
            <a:extLst>
              <a:ext uri="{FF2B5EF4-FFF2-40B4-BE49-F238E27FC236}">
                <a16:creationId xmlns:a16="http://schemas.microsoft.com/office/drawing/2014/main" id="{DCC690B8-2C69-480B-A821-B54D57246B06}"/>
              </a:ext>
            </a:extLst>
          </p:cNvPr>
          <p:cNvSpPr>
            <a:spLocks noGrp="1" noChangeArrowheads="1"/>
          </p:cNvSpPr>
          <p:nvPr>
            <p:ph idx="1"/>
          </p:nvPr>
        </p:nvSpPr>
        <p:spPr>
          <a:xfrm>
            <a:off x="457200" y="1268413"/>
            <a:ext cx="8229600" cy="4857750"/>
          </a:xfrm>
        </p:spPr>
        <p:txBody>
          <a:bodyPr rtlCol="0">
            <a:normAutofit lnSpcReduction="10000"/>
          </a:bodyPr>
          <a:lstStyle/>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„32. Vitathatatlan, hogy a Szajna öblében lévő vizekben egyrészt a tápanyagok, különösen az egyre növekvő mennyiségben bekerülő nitrogénvegyületek feldúsulása, másrészt az algák és magasabb rendű növények felgyorsult szaporodása tapasztalható ...</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33. A Bizottság által bemutatott valamennyi jelentés és tanulmány – különösen a Philippe </a:t>
            </a:r>
            <a:r>
              <a:rPr lang="hu-HU" altLang="hu-HU" sz="1600" dirty="0" err="1">
                <a:solidFill>
                  <a:schemeClr val="tx1">
                    <a:lumMod val="75000"/>
                    <a:lumOff val="25000"/>
                  </a:schemeClr>
                </a:solidFill>
              </a:rPr>
              <a:t>Cugier</a:t>
            </a:r>
            <a:r>
              <a:rPr lang="hu-HU" altLang="hu-HU" sz="1600" dirty="0">
                <a:solidFill>
                  <a:schemeClr val="tx1">
                    <a:lumMod val="75000"/>
                    <a:lumOff val="25000"/>
                  </a:schemeClr>
                </a:solidFill>
              </a:rPr>
              <a:t> által a </a:t>
            </a:r>
            <a:r>
              <a:rPr lang="hu-HU" altLang="hu-HU" sz="1600" dirty="0" err="1">
                <a:solidFill>
                  <a:schemeClr val="tx1">
                    <a:lumMod val="75000"/>
                    <a:lumOff val="25000"/>
                  </a:schemeClr>
                </a:solidFill>
              </a:rPr>
              <a:t>Caeni</a:t>
            </a:r>
            <a:r>
              <a:rPr lang="hu-HU" altLang="hu-HU" sz="1600" dirty="0">
                <a:solidFill>
                  <a:schemeClr val="tx1">
                    <a:lumMod val="75000"/>
                    <a:lumOff val="25000"/>
                  </a:schemeClr>
                </a:solidFill>
              </a:rPr>
              <a:t> Egyetemen 1999-ben megvédett, „</a:t>
            </a:r>
            <a:r>
              <a:rPr lang="hu-HU" altLang="hu-HU" sz="1600" dirty="0" err="1">
                <a:solidFill>
                  <a:schemeClr val="tx1">
                    <a:lumMod val="75000"/>
                    <a:lumOff val="25000"/>
                  </a:schemeClr>
                </a:solidFill>
              </a:rPr>
              <a:t>Modélisation</a:t>
            </a:r>
            <a:r>
              <a:rPr lang="hu-HU" altLang="hu-HU" sz="1600" dirty="0">
                <a:solidFill>
                  <a:schemeClr val="tx1">
                    <a:lumMod val="75000"/>
                    <a:lumOff val="25000"/>
                  </a:schemeClr>
                </a:solidFill>
              </a:rPr>
              <a:t> du </a:t>
            </a:r>
            <a:r>
              <a:rPr lang="hu-HU" altLang="hu-HU" sz="1600" dirty="0" err="1">
                <a:solidFill>
                  <a:schemeClr val="tx1">
                    <a:lumMod val="75000"/>
                    <a:lumOff val="25000"/>
                  </a:schemeClr>
                </a:solidFill>
              </a:rPr>
              <a:t>devenir</a:t>
            </a:r>
            <a:r>
              <a:rPr lang="hu-HU" altLang="hu-HU" sz="1600" dirty="0">
                <a:solidFill>
                  <a:schemeClr val="tx1">
                    <a:lumMod val="75000"/>
                    <a:lumOff val="25000"/>
                  </a:schemeClr>
                </a:solidFill>
              </a:rPr>
              <a:t> à </a:t>
            </a:r>
            <a:r>
              <a:rPr lang="hu-HU" altLang="hu-HU" sz="1600" dirty="0" err="1">
                <a:solidFill>
                  <a:schemeClr val="tx1">
                    <a:lumMod val="75000"/>
                    <a:lumOff val="25000"/>
                  </a:schemeClr>
                </a:solidFill>
              </a:rPr>
              <a:t>moyen</a:t>
            </a:r>
            <a:r>
              <a:rPr lang="hu-HU" altLang="hu-HU" sz="1600" dirty="0">
                <a:solidFill>
                  <a:schemeClr val="tx1">
                    <a:lumMod val="75000"/>
                    <a:lumOff val="25000"/>
                  </a:schemeClr>
                </a:solidFill>
              </a:rPr>
              <a:t> terme </a:t>
            </a:r>
            <a:r>
              <a:rPr lang="hu-HU" altLang="hu-HU" sz="1600" dirty="0" err="1">
                <a:solidFill>
                  <a:schemeClr val="tx1">
                    <a:lumMod val="75000"/>
                    <a:lumOff val="25000"/>
                  </a:schemeClr>
                </a:solidFill>
              </a:rPr>
              <a:t>dans</a:t>
            </a:r>
            <a:r>
              <a:rPr lang="hu-HU" altLang="hu-HU" sz="1600" dirty="0">
                <a:solidFill>
                  <a:schemeClr val="tx1">
                    <a:lumMod val="75000"/>
                    <a:lumOff val="25000"/>
                  </a:schemeClr>
                </a:solidFill>
              </a:rPr>
              <a:t> </a:t>
            </a:r>
            <a:r>
              <a:rPr lang="hu-HU" altLang="hu-HU" sz="1600" dirty="0" err="1">
                <a:solidFill>
                  <a:schemeClr val="tx1">
                    <a:lumMod val="75000"/>
                    <a:lumOff val="25000"/>
                  </a:schemeClr>
                </a:solidFill>
              </a:rPr>
              <a:t>l’eau</a:t>
            </a:r>
            <a:r>
              <a:rPr lang="hu-HU" altLang="hu-HU" sz="1600" dirty="0">
                <a:solidFill>
                  <a:schemeClr val="tx1">
                    <a:lumMod val="75000"/>
                    <a:lumOff val="25000"/>
                  </a:schemeClr>
                </a:solidFill>
              </a:rPr>
              <a:t> </a:t>
            </a:r>
            <a:r>
              <a:rPr lang="hu-HU" altLang="hu-HU" sz="1600" dirty="0" err="1">
                <a:solidFill>
                  <a:schemeClr val="tx1">
                    <a:lumMod val="75000"/>
                    <a:lumOff val="25000"/>
                  </a:schemeClr>
                </a:solidFill>
              </a:rPr>
              <a:t>et</a:t>
            </a:r>
            <a:r>
              <a:rPr lang="hu-HU" altLang="hu-HU" sz="1600" dirty="0">
                <a:solidFill>
                  <a:schemeClr val="tx1">
                    <a:lumMod val="75000"/>
                    <a:lumOff val="25000"/>
                  </a:schemeClr>
                </a:solidFill>
              </a:rPr>
              <a:t> le sédiment </a:t>
            </a:r>
            <a:r>
              <a:rPr lang="hu-HU" altLang="hu-HU" sz="1600" dirty="0" err="1">
                <a:solidFill>
                  <a:schemeClr val="tx1">
                    <a:lumMod val="75000"/>
                    <a:lumOff val="25000"/>
                  </a:schemeClr>
                </a:solidFill>
              </a:rPr>
              <a:t>des</a:t>
            </a:r>
            <a:r>
              <a:rPr lang="hu-HU" altLang="hu-HU" sz="1600" dirty="0">
                <a:solidFill>
                  <a:schemeClr val="tx1">
                    <a:lumMod val="75000"/>
                    <a:lumOff val="25000"/>
                  </a:schemeClr>
                </a:solidFill>
              </a:rPr>
              <a:t> </a:t>
            </a:r>
            <a:r>
              <a:rPr lang="hu-HU" altLang="hu-HU" sz="1600" dirty="0" err="1">
                <a:solidFill>
                  <a:schemeClr val="tx1">
                    <a:lumMod val="75000"/>
                    <a:lumOff val="25000"/>
                  </a:schemeClr>
                </a:solidFill>
              </a:rPr>
              <a:t>éléments</a:t>
            </a:r>
            <a:r>
              <a:rPr lang="hu-HU" altLang="hu-HU" sz="1600" dirty="0">
                <a:solidFill>
                  <a:schemeClr val="tx1">
                    <a:lumMod val="75000"/>
                    <a:lumOff val="25000"/>
                  </a:schemeClr>
                </a:solidFill>
              </a:rPr>
              <a:t> </a:t>
            </a:r>
            <a:r>
              <a:rPr lang="hu-HU" altLang="hu-HU" sz="1600" dirty="0" err="1">
                <a:solidFill>
                  <a:schemeClr val="tx1">
                    <a:lumMod val="75000"/>
                    <a:lumOff val="25000"/>
                  </a:schemeClr>
                </a:solidFill>
              </a:rPr>
              <a:t>majeurs</a:t>
            </a:r>
            <a:r>
              <a:rPr lang="hu-HU" altLang="hu-HU" sz="1600" dirty="0">
                <a:solidFill>
                  <a:schemeClr val="tx1">
                    <a:lumMod val="75000"/>
                    <a:lumOff val="25000"/>
                  </a:schemeClr>
                </a:solidFill>
              </a:rPr>
              <a:t> (N, P, </a:t>
            </a:r>
            <a:r>
              <a:rPr lang="hu-HU" altLang="hu-HU" sz="1600" dirty="0" err="1">
                <a:solidFill>
                  <a:schemeClr val="tx1">
                    <a:lumMod val="75000"/>
                    <a:lumOff val="25000"/>
                  </a:schemeClr>
                </a:solidFill>
              </a:rPr>
              <a:t>Si</a:t>
            </a:r>
            <a:r>
              <a:rPr lang="hu-HU" altLang="hu-HU" sz="1600" dirty="0">
                <a:solidFill>
                  <a:schemeClr val="tx1">
                    <a:lumMod val="75000"/>
                    <a:lumOff val="25000"/>
                  </a:schemeClr>
                </a:solidFill>
              </a:rPr>
              <a:t>) </a:t>
            </a:r>
            <a:r>
              <a:rPr lang="hu-HU" altLang="hu-HU" sz="1600" dirty="0" err="1">
                <a:solidFill>
                  <a:schemeClr val="tx1">
                    <a:lumMod val="75000"/>
                    <a:lumOff val="25000"/>
                  </a:schemeClr>
                </a:solidFill>
              </a:rPr>
              <a:t>rejetés</a:t>
            </a:r>
            <a:r>
              <a:rPr lang="hu-HU" altLang="hu-HU" sz="1600" dirty="0">
                <a:solidFill>
                  <a:schemeClr val="tx1">
                    <a:lumMod val="75000"/>
                    <a:lumOff val="25000"/>
                  </a:schemeClr>
                </a:solidFill>
              </a:rPr>
              <a:t> par la </a:t>
            </a:r>
            <a:r>
              <a:rPr lang="hu-HU" altLang="hu-HU" sz="1600" dirty="0" err="1">
                <a:solidFill>
                  <a:schemeClr val="tx1">
                    <a:lumMod val="75000"/>
                    <a:lumOff val="25000"/>
                  </a:schemeClr>
                </a:solidFill>
              </a:rPr>
              <a:t>Seine</a:t>
            </a:r>
            <a:r>
              <a:rPr lang="hu-HU" altLang="hu-HU" sz="1600" dirty="0">
                <a:solidFill>
                  <a:schemeClr val="tx1">
                    <a:lumMod val="75000"/>
                    <a:lumOff val="25000"/>
                  </a:schemeClr>
                </a:solidFill>
              </a:rPr>
              <a:t> </a:t>
            </a:r>
            <a:r>
              <a:rPr lang="hu-HU" altLang="hu-HU" sz="1600" dirty="0" err="1">
                <a:solidFill>
                  <a:schemeClr val="tx1">
                    <a:lumMod val="75000"/>
                    <a:lumOff val="25000"/>
                  </a:schemeClr>
                </a:solidFill>
              </a:rPr>
              <a:t>en</a:t>
            </a:r>
            <a:r>
              <a:rPr lang="hu-HU" altLang="hu-HU" sz="1600" dirty="0">
                <a:solidFill>
                  <a:schemeClr val="tx1">
                    <a:lumMod val="75000"/>
                    <a:lumOff val="25000"/>
                  </a:schemeClr>
                </a:solidFill>
              </a:rPr>
              <a:t> </a:t>
            </a:r>
            <a:r>
              <a:rPr lang="hu-HU" altLang="hu-HU" sz="1600" dirty="0" err="1">
                <a:solidFill>
                  <a:schemeClr val="tx1">
                    <a:lumMod val="75000"/>
                    <a:lumOff val="25000"/>
                  </a:schemeClr>
                </a:solidFill>
              </a:rPr>
              <a:t>baie</a:t>
            </a:r>
            <a:r>
              <a:rPr lang="hu-HU" altLang="hu-HU" sz="1600" dirty="0">
                <a:solidFill>
                  <a:schemeClr val="tx1">
                    <a:lumMod val="75000"/>
                    <a:lumOff val="25000"/>
                  </a:schemeClr>
                </a:solidFill>
              </a:rPr>
              <a:t> de </a:t>
            </a:r>
            <a:r>
              <a:rPr lang="hu-HU" altLang="hu-HU" sz="1600" dirty="0" err="1">
                <a:solidFill>
                  <a:schemeClr val="tx1">
                    <a:lumMod val="75000"/>
                    <a:lumOff val="25000"/>
                  </a:schemeClr>
                </a:solidFill>
              </a:rPr>
              <a:t>Seine</a:t>
            </a:r>
            <a:r>
              <a:rPr lang="hu-HU" altLang="hu-HU" sz="1600" dirty="0">
                <a:solidFill>
                  <a:schemeClr val="tx1">
                    <a:lumMod val="75000"/>
                    <a:lumOff val="25000"/>
                  </a:schemeClr>
                </a:solidFill>
              </a:rPr>
              <a:t>” [A Szajna által a Szajna öblében lerakott főbb elemeknek (N, P, </a:t>
            </a:r>
            <a:r>
              <a:rPr lang="hu-HU" altLang="hu-HU" sz="1600" dirty="0" err="1">
                <a:solidFill>
                  <a:schemeClr val="tx1">
                    <a:lumMod val="75000"/>
                    <a:lumOff val="25000"/>
                  </a:schemeClr>
                </a:solidFill>
              </a:rPr>
              <a:t>Si</a:t>
            </a:r>
            <a:r>
              <a:rPr lang="hu-HU" altLang="hu-HU" sz="1600" dirty="0">
                <a:solidFill>
                  <a:schemeClr val="tx1">
                    <a:lumMod val="75000"/>
                    <a:lumOff val="25000"/>
                  </a:schemeClr>
                </a:solidFill>
              </a:rPr>
              <a:t>) a vízben és az üledékben történő fejlődésének középtávú modellje] című doktori értekezésben kifejtett ökológiai modellre vonatkozó tanulmány – azt a következtetést vonja le, hogy ok-okozati összefüggés van a Szajna öblébe jutó tápanyagok mennyisége és relatív aránya, valamint a növényi planktonok e területen minden évben megfigyelhető virágzása között.</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34. Ami a francia kormánynak azt az érvét illeti, hogy P. </a:t>
            </a:r>
            <a:r>
              <a:rPr lang="hu-HU" altLang="hu-HU" sz="1600" dirty="0" err="1">
                <a:solidFill>
                  <a:schemeClr val="tx1">
                    <a:lumMod val="75000"/>
                    <a:lumOff val="25000"/>
                  </a:schemeClr>
                </a:solidFill>
              </a:rPr>
              <a:t>Cugier</a:t>
            </a:r>
            <a:r>
              <a:rPr lang="hu-HU" altLang="hu-HU" sz="1600" dirty="0">
                <a:solidFill>
                  <a:schemeClr val="tx1">
                    <a:lumMod val="75000"/>
                    <a:lumOff val="25000"/>
                  </a:schemeClr>
                </a:solidFill>
              </a:rPr>
              <a:t> dolgozata egy tökéletlen 3D-s ökológiai modellen alapul, emlékeztetni kell arra, hogy a Közösség környezetvédelmi politikája az EK 174. cikk értelmében az elővigyázatosság elvén alapul. Jelen esetben, a rendelkezésre álló tudományos és műszaki adatok alapján, a Szajna öblébe bekerülő tápanyagok és a növényi planktonoknak a területen tapasztalható felgyorsult elszaporodása közötti </a:t>
            </a:r>
            <a:r>
              <a:rPr lang="hu-HU" altLang="hu-HU" sz="1600" dirty="0">
                <a:solidFill>
                  <a:srgbClr val="0066FF"/>
                </a:solidFill>
              </a:rPr>
              <a:t>okozati összefüggés valószínűségi foka elegendő</a:t>
            </a:r>
            <a:r>
              <a:rPr lang="hu-HU" altLang="hu-HU" sz="1600" dirty="0">
                <a:solidFill>
                  <a:schemeClr val="tx1">
                    <a:lumMod val="75000"/>
                    <a:lumOff val="25000"/>
                  </a:schemeClr>
                </a:solidFill>
              </a:rPr>
              <a:t> a 91/271irányelvben lefektetett környezetvédelmi intézkedések megköveteléséhez – feltéve hogy az </a:t>
            </a:r>
            <a:r>
              <a:rPr lang="hu-HU" altLang="hu-HU" sz="1600" dirty="0" err="1">
                <a:solidFill>
                  <a:schemeClr val="tx1">
                    <a:lumMod val="75000"/>
                    <a:lumOff val="25000"/>
                  </a:schemeClr>
                </a:solidFill>
              </a:rPr>
              <a:t>eutrofizáció</a:t>
            </a:r>
            <a:r>
              <a:rPr lang="hu-HU" altLang="hu-HU" sz="1600" dirty="0">
                <a:solidFill>
                  <a:schemeClr val="tx1">
                    <a:lumMod val="75000"/>
                    <a:lumOff val="25000"/>
                  </a:schemeClr>
                </a:solidFill>
              </a:rPr>
              <a:t> egyéb kritériumai is teljesülnek.”</a:t>
            </a:r>
          </a:p>
        </p:txBody>
      </p:sp>
      <p:sp>
        <p:nvSpPr>
          <p:cNvPr id="53252" name="Dia számának helye 5">
            <a:extLst>
              <a:ext uri="{FF2B5EF4-FFF2-40B4-BE49-F238E27FC236}">
                <a16:creationId xmlns:a16="http://schemas.microsoft.com/office/drawing/2014/main" id="{13B1934C-D046-4ABE-99B3-9EF716BD905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93523ED4-3EE5-4735-B476-926B76CC8FE2}" type="slidenum">
              <a:rPr lang="hu-HU" altLang="hu-HU" smtClean="0">
                <a:solidFill>
                  <a:schemeClr val="tx1"/>
                </a:solidFill>
                <a:latin typeface="Arial" panose="020B0604020202020204" pitchFamily="34" charset="0"/>
              </a:rPr>
              <a:pPr fontAlgn="base">
                <a:spcBef>
                  <a:spcPct val="0"/>
                </a:spcBef>
                <a:spcAft>
                  <a:spcPct val="0"/>
                </a:spcAft>
                <a:buClrTx/>
                <a:buFontTx/>
                <a:buNone/>
              </a:pPr>
              <a:t>34</a:t>
            </a:fld>
            <a:endParaRPr lang="hu-HU" altLang="hu-HU">
              <a:solidFill>
                <a:schemeClr val="tx1"/>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ím 1">
            <a:extLst>
              <a:ext uri="{FF2B5EF4-FFF2-40B4-BE49-F238E27FC236}">
                <a16:creationId xmlns:a16="http://schemas.microsoft.com/office/drawing/2014/main" id="{306EAC60-086A-442F-91D6-4C5D28AA8EF4}"/>
              </a:ext>
            </a:extLst>
          </p:cNvPr>
          <p:cNvSpPr>
            <a:spLocks noGrp="1" noChangeArrowheads="1"/>
          </p:cNvSpPr>
          <p:nvPr>
            <p:ph type="title"/>
          </p:nvPr>
        </p:nvSpPr>
        <p:spPr>
          <a:xfrm>
            <a:off x="1403350" y="260350"/>
            <a:ext cx="7131050" cy="1008063"/>
          </a:xfrm>
        </p:spPr>
        <p:txBody>
          <a:bodyPr/>
          <a:lstStyle/>
          <a:p>
            <a:pPr eaLnBrk="1" hangingPunct="1"/>
            <a:r>
              <a:rPr lang="hu-HU" altLang="hu-HU"/>
              <a:t>Monsanto - C-236/01. </a:t>
            </a:r>
          </a:p>
        </p:txBody>
      </p:sp>
      <p:sp>
        <p:nvSpPr>
          <p:cNvPr id="54275" name="Tartalom helye 2">
            <a:extLst>
              <a:ext uri="{FF2B5EF4-FFF2-40B4-BE49-F238E27FC236}">
                <a16:creationId xmlns:a16="http://schemas.microsoft.com/office/drawing/2014/main" id="{2556AE45-464D-4C63-AAF7-2191530951E1}"/>
              </a:ext>
            </a:extLst>
          </p:cNvPr>
          <p:cNvSpPr>
            <a:spLocks noGrp="1" noChangeArrowheads="1"/>
          </p:cNvSpPr>
          <p:nvPr>
            <p:ph idx="1"/>
          </p:nvPr>
        </p:nvSpPr>
        <p:spPr>
          <a:xfrm>
            <a:off x="1096963" y="1341438"/>
            <a:ext cx="7437437" cy="5040312"/>
          </a:xfrm>
        </p:spPr>
        <p:txBody>
          <a:bodyPr/>
          <a:lstStyle/>
          <a:p>
            <a:pPr eaLnBrk="1" hangingPunct="1"/>
            <a:r>
              <a:rPr lang="hu-HU" altLang="hu-HU"/>
              <a:t>A genetikailag módosított élelmiszerekkel kapcsolatos korlátozó intézkedések adják az ügy lényegét. A fent már elmondottak itt még világosabban és kiforrottabban jelennek meg: „11. A Bíróság ítélkezési gyakorlata alapján az elővigyázatosság elvéből fakadóan, amennyiben bizonytalanság van az emberi egészséget fenyegető veszély létét és kiterjedését illetően, lehetséges védelmi intézkedéseket tenni anélkül, hogy ki kelljen várni, hogy a kockázat léte és súlyossága teljesen nyilvánvaló legyen ...”</a:t>
            </a:r>
          </a:p>
          <a:p>
            <a:pPr eaLnBrk="1" hangingPunct="1"/>
            <a:r>
              <a:rPr lang="hu-HU" altLang="hu-HU"/>
              <a:t>Ezen ügy kapcsán egy </a:t>
            </a:r>
            <a:r>
              <a:rPr lang="hu-HU" altLang="hu-HU" b="1"/>
              <a:t>célszerűségi és arányossági </a:t>
            </a:r>
            <a:r>
              <a:rPr lang="hu-HU" altLang="hu-HU"/>
              <a:t>kérdésről is érdemes megemlékezni: „134. Végezetül, a Bíróság esetjoga alapján, annak megítélése során, hogy a közösségi jog egy intézkedése megfelel-e az elővigyázatosság elve szempontjából, azt kell meghatározni, vajon az alkalmazott eszközök alkalmasak-e a kívánt cél elérésére és vajon nem mennek-e túl azon, ami a célok elérése érdekében szükséges ....”</a:t>
            </a:r>
          </a:p>
          <a:p>
            <a:pPr eaLnBrk="1" hangingPunct="1"/>
            <a:endParaRPr lang="hu-HU" altLang="hu-HU"/>
          </a:p>
        </p:txBody>
      </p:sp>
      <p:sp>
        <p:nvSpPr>
          <p:cNvPr id="4" name="Dia számának helye 3">
            <a:extLst>
              <a:ext uri="{FF2B5EF4-FFF2-40B4-BE49-F238E27FC236}">
                <a16:creationId xmlns:a16="http://schemas.microsoft.com/office/drawing/2014/main" id="{D4FF5FC4-2020-4216-B0EF-7871DB46FC53}"/>
              </a:ext>
            </a:extLst>
          </p:cNvPr>
          <p:cNvSpPr>
            <a:spLocks noGrp="1"/>
          </p:cNvSpPr>
          <p:nvPr>
            <p:ph type="sldNum" sz="quarter" idx="12"/>
          </p:nvPr>
        </p:nvSpPr>
        <p:spPr/>
        <p:txBody>
          <a:bodyPr/>
          <a:lstStyle/>
          <a:p>
            <a:pPr>
              <a:defRPr/>
            </a:pPr>
            <a:fld id="{00CA4D6F-6851-439D-9F35-2BD703F06F3C}" type="slidenum">
              <a:rPr lang="hu-HU" altLang="hu-HU" smtClean="0"/>
              <a:pPr>
                <a:defRPr/>
              </a:pPr>
              <a:t>35</a:t>
            </a:fld>
            <a:endParaRPr lang="hu-HU" altLang="hu-H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CDB826-4FE8-4F38-A819-B5BBE2999108}"/>
              </a:ext>
            </a:extLst>
          </p:cNvPr>
          <p:cNvSpPr>
            <a:spLocks noGrp="1"/>
          </p:cNvSpPr>
          <p:nvPr>
            <p:ph type="title"/>
          </p:nvPr>
        </p:nvSpPr>
        <p:spPr>
          <a:xfrm>
            <a:off x="1475657" y="332656"/>
            <a:ext cx="7058744" cy="1572344"/>
          </a:xfrm>
        </p:spPr>
        <p:txBody>
          <a:bodyPr/>
          <a:lstStyle/>
          <a:p>
            <a:pPr marL="0" marR="0" lvl="0" indent="0" defTabSz="914400" rtl="0" eaLnBrk="1" fontAlgn="auto" latinLnBrk="0" hangingPunct="1">
              <a:lnSpc>
                <a:spcPct val="90000"/>
              </a:lnSpc>
              <a:spcBef>
                <a:spcPts val="1000"/>
              </a:spcBef>
              <a:spcAft>
                <a:spcPts val="0"/>
              </a:spcAft>
              <a:tabLst/>
              <a:defRPr/>
            </a:pPr>
            <a:r>
              <a:rPr kumimoji="0" lang="hu-HU" sz="2000" b="1" i="0" u="none" strike="noStrike" kern="1200" cap="none" spc="0" normalizeH="0" baseline="0" noProof="0" dirty="0">
                <a:ln>
                  <a:noFill/>
                </a:ln>
                <a:solidFill>
                  <a:prstClr val="black"/>
                </a:solidFill>
                <a:effectLst/>
                <a:uLnTx/>
                <a:uFillTx/>
                <a:latin typeface="Calibri" panose="020F0502020204030204"/>
                <a:ea typeface="+mn-ea"/>
                <a:cs typeface="+mn-cs"/>
              </a:rPr>
              <a:t>C‑528/16. sz. ügy, előzetes döntéshozatali eljárás</a:t>
            </a:r>
            <a:br>
              <a:rPr kumimoji="0" lang="hu-HU"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Confédération paysanne és társai kontra Premier ministre és Ministre de l’Agriculture, de l’Agroalimentaire et de la Forêt</a:t>
            </a:r>
            <a:r>
              <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mn-cs"/>
              </a:rPr>
              <a:t>, előzetes döntéshozatal, 2018. július 25.</a:t>
            </a:r>
            <a:br>
              <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mn-cs"/>
              </a:rPr>
              <a:t>Transzgenezis – </a:t>
            </a:r>
            <a:r>
              <a:rPr kumimoji="0" lang="hu-HU" sz="2000" b="0" i="0" u="none" strike="noStrike" kern="1200" cap="none" spc="0" normalizeH="0" baseline="0" noProof="0" dirty="0" err="1">
                <a:ln>
                  <a:noFill/>
                </a:ln>
                <a:solidFill>
                  <a:prstClr val="black"/>
                </a:solidFill>
                <a:effectLst/>
                <a:uLnTx/>
                <a:uFillTx/>
                <a:latin typeface="Calibri" panose="020F0502020204030204"/>
                <a:ea typeface="+mn-ea"/>
                <a:cs typeface="+mn-cs"/>
              </a:rPr>
              <a:t>mutagenezis</a:t>
            </a:r>
            <a:br>
              <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hu-HU" dirty="0"/>
          </a:p>
        </p:txBody>
      </p:sp>
      <p:sp>
        <p:nvSpPr>
          <p:cNvPr id="3" name="Tartalom helye 2">
            <a:extLst>
              <a:ext uri="{FF2B5EF4-FFF2-40B4-BE49-F238E27FC236}">
                <a16:creationId xmlns:a16="http://schemas.microsoft.com/office/drawing/2014/main" id="{2300DB5B-DFC9-4618-BE71-5CCF1527892A}"/>
              </a:ext>
            </a:extLst>
          </p:cNvPr>
          <p:cNvSpPr>
            <a:spLocks noGrp="1"/>
          </p:cNvSpPr>
          <p:nvPr>
            <p:ph idx="1"/>
          </p:nvPr>
        </p:nvSpPr>
        <p:spPr>
          <a:xfrm>
            <a:off x="1187623" y="1772816"/>
            <a:ext cx="7346777" cy="4464496"/>
          </a:xfrm>
        </p:spPr>
        <p:txBody>
          <a:bodyPr/>
          <a:lstStyle/>
          <a:p>
            <a:r>
              <a:rPr lang="hu-HU" dirty="0"/>
              <a:t>53      Ahogyan ugyanis a 2001/18 irányelv 4. cikkének (1) bekezdésében szerepel, a tagállamok feladata, hogy az elővigyázatosság alapelvével összhangban gondoskodjanak arról, hogy minden megfelelő intézkedést megtegyenek azon emberi egészségre és környezetre gyakorolt kedvezőtlen hatások elhárítása érdekében, amelyek a GMO‑k szándékos kibocsátásából vagy forgalomba hozatalából eredhetnek.</a:t>
            </a:r>
          </a:p>
          <a:p>
            <a:pPr marL="0" indent="0">
              <a:buNone/>
            </a:pPr>
            <a:r>
              <a:rPr lang="hu-HU" b="1" dirty="0" err="1"/>
              <a:t>Bobek</a:t>
            </a:r>
            <a:r>
              <a:rPr lang="hu-HU" b="1" dirty="0"/>
              <a:t> főtanácsos</a:t>
            </a:r>
          </a:p>
          <a:p>
            <a:pPr marL="0" indent="0">
              <a:buNone/>
            </a:pPr>
            <a:r>
              <a:rPr lang="hu-HU" dirty="0"/>
              <a:t>„47.      Ízlések és pofonok különbözőek. Úgy tűnik, ez a helyzet az elővigyázatosság elvének tartalmát, hatályát és lehetséges alkalmazását illetően is. Az évek során, különösen a jogtudományban és a politikai vitákban, számos javaslat született arra vonatkozóan, hogy mi az elővigyázatosság elve és hogyan kellene alkalmazni.”</a:t>
            </a:r>
          </a:p>
          <a:p>
            <a:pPr marL="0" indent="0">
              <a:buNone/>
            </a:pPr>
            <a:endParaRPr lang="hu-HU" dirty="0"/>
          </a:p>
        </p:txBody>
      </p:sp>
      <p:sp>
        <p:nvSpPr>
          <p:cNvPr id="4" name="Dia számának helye 3">
            <a:extLst>
              <a:ext uri="{FF2B5EF4-FFF2-40B4-BE49-F238E27FC236}">
                <a16:creationId xmlns:a16="http://schemas.microsoft.com/office/drawing/2014/main" id="{8EBC82FB-792C-4B87-90EF-7D4B8F5B0E57}"/>
              </a:ext>
            </a:extLst>
          </p:cNvPr>
          <p:cNvSpPr>
            <a:spLocks noGrp="1"/>
          </p:cNvSpPr>
          <p:nvPr>
            <p:ph type="sldNum" sz="quarter" idx="12"/>
          </p:nvPr>
        </p:nvSpPr>
        <p:spPr/>
        <p:txBody>
          <a:bodyPr/>
          <a:lstStyle/>
          <a:p>
            <a:pPr>
              <a:defRPr/>
            </a:pPr>
            <a:fld id="{58989C8E-6535-4FF6-8709-50CCA594A14C}" type="slidenum">
              <a:rPr lang="hu-HU" altLang="hu-HU" smtClean="0"/>
              <a:pPr>
                <a:defRPr/>
              </a:pPr>
              <a:t>36</a:t>
            </a:fld>
            <a:endParaRPr lang="hu-HU" altLang="hu-HU"/>
          </a:p>
        </p:txBody>
      </p:sp>
    </p:spTree>
    <p:extLst>
      <p:ext uri="{BB962C8B-B14F-4D97-AF65-F5344CB8AC3E}">
        <p14:creationId xmlns:p14="http://schemas.microsoft.com/office/powerpoint/2010/main" val="2090829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EEEF76-4C53-4E71-B43B-84D35E747DA5}"/>
              </a:ext>
            </a:extLst>
          </p:cNvPr>
          <p:cNvSpPr>
            <a:spLocks noGrp="1"/>
          </p:cNvSpPr>
          <p:nvPr>
            <p:ph type="title"/>
          </p:nvPr>
        </p:nvSpPr>
        <p:spPr>
          <a:xfrm>
            <a:off x="1945201" y="624110"/>
            <a:ext cx="6589199" cy="68586"/>
          </a:xfrm>
        </p:spPr>
        <p:txBody>
          <a:bodyPr/>
          <a:lstStyle/>
          <a:p>
            <a:endParaRPr lang="hu-HU" dirty="0"/>
          </a:p>
        </p:txBody>
      </p:sp>
      <p:sp>
        <p:nvSpPr>
          <p:cNvPr id="3" name="Tartalom helye 2">
            <a:extLst>
              <a:ext uri="{FF2B5EF4-FFF2-40B4-BE49-F238E27FC236}">
                <a16:creationId xmlns:a16="http://schemas.microsoft.com/office/drawing/2014/main" id="{13162C26-FEFB-47C1-9635-1A85E247893B}"/>
              </a:ext>
            </a:extLst>
          </p:cNvPr>
          <p:cNvSpPr>
            <a:spLocks noGrp="1"/>
          </p:cNvSpPr>
          <p:nvPr>
            <p:ph idx="1"/>
          </p:nvPr>
        </p:nvSpPr>
        <p:spPr>
          <a:xfrm>
            <a:off x="1475656" y="1484784"/>
            <a:ext cx="7058745" cy="4749106"/>
          </a:xfrm>
        </p:spPr>
        <p:txBody>
          <a:bodyPr/>
          <a:lstStyle/>
          <a:p>
            <a:pPr marL="0" indent="0">
              <a:buNone/>
            </a:pPr>
            <a:r>
              <a:rPr lang="hu-HU" dirty="0"/>
              <a:t>Majd folytatja a magyarázatot a bírói gyakorlat felidézésével:</a:t>
            </a:r>
          </a:p>
          <a:p>
            <a:r>
              <a:rPr lang="hu-HU" dirty="0"/>
              <a:t>50.      Továbbá, „ha lehetetlennek bizonyul bizonyossággal meghatározni az állítólagos kockázat meglétét vagy terjedelmét az elkészített tanulmányok eredményének elégtelen, nem meggyőző vagy pontatlan jellege miatt, de a közegészséget ténylegesen fenyegető károsodás valószínűsége fennáll abban az esetben, ha a kockázat bekövetkezik, akkor az elővigyázatosság elve igazolja a korlátozó intézkedések elfogadását”.(20)</a:t>
            </a:r>
          </a:p>
          <a:p>
            <a:endParaRPr lang="hu-HU" dirty="0"/>
          </a:p>
          <a:p>
            <a:endParaRPr lang="hu-HU" dirty="0"/>
          </a:p>
        </p:txBody>
      </p:sp>
      <p:sp>
        <p:nvSpPr>
          <p:cNvPr id="4" name="Dia számának helye 3">
            <a:extLst>
              <a:ext uri="{FF2B5EF4-FFF2-40B4-BE49-F238E27FC236}">
                <a16:creationId xmlns:a16="http://schemas.microsoft.com/office/drawing/2014/main" id="{5B69FD00-7EB1-4001-89FC-38BE539CBEA5}"/>
              </a:ext>
            </a:extLst>
          </p:cNvPr>
          <p:cNvSpPr>
            <a:spLocks noGrp="1"/>
          </p:cNvSpPr>
          <p:nvPr>
            <p:ph type="sldNum" sz="quarter" idx="12"/>
          </p:nvPr>
        </p:nvSpPr>
        <p:spPr/>
        <p:txBody>
          <a:bodyPr/>
          <a:lstStyle/>
          <a:p>
            <a:pPr>
              <a:defRPr/>
            </a:pPr>
            <a:fld id="{58989C8E-6535-4FF6-8709-50CCA594A14C}" type="slidenum">
              <a:rPr lang="hu-HU" altLang="hu-HU" smtClean="0"/>
              <a:pPr>
                <a:defRPr/>
              </a:pPr>
              <a:t>37</a:t>
            </a:fld>
            <a:endParaRPr lang="hu-HU" altLang="hu-HU"/>
          </a:p>
        </p:txBody>
      </p:sp>
    </p:spTree>
    <p:extLst>
      <p:ext uri="{BB962C8B-B14F-4D97-AF65-F5344CB8AC3E}">
        <p14:creationId xmlns:p14="http://schemas.microsoft.com/office/powerpoint/2010/main" val="2602370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DD1B02-59BA-4991-B28F-9BA4D4329118}"/>
              </a:ext>
            </a:extLst>
          </p:cNvPr>
          <p:cNvSpPr>
            <a:spLocks noGrp="1"/>
          </p:cNvSpPr>
          <p:nvPr>
            <p:ph type="title"/>
          </p:nvPr>
        </p:nvSpPr>
        <p:spPr>
          <a:xfrm>
            <a:off x="1945201" y="624110"/>
            <a:ext cx="6589199" cy="163290"/>
          </a:xfrm>
        </p:spPr>
        <p:txBody>
          <a:bodyPr/>
          <a:lstStyle/>
          <a:p>
            <a:endParaRPr lang="hu-HU" dirty="0"/>
          </a:p>
        </p:txBody>
      </p:sp>
      <p:sp>
        <p:nvSpPr>
          <p:cNvPr id="3" name="Tartalom helye 2">
            <a:extLst>
              <a:ext uri="{FF2B5EF4-FFF2-40B4-BE49-F238E27FC236}">
                <a16:creationId xmlns:a16="http://schemas.microsoft.com/office/drawing/2014/main" id="{19A0739E-A1B8-4CBE-A98C-70F91A393759}"/>
              </a:ext>
            </a:extLst>
          </p:cNvPr>
          <p:cNvSpPr>
            <a:spLocks noGrp="1"/>
          </p:cNvSpPr>
          <p:nvPr>
            <p:ph idx="1"/>
          </p:nvPr>
        </p:nvSpPr>
        <p:spPr>
          <a:xfrm>
            <a:off x="1331639" y="624110"/>
            <a:ext cx="7202761" cy="5685210"/>
          </a:xfrm>
        </p:spPr>
        <p:txBody>
          <a:bodyPr/>
          <a:lstStyle/>
          <a:p>
            <a:r>
              <a:rPr lang="hu-HU" dirty="0"/>
              <a:t>53.      A fenti ügyek mindegyikének lényege, hogy kell, hogy legyen legalább néhány, tudományosan megalapozott, észlelhető kockázat.(22) Az állandó intézkedésekkel szemben az ideiglenes intézkedéseknél az elővigyázatosság elvének alkalmazásához szükséges küszöb alacsonyabb. … a kockázatot egyértelműen azonosító minimális tudományos adatkészlettel kell alátámasztani. Az elővigyázatosság elvének alkalmazásához nem elég pusztán valami új dolog által kiváltott kockázattól vagy egy tágan és általánosságban vélt kockázattól való félelem, amikor nem lehet meggyőzően kijelenteni, hogy valamely új dolog biztonságos.</a:t>
            </a:r>
          </a:p>
          <a:p>
            <a:r>
              <a:rPr lang="hu-HU" dirty="0"/>
              <a:t>148. A Bíróság ítélkezési gyakorlatából következik, hogy az elővigyázatosság elve alapján a „kockázati bizonytalanság” nem pusztán általános kétségeket jelent. Az emberi egészségre és a környezetre nézve fennálló konkrét kockázatokat azonosítani kell, azokat alá kell támasztani egy minimális mennyiségű, komoly és független tudományos kutatással. A kockázattól való félelem, vagy a kockázat kockázata nem elegendő.</a:t>
            </a:r>
          </a:p>
          <a:p>
            <a:endParaRPr lang="hu-HU" dirty="0"/>
          </a:p>
        </p:txBody>
      </p:sp>
      <p:sp>
        <p:nvSpPr>
          <p:cNvPr id="4" name="Dia számának helye 3">
            <a:extLst>
              <a:ext uri="{FF2B5EF4-FFF2-40B4-BE49-F238E27FC236}">
                <a16:creationId xmlns:a16="http://schemas.microsoft.com/office/drawing/2014/main" id="{F946C242-1F74-4394-B980-02DBB82931E3}"/>
              </a:ext>
            </a:extLst>
          </p:cNvPr>
          <p:cNvSpPr>
            <a:spLocks noGrp="1"/>
          </p:cNvSpPr>
          <p:nvPr>
            <p:ph type="sldNum" sz="quarter" idx="12"/>
          </p:nvPr>
        </p:nvSpPr>
        <p:spPr/>
        <p:txBody>
          <a:bodyPr/>
          <a:lstStyle/>
          <a:p>
            <a:pPr>
              <a:defRPr/>
            </a:pPr>
            <a:fld id="{58989C8E-6535-4FF6-8709-50CCA594A14C}" type="slidenum">
              <a:rPr lang="hu-HU" altLang="hu-HU" smtClean="0"/>
              <a:pPr>
                <a:defRPr/>
              </a:pPr>
              <a:t>38</a:t>
            </a:fld>
            <a:endParaRPr lang="hu-HU" altLang="hu-HU"/>
          </a:p>
        </p:txBody>
      </p:sp>
    </p:spTree>
    <p:extLst>
      <p:ext uri="{BB962C8B-B14F-4D97-AF65-F5344CB8AC3E}">
        <p14:creationId xmlns:p14="http://schemas.microsoft.com/office/powerpoint/2010/main" val="1971170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F9680A-565E-4C2B-9E29-D96FFC9F7582}"/>
              </a:ext>
            </a:extLst>
          </p:cNvPr>
          <p:cNvSpPr>
            <a:spLocks noGrp="1"/>
          </p:cNvSpPr>
          <p:nvPr>
            <p:ph type="title"/>
          </p:nvPr>
        </p:nvSpPr>
        <p:spPr>
          <a:xfrm>
            <a:off x="1547665" y="260648"/>
            <a:ext cx="6986736" cy="1080120"/>
          </a:xfrm>
        </p:spPr>
        <p:txBody>
          <a:bodyPr/>
          <a:lstStyle/>
          <a:p>
            <a:r>
              <a:rPr lang="hu-HU" sz="3200" dirty="0"/>
              <a:t>C-674/17 </a:t>
            </a:r>
            <a:r>
              <a:rPr lang="hu-HU" sz="3200" dirty="0" err="1"/>
              <a:t>Tapiola</a:t>
            </a:r>
            <a:r>
              <a:rPr lang="hu-HU" sz="3200" dirty="0"/>
              <a:t> (farkasok állományszabályozó vadászata)</a:t>
            </a:r>
          </a:p>
        </p:txBody>
      </p:sp>
      <p:sp>
        <p:nvSpPr>
          <p:cNvPr id="3" name="Tartalom helye 2">
            <a:extLst>
              <a:ext uri="{FF2B5EF4-FFF2-40B4-BE49-F238E27FC236}">
                <a16:creationId xmlns:a16="http://schemas.microsoft.com/office/drawing/2014/main" id="{F039963A-D97F-44BC-B0ED-C43B1D243F8E}"/>
              </a:ext>
            </a:extLst>
          </p:cNvPr>
          <p:cNvSpPr>
            <a:spLocks noGrp="1"/>
          </p:cNvSpPr>
          <p:nvPr>
            <p:ph idx="1"/>
          </p:nvPr>
        </p:nvSpPr>
        <p:spPr>
          <a:xfrm>
            <a:off x="827584" y="1484784"/>
            <a:ext cx="7706817" cy="4536504"/>
          </a:xfrm>
        </p:spPr>
        <p:txBody>
          <a:bodyPr/>
          <a:lstStyle/>
          <a:p>
            <a:r>
              <a:rPr lang="hu-HU" dirty="0"/>
              <a:t>66      Ezzel összefüggésben hangsúlyozni kell továbbá, hogy az </a:t>
            </a:r>
            <a:r>
              <a:rPr lang="hu-HU" b="1" dirty="0"/>
              <a:t>elővigyázatosság</a:t>
            </a:r>
            <a:r>
              <a:rPr lang="hu-HU" dirty="0"/>
              <a:t> EUMSZ 191. cikk (2) bekezdésében foglalt elvével összhangban, amennyiben a rendelkezésre álló legjobb tudományos adatok vizsgálata bizonytalanságnak enged helyt a tekintetben, hogy ezen eltérés hátrányosan érinti‑e, vagy sem, egy kihalással veszélyeztetett faj populációja kedvező védettségi állapotban való fenntartását vagy annak visszaállítását, a tagállamnak el kell tekintenie annak elfogadásától vagy végrehajtásától.</a:t>
            </a:r>
          </a:p>
          <a:p>
            <a:r>
              <a:rPr lang="hu-HU" dirty="0"/>
              <a:t>67      Ekként a kérdést előterjesztő bíróság feladata annak meghatározása, hogy a Hivatal bizonyította‑e tudományos adatok alapján, hogy az alapügy tárgyát képező eltéréseket behatároló területi és mennyiségi korlátok elégségesek annak biztosításához, hogy ezen eltérések nem érintik hátrányosan az érintett fajok populációinak kedvező védettségi állapotban való fenntartását természetes elterjedési területükön.</a:t>
            </a:r>
          </a:p>
        </p:txBody>
      </p:sp>
      <p:sp>
        <p:nvSpPr>
          <p:cNvPr id="4" name="Dia számának helye 3">
            <a:extLst>
              <a:ext uri="{FF2B5EF4-FFF2-40B4-BE49-F238E27FC236}">
                <a16:creationId xmlns:a16="http://schemas.microsoft.com/office/drawing/2014/main" id="{B8DBA473-86F8-4E4B-886D-2C8B72979F6C}"/>
              </a:ext>
            </a:extLst>
          </p:cNvPr>
          <p:cNvSpPr>
            <a:spLocks noGrp="1"/>
          </p:cNvSpPr>
          <p:nvPr>
            <p:ph type="sldNum" sz="quarter" idx="12"/>
          </p:nvPr>
        </p:nvSpPr>
        <p:spPr/>
        <p:txBody>
          <a:bodyPr/>
          <a:lstStyle/>
          <a:p>
            <a:pPr>
              <a:defRPr/>
            </a:pPr>
            <a:fld id="{58989C8E-6535-4FF6-8709-50CCA594A14C}" type="slidenum">
              <a:rPr lang="hu-HU" altLang="hu-HU" smtClean="0"/>
              <a:pPr>
                <a:defRPr/>
              </a:pPr>
              <a:t>39</a:t>
            </a:fld>
            <a:endParaRPr lang="hu-HU" altLang="hu-HU"/>
          </a:p>
        </p:txBody>
      </p:sp>
    </p:spTree>
    <p:extLst>
      <p:ext uri="{BB962C8B-B14F-4D97-AF65-F5344CB8AC3E}">
        <p14:creationId xmlns:p14="http://schemas.microsoft.com/office/powerpoint/2010/main" val="325498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C1F0EF-09AC-4978-BCD0-8CE4381D6576}"/>
              </a:ext>
            </a:extLst>
          </p:cNvPr>
          <p:cNvSpPr>
            <a:spLocks noGrp="1"/>
          </p:cNvSpPr>
          <p:nvPr>
            <p:ph type="title"/>
          </p:nvPr>
        </p:nvSpPr>
        <p:spPr>
          <a:xfrm>
            <a:off x="1258888" y="623888"/>
            <a:ext cx="7275512" cy="717550"/>
          </a:xfrm>
        </p:spPr>
        <p:txBody>
          <a:bodyPr rtlCol="0">
            <a:normAutofit fontScale="90000"/>
          </a:bodyPr>
          <a:lstStyle/>
          <a:p>
            <a:pPr eaLnBrk="1" fontAlgn="auto" hangingPunct="1">
              <a:spcAft>
                <a:spcPts val="0"/>
              </a:spcAft>
              <a:defRPr/>
            </a:pPr>
            <a:r>
              <a:rPr lang="hu-HU" dirty="0">
                <a:solidFill>
                  <a:schemeClr val="tx1">
                    <a:lumMod val="85000"/>
                    <a:lumOff val="15000"/>
                  </a:schemeClr>
                </a:solidFill>
              </a:rPr>
              <a:t>A Hetedik Akcióprogram (2012-2020</a:t>
            </a:r>
          </a:p>
        </p:txBody>
      </p:sp>
      <p:sp>
        <p:nvSpPr>
          <p:cNvPr id="3" name="Tartalom helye 2">
            <a:extLst>
              <a:ext uri="{FF2B5EF4-FFF2-40B4-BE49-F238E27FC236}">
                <a16:creationId xmlns:a16="http://schemas.microsoft.com/office/drawing/2014/main" id="{D0E60718-C0D8-4706-BE48-A7FA802E3FE7}"/>
              </a:ext>
            </a:extLst>
          </p:cNvPr>
          <p:cNvSpPr>
            <a:spLocks noGrp="1"/>
          </p:cNvSpPr>
          <p:nvPr>
            <p:ph idx="1"/>
          </p:nvPr>
        </p:nvSpPr>
        <p:spPr>
          <a:xfrm>
            <a:off x="971550" y="1484313"/>
            <a:ext cx="7562850" cy="4427537"/>
          </a:xfrm>
        </p:spPr>
        <p:txBody>
          <a:bodyPr rtlCol="0">
            <a:normAutofit lnSpcReduction="10000"/>
          </a:bodyPr>
          <a:lstStyle/>
          <a:p>
            <a:pPr marL="0" indent="0" eaLnBrk="1" fontAlgn="auto" hangingPunct="1">
              <a:spcAft>
                <a:spcPts val="0"/>
              </a:spcAft>
              <a:buFont typeface="Wingdings 3" charset="2"/>
              <a:buNone/>
              <a:defRPr/>
            </a:pPr>
            <a:r>
              <a:rPr lang="hu-HU" dirty="0">
                <a:solidFill>
                  <a:schemeClr val="tx1">
                    <a:lumMod val="75000"/>
                    <a:lumOff val="25000"/>
                  </a:schemeClr>
                </a:solidFill>
              </a:rPr>
              <a:t>Sokkal szűkszavúbb, hivatkozott elvei az elsődleges jog ugyanazon elveinek felelnek meg. A 2. cikk (2) bekezdése ezt így idézi fel: </a:t>
            </a:r>
          </a:p>
          <a:p>
            <a:pPr eaLnBrk="1" fontAlgn="auto" hangingPunct="1">
              <a:spcAft>
                <a:spcPts val="0"/>
              </a:spcAft>
              <a:buFont typeface="Wingdings 3" charset="2"/>
              <a:buChar char=""/>
              <a:defRPr/>
            </a:pPr>
            <a:r>
              <a:rPr lang="hu-HU" dirty="0">
                <a:solidFill>
                  <a:schemeClr val="tx1">
                    <a:lumMod val="75000"/>
                    <a:lumOff val="25000"/>
                  </a:schemeClr>
                </a:solidFill>
              </a:rPr>
              <a:t>„(2)   A hetedik környezetvédelmi cselekvési program a „szennyező fizet” elvén, az elővigyázatosság elvén, valamint a megelőzés elvén és azon az elven alapul, hogy a szennyezést annak forrásánál kell megszüntetni.” </a:t>
            </a:r>
          </a:p>
          <a:p>
            <a:pPr marL="0" indent="0" eaLnBrk="1" fontAlgn="auto" hangingPunct="1">
              <a:spcAft>
                <a:spcPts val="0"/>
              </a:spcAft>
              <a:buFont typeface="Wingdings 3" charset="2"/>
              <a:buNone/>
              <a:defRPr/>
            </a:pPr>
            <a:r>
              <a:rPr lang="hu-HU" dirty="0">
                <a:solidFill>
                  <a:schemeClr val="tx1">
                    <a:lumMod val="75000"/>
                    <a:lumOff val="25000"/>
                  </a:schemeClr>
                </a:solidFill>
              </a:rPr>
              <a:t>Ehhez hozzátehetjük a következő két bekezdést is: </a:t>
            </a:r>
          </a:p>
          <a:p>
            <a:pPr eaLnBrk="1" fontAlgn="auto" hangingPunct="1">
              <a:spcAft>
                <a:spcPts val="0"/>
              </a:spcAft>
              <a:buFont typeface="Wingdings 3" charset="2"/>
              <a:buChar char=""/>
              <a:defRPr/>
            </a:pPr>
            <a:r>
              <a:rPr lang="hu-HU" dirty="0">
                <a:solidFill>
                  <a:schemeClr val="tx1">
                    <a:lumMod val="75000"/>
                    <a:lumOff val="25000"/>
                  </a:schemeClr>
                </a:solidFill>
              </a:rPr>
              <a:t>„(3)   A hetedik környezetvédelmi cselekvési programnak hozzá kell járulnia a magas szintű környezetvédelemhez, valamint az állampolgárok életminőségének és jólétének növeléséhez.</a:t>
            </a:r>
          </a:p>
          <a:p>
            <a:pPr eaLnBrk="1" fontAlgn="auto" hangingPunct="1">
              <a:spcAft>
                <a:spcPts val="0"/>
              </a:spcAft>
              <a:buFont typeface="Wingdings 3" charset="2"/>
              <a:buChar char=""/>
              <a:defRPr/>
            </a:pPr>
            <a:r>
              <a:rPr lang="hu-HU" dirty="0">
                <a:solidFill>
                  <a:schemeClr val="tx1">
                    <a:lumMod val="75000"/>
                    <a:lumOff val="25000"/>
                  </a:schemeClr>
                </a:solidFill>
              </a:rPr>
              <a:t>(4)   A hetedik környezetvédelmi cselekvési program intézkedéseit, lépéseit és célkitűzéseit az intelligens szabályozás elvének megfelelően kell javasolni és végrehajtani, és adott esetben átfogó hatásvizsgálattal kell alátámasztani.”</a:t>
            </a:r>
          </a:p>
          <a:p>
            <a:pPr eaLnBrk="1" fontAlgn="auto" hangingPunct="1">
              <a:spcAft>
                <a:spcPts val="0"/>
              </a:spcAft>
              <a:buFont typeface="Wingdings 3" charset="2"/>
              <a:buChar char=""/>
              <a:defRPr/>
            </a:pPr>
            <a:endParaRPr lang="hu-HU" dirty="0">
              <a:solidFill>
                <a:schemeClr val="tx1">
                  <a:lumMod val="75000"/>
                  <a:lumOff val="25000"/>
                </a:schemeClr>
              </a:solidFill>
            </a:endParaRPr>
          </a:p>
        </p:txBody>
      </p:sp>
      <p:sp>
        <p:nvSpPr>
          <p:cNvPr id="22532" name="Dia számának helye 3">
            <a:extLst>
              <a:ext uri="{FF2B5EF4-FFF2-40B4-BE49-F238E27FC236}">
                <a16:creationId xmlns:a16="http://schemas.microsoft.com/office/drawing/2014/main" id="{5DA5B215-7FF0-4FD5-8D0A-E74BED8AA56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B96C5FE3-F133-4599-9EFA-0E3B6407C858}" type="slidenum">
              <a:rPr lang="hu-HU" altLang="hu-HU" smtClean="0">
                <a:solidFill>
                  <a:srgbClr val="FEFFFF"/>
                </a:solidFill>
              </a:rPr>
              <a:pPr fontAlgn="base">
                <a:spcBef>
                  <a:spcPct val="0"/>
                </a:spcBef>
                <a:spcAft>
                  <a:spcPct val="0"/>
                </a:spcAft>
                <a:buClrTx/>
                <a:buFontTx/>
                <a:buNone/>
              </a:pPr>
              <a:t>4</a:t>
            </a:fld>
            <a:endParaRPr lang="hu-HU" altLang="hu-HU">
              <a:solidFill>
                <a:srgbClr val="FE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BAED157-BE64-4518-990B-D7F5FA606E87}"/>
              </a:ext>
            </a:extLst>
          </p:cNvPr>
          <p:cNvSpPr>
            <a:spLocks noGrp="1" noChangeArrowheads="1"/>
          </p:cNvSpPr>
          <p:nvPr>
            <p:ph type="title"/>
          </p:nvPr>
        </p:nvSpPr>
        <p:spPr>
          <a:xfrm>
            <a:off x="2051050" y="274638"/>
            <a:ext cx="6635750" cy="561975"/>
          </a:xfrm>
        </p:spPr>
        <p:txBody>
          <a:bodyPr/>
          <a:lstStyle/>
          <a:p>
            <a:pPr eaLnBrk="1" hangingPunct="1"/>
            <a:r>
              <a:rPr lang="hu-HU" altLang="hu-HU" sz="2800" b="1"/>
              <a:t>Az elővigyázatosság elemei</a:t>
            </a:r>
          </a:p>
        </p:txBody>
      </p:sp>
      <p:sp>
        <p:nvSpPr>
          <p:cNvPr id="55299" name="Rectangle 3">
            <a:extLst>
              <a:ext uri="{FF2B5EF4-FFF2-40B4-BE49-F238E27FC236}">
                <a16:creationId xmlns:a16="http://schemas.microsoft.com/office/drawing/2014/main" id="{006CE7B6-F639-4890-A6C3-4FB60B2BB7B4}"/>
              </a:ext>
            </a:extLst>
          </p:cNvPr>
          <p:cNvSpPr>
            <a:spLocks noGrp="1" noChangeArrowheads="1"/>
          </p:cNvSpPr>
          <p:nvPr>
            <p:ph idx="1"/>
          </p:nvPr>
        </p:nvSpPr>
        <p:spPr>
          <a:xfrm>
            <a:off x="2195513" y="1844675"/>
            <a:ext cx="6491287" cy="4281488"/>
          </a:xfrm>
        </p:spPr>
        <p:txBody>
          <a:bodyPr/>
          <a:lstStyle/>
          <a:p>
            <a:pPr eaLnBrk="1" hangingPunct="1">
              <a:lnSpc>
                <a:spcPct val="90000"/>
              </a:lnSpc>
            </a:pPr>
            <a:endParaRPr lang="hu-HU" altLang="hu-HU"/>
          </a:p>
          <a:p>
            <a:pPr eaLnBrk="1" hangingPunct="1">
              <a:lnSpc>
                <a:spcPct val="90000"/>
              </a:lnSpc>
              <a:buFontTx/>
              <a:buNone/>
            </a:pPr>
            <a:r>
              <a:rPr lang="hu-HU" altLang="hu-HU"/>
              <a:t>Riói 15. elv részleteiből kiindulva:</a:t>
            </a:r>
          </a:p>
          <a:p>
            <a:pPr eaLnBrk="1" hangingPunct="1">
              <a:lnSpc>
                <a:spcPct val="90000"/>
              </a:lnSpc>
            </a:pPr>
            <a:r>
              <a:rPr lang="hu-HU" altLang="hu-HU"/>
              <a:t>a környezet védelme,</a:t>
            </a:r>
          </a:p>
          <a:p>
            <a:pPr eaLnBrk="1" hangingPunct="1">
              <a:lnSpc>
                <a:spcPct val="90000"/>
              </a:lnSpc>
            </a:pPr>
            <a:r>
              <a:rPr lang="hu-HU" altLang="hu-HU"/>
              <a:t>a súlyos vagy visszafordíthatatlan károsodás,</a:t>
            </a:r>
          </a:p>
          <a:p>
            <a:pPr eaLnBrk="1" hangingPunct="1">
              <a:lnSpc>
                <a:spcPct val="90000"/>
              </a:lnSpc>
            </a:pPr>
            <a:r>
              <a:rPr lang="hu-HU" altLang="hu-HU"/>
              <a:t>a tudományos bizonyosság kérdése, illetve</a:t>
            </a:r>
          </a:p>
          <a:p>
            <a:pPr eaLnBrk="1" hangingPunct="1">
              <a:lnSpc>
                <a:spcPct val="90000"/>
              </a:lnSpc>
            </a:pPr>
            <a:r>
              <a:rPr lang="hu-HU" altLang="hu-HU"/>
              <a:t>a szükséges lépések és azok minősége,</a:t>
            </a:r>
          </a:p>
          <a:p>
            <a:pPr eaLnBrk="1" hangingPunct="1">
              <a:lnSpc>
                <a:spcPct val="90000"/>
              </a:lnSpc>
            </a:pPr>
            <a:r>
              <a:rPr lang="hu-HU" altLang="hu-HU"/>
              <a:t>a bizonyítási teher alakulása.</a:t>
            </a:r>
          </a:p>
        </p:txBody>
      </p:sp>
      <p:sp>
        <p:nvSpPr>
          <p:cNvPr id="55300" name="Dia számának helye 5">
            <a:extLst>
              <a:ext uri="{FF2B5EF4-FFF2-40B4-BE49-F238E27FC236}">
                <a16:creationId xmlns:a16="http://schemas.microsoft.com/office/drawing/2014/main" id="{2792C1C7-2DEF-45CD-B8CD-793BE6793FC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B444002A-023D-4BC8-BD73-C01868D2CD80}" type="slidenum">
              <a:rPr lang="hu-HU" altLang="hu-HU" smtClean="0">
                <a:solidFill>
                  <a:schemeClr val="tx1"/>
                </a:solidFill>
                <a:latin typeface="Arial" panose="020B0604020202020204" pitchFamily="34" charset="0"/>
              </a:rPr>
              <a:pPr fontAlgn="base">
                <a:spcBef>
                  <a:spcPct val="0"/>
                </a:spcBef>
                <a:spcAft>
                  <a:spcPct val="0"/>
                </a:spcAft>
                <a:buClrTx/>
                <a:buFontTx/>
                <a:buNone/>
              </a:pPr>
              <a:t>40</a:t>
            </a:fld>
            <a:endParaRPr lang="hu-HU" altLang="hu-HU">
              <a:solidFill>
                <a:schemeClr val="tx1"/>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E84F49ED-1AE2-4B24-A490-A103383A4BD0}"/>
              </a:ext>
            </a:extLst>
          </p:cNvPr>
          <p:cNvSpPr>
            <a:spLocks noGrp="1" noChangeArrowheads="1"/>
          </p:cNvSpPr>
          <p:nvPr>
            <p:ph type="title"/>
          </p:nvPr>
        </p:nvSpPr>
        <p:spPr>
          <a:xfrm>
            <a:off x="468313" y="274638"/>
            <a:ext cx="8218487" cy="633412"/>
          </a:xfrm>
        </p:spPr>
        <p:txBody>
          <a:bodyPr rtlCol="0">
            <a:normAutofit fontScale="90000"/>
          </a:bodyPr>
          <a:lstStyle/>
          <a:p>
            <a:pPr eaLnBrk="1" fontAlgn="auto" hangingPunct="1">
              <a:spcAft>
                <a:spcPts val="0"/>
              </a:spcAft>
              <a:defRPr/>
            </a:pPr>
            <a:endParaRPr lang="hu-HU" altLang="hu-HU" sz="4000">
              <a:solidFill>
                <a:schemeClr val="tx1">
                  <a:lumMod val="85000"/>
                  <a:lumOff val="15000"/>
                </a:schemeClr>
              </a:solidFill>
            </a:endParaRPr>
          </a:p>
        </p:txBody>
      </p:sp>
      <p:sp>
        <p:nvSpPr>
          <p:cNvPr id="30724" name="Rectangle 3">
            <a:extLst>
              <a:ext uri="{FF2B5EF4-FFF2-40B4-BE49-F238E27FC236}">
                <a16:creationId xmlns:a16="http://schemas.microsoft.com/office/drawing/2014/main" id="{CD3CAEB3-875B-4D65-8A9A-BC3A507D233D}"/>
              </a:ext>
            </a:extLst>
          </p:cNvPr>
          <p:cNvSpPr>
            <a:spLocks noGrp="1" noChangeArrowheads="1"/>
          </p:cNvSpPr>
          <p:nvPr>
            <p:ph idx="1"/>
          </p:nvPr>
        </p:nvSpPr>
        <p:spPr>
          <a:xfrm>
            <a:off x="457200" y="1341438"/>
            <a:ext cx="8229600" cy="4784725"/>
          </a:xfrm>
        </p:spPr>
        <p:txBody>
          <a:bodyPr rtlCol="0">
            <a:normAutofit fontScale="92500"/>
          </a:bodyPr>
          <a:lstStyle/>
          <a:p>
            <a:pPr eaLnBrk="1" fontAlgn="auto" hangingPunct="1">
              <a:lnSpc>
                <a:spcPct val="90000"/>
              </a:lnSpc>
              <a:spcAft>
                <a:spcPts val="0"/>
              </a:spcAft>
              <a:buFontTx/>
              <a:buNone/>
              <a:defRPr/>
            </a:pPr>
            <a:r>
              <a:rPr lang="hu-HU" altLang="hu-HU" sz="2400" b="1" i="1" dirty="0">
                <a:solidFill>
                  <a:schemeClr val="tx1">
                    <a:lumMod val="75000"/>
                    <a:lumOff val="25000"/>
                  </a:schemeClr>
                </a:solidFill>
              </a:rPr>
              <a:t>1. A környezet védelme</a:t>
            </a:r>
            <a:endParaRPr lang="hu-HU" altLang="hu-HU" sz="2400" b="1"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hu-HU" altLang="hu-HU" sz="2400" dirty="0">
                <a:solidFill>
                  <a:schemeClr val="tx1">
                    <a:lumMod val="75000"/>
                    <a:lumOff val="25000"/>
                  </a:schemeClr>
                </a:solidFill>
              </a:rPr>
              <a:t>Ez a szempont mára már aligha tartható – l. alább, az európai bírói gyakorlat, illetve Bizottság kommüniké: „Annak ellenére, hogy az elővigyázatosság elvét a Szerződés a környezetvédelmi területen kívül máshol kifejezetten nem említi, </a:t>
            </a:r>
            <a:r>
              <a:rPr lang="hu-HU" altLang="hu-HU" sz="2400" i="1" dirty="0">
                <a:solidFill>
                  <a:schemeClr val="tx1">
                    <a:lumMod val="75000"/>
                    <a:lumOff val="25000"/>
                  </a:schemeClr>
                </a:solidFill>
              </a:rPr>
              <a:t>az alkalmazási terület messze szélesebb és minden olyan körülményt felölel, amikor a tudományos bizonyosság nem elegendő</a:t>
            </a:r>
            <a:r>
              <a:rPr lang="hu-HU" altLang="hu-HU" sz="2400" dirty="0">
                <a:solidFill>
                  <a:schemeClr val="tx1">
                    <a:lumMod val="75000"/>
                    <a:lumOff val="25000"/>
                  </a:schemeClr>
                </a:solidFill>
              </a:rPr>
              <a:t>, bizonytalan vagy beleértett és az előzetes objektív tudományos értékelés által szolgált vélemény szerint indokolt alapjai vannak annak a lehetőségnek, hogy a környezetre, emberi-, állati- vagy növényegészségre várhatóan veszélyes hatások jelennek meg, és a választott védelmi szint nem lennének ennek megfelelőek.”</a:t>
            </a:r>
          </a:p>
        </p:txBody>
      </p:sp>
      <p:sp>
        <p:nvSpPr>
          <p:cNvPr id="56324" name="Dia számának helye 5">
            <a:extLst>
              <a:ext uri="{FF2B5EF4-FFF2-40B4-BE49-F238E27FC236}">
                <a16:creationId xmlns:a16="http://schemas.microsoft.com/office/drawing/2014/main" id="{0D209F84-C5C9-41D9-B15B-448C15555FE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AA812260-A022-4311-B189-897561903B3D}" type="slidenum">
              <a:rPr lang="hu-HU" altLang="hu-HU" smtClean="0">
                <a:solidFill>
                  <a:schemeClr val="tx1"/>
                </a:solidFill>
                <a:latin typeface="Arial" panose="020B0604020202020204" pitchFamily="34" charset="0"/>
              </a:rPr>
              <a:pPr fontAlgn="base">
                <a:spcBef>
                  <a:spcPct val="0"/>
                </a:spcBef>
                <a:spcAft>
                  <a:spcPct val="0"/>
                </a:spcAft>
                <a:buClrTx/>
                <a:buFontTx/>
                <a:buNone/>
              </a:pPr>
              <a:t>41</a:t>
            </a:fld>
            <a:endParaRPr lang="hu-HU" altLang="hu-HU">
              <a:solidFill>
                <a:schemeClr val="tx1"/>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FC010C9-9B55-4357-AEEA-9E7C9B900765}"/>
              </a:ext>
            </a:extLst>
          </p:cNvPr>
          <p:cNvSpPr>
            <a:spLocks noGrp="1" noChangeArrowheads="1"/>
          </p:cNvSpPr>
          <p:nvPr>
            <p:ph type="title"/>
          </p:nvPr>
        </p:nvSpPr>
        <p:spPr>
          <a:xfrm>
            <a:off x="1944688" y="623888"/>
            <a:ext cx="6589712" cy="717550"/>
          </a:xfrm>
        </p:spPr>
        <p:txBody>
          <a:bodyPr/>
          <a:lstStyle/>
          <a:p>
            <a:pPr eaLnBrk="1" hangingPunct="1"/>
            <a:endParaRPr lang="hu-HU" altLang="hu-HU"/>
          </a:p>
        </p:txBody>
      </p:sp>
      <p:sp>
        <p:nvSpPr>
          <p:cNvPr id="57347" name="Rectangle 3">
            <a:extLst>
              <a:ext uri="{FF2B5EF4-FFF2-40B4-BE49-F238E27FC236}">
                <a16:creationId xmlns:a16="http://schemas.microsoft.com/office/drawing/2014/main" id="{44A8608B-8E87-4FDA-80CC-13C919D13D39}"/>
              </a:ext>
            </a:extLst>
          </p:cNvPr>
          <p:cNvSpPr>
            <a:spLocks noGrp="1" noChangeArrowheads="1"/>
          </p:cNvSpPr>
          <p:nvPr>
            <p:ph idx="1"/>
          </p:nvPr>
        </p:nvSpPr>
        <p:spPr>
          <a:xfrm>
            <a:off x="1941513" y="1700213"/>
            <a:ext cx="6591300" cy="3778250"/>
          </a:xfrm>
        </p:spPr>
        <p:txBody>
          <a:bodyPr/>
          <a:lstStyle/>
          <a:p>
            <a:pPr eaLnBrk="1" hangingPunct="1">
              <a:buFontTx/>
              <a:buNone/>
            </a:pPr>
            <a:r>
              <a:rPr lang="hu-HU" altLang="hu-HU" b="1" i="1"/>
              <a:t>2. A súlyos vagy visszafordíthatatlan kár </a:t>
            </a:r>
            <a:endParaRPr lang="hu-HU" altLang="hu-HU" b="1"/>
          </a:p>
          <a:p>
            <a:pPr eaLnBrk="1" hangingPunct="1"/>
            <a:r>
              <a:rPr lang="hu-HU" altLang="hu-HU"/>
              <a:t>A két feltétel alternatív ugyan, de együtt is érvényesülhet. </a:t>
            </a:r>
            <a:endParaRPr lang="hu-HU" altLang="hu-HU" i="1"/>
          </a:p>
          <a:p>
            <a:pPr eaLnBrk="1" hangingPunct="1"/>
            <a:r>
              <a:rPr lang="hu-HU" altLang="hu-HU" i="1"/>
              <a:t>A visszafordíthatatlanság kritériuma sem abszolút érvényű</a:t>
            </a:r>
            <a:r>
              <a:rPr lang="hu-HU" altLang="hu-HU"/>
              <a:t> tehát, </a:t>
            </a:r>
            <a:r>
              <a:rPr lang="hu-HU" altLang="hu-HU" i="1"/>
              <a:t>amint a súlyosság sem az</a:t>
            </a:r>
            <a:r>
              <a:rPr lang="hu-HU" altLang="hu-HU"/>
              <a:t>, esetenként értékelendő és önmagában is a tudományos bizonyosság határait feszegeti. </a:t>
            </a:r>
          </a:p>
        </p:txBody>
      </p:sp>
      <p:sp>
        <p:nvSpPr>
          <p:cNvPr id="57348" name="Dia számának helye 5">
            <a:extLst>
              <a:ext uri="{FF2B5EF4-FFF2-40B4-BE49-F238E27FC236}">
                <a16:creationId xmlns:a16="http://schemas.microsoft.com/office/drawing/2014/main" id="{0317A35F-CA2A-4143-9E40-9A220B9EB8C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3F06418A-4243-4F9C-8C14-5BD7500809F0}" type="slidenum">
              <a:rPr lang="hu-HU" altLang="hu-HU" smtClean="0">
                <a:solidFill>
                  <a:schemeClr val="tx1"/>
                </a:solidFill>
                <a:latin typeface="Arial" panose="020B0604020202020204" pitchFamily="34" charset="0"/>
              </a:rPr>
              <a:pPr fontAlgn="base">
                <a:spcBef>
                  <a:spcPct val="0"/>
                </a:spcBef>
                <a:spcAft>
                  <a:spcPct val="0"/>
                </a:spcAft>
                <a:buClrTx/>
                <a:buFontTx/>
                <a:buNone/>
              </a:pPr>
              <a:t>42</a:t>
            </a:fld>
            <a:endParaRPr lang="hu-HU" altLang="hu-HU">
              <a:solidFill>
                <a:schemeClr val="tx1"/>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D3BFCF16-18B6-4D9C-B1FD-CA6A6793B828}"/>
              </a:ext>
            </a:extLst>
          </p:cNvPr>
          <p:cNvSpPr>
            <a:spLocks noGrp="1" noChangeArrowheads="1"/>
          </p:cNvSpPr>
          <p:nvPr>
            <p:ph type="title"/>
          </p:nvPr>
        </p:nvSpPr>
        <p:spPr>
          <a:xfrm>
            <a:off x="468313" y="274638"/>
            <a:ext cx="8218487" cy="561975"/>
          </a:xfrm>
        </p:spPr>
        <p:txBody>
          <a:bodyPr rtlCol="0">
            <a:normAutofit fontScale="90000"/>
          </a:bodyPr>
          <a:lstStyle/>
          <a:p>
            <a:pPr eaLnBrk="1" fontAlgn="auto" hangingPunct="1">
              <a:spcAft>
                <a:spcPts val="0"/>
              </a:spcAft>
              <a:defRPr/>
            </a:pPr>
            <a:endParaRPr lang="hu-HU" altLang="hu-HU" sz="4000">
              <a:solidFill>
                <a:schemeClr val="tx1">
                  <a:lumMod val="85000"/>
                  <a:lumOff val="15000"/>
                </a:schemeClr>
              </a:solidFill>
            </a:endParaRPr>
          </a:p>
        </p:txBody>
      </p:sp>
      <p:sp>
        <p:nvSpPr>
          <p:cNvPr id="32772" name="Rectangle 3">
            <a:extLst>
              <a:ext uri="{FF2B5EF4-FFF2-40B4-BE49-F238E27FC236}">
                <a16:creationId xmlns:a16="http://schemas.microsoft.com/office/drawing/2014/main" id="{1C3C3CB0-7813-4C87-B35F-9CEC9553E72C}"/>
              </a:ext>
            </a:extLst>
          </p:cNvPr>
          <p:cNvSpPr>
            <a:spLocks noGrp="1" noChangeArrowheads="1"/>
          </p:cNvSpPr>
          <p:nvPr>
            <p:ph idx="1"/>
          </p:nvPr>
        </p:nvSpPr>
        <p:spPr>
          <a:xfrm>
            <a:off x="1187450" y="1412875"/>
            <a:ext cx="7499350" cy="4713288"/>
          </a:xfrm>
        </p:spPr>
        <p:txBody>
          <a:bodyPr rtlCol="0">
            <a:normAutofit fontScale="92500"/>
          </a:bodyPr>
          <a:lstStyle/>
          <a:p>
            <a:pPr eaLnBrk="1" fontAlgn="auto" hangingPunct="1">
              <a:lnSpc>
                <a:spcPct val="90000"/>
              </a:lnSpc>
              <a:spcAft>
                <a:spcPts val="0"/>
              </a:spcAft>
              <a:buFontTx/>
              <a:buNone/>
              <a:defRPr/>
            </a:pPr>
            <a:r>
              <a:rPr lang="hu-HU" altLang="hu-HU" sz="2400" b="1" i="1" dirty="0">
                <a:solidFill>
                  <a:schemeClr val="tx1">
                    <a:lumMod val="75000"/>
                    <a:lumOff val="25000"/>
                  </a:schemeClr>
                </a:solidFill>
              </a:rPr>
              <a:t>3. A tudományos bizonyosság szintje</a:t>
            </a:r>
            <a:endParaRPr lang="hu-HU" altLang="hu-HU" sz="2400" b="1"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hu-HU" altLang="hu-HU" sz="2400" dirty="0">
                <a:solidFill>
                  <a:schemeClr val="tx1">
                    <a:lumMod val="75000"/>
                    <a:lumOff val="25000"/>
                  </a:schemeClr>
                </a:solidFill>
              </a:rPr>
              <a:t>Negatívan közelítve, a kérdés </a:t>
            </a:r>
            <a:r>
              <a:rPr lang="hu-HU" altLang="hu-HU" sz="2400" i="1" dirty="0">
                <a:solidFill>
                  <a:schemeClr val="tx1">
                    <a:lumMod val="75000"/>
                    <a:lumOff val="25000"/>
                  </a:schemeClr>
                </a:solidFill>
              </a:rPr>
              <a:t>a tudományos bizonytalanság határa</a:t>
            </a:r>
            <a:r>
              <a:rPr lang="hu-HU" altLang="hu-HU" sz="2400" dirty="0">
                <a:solidFill>
                  <a:schemeClr val="tx1">
                    <a:lumMod val="75000"/>
                    <a:lumOff val="25000"/>
                  </a:schemeClr>
                </a:solidFill>
              </a:rPr>
              <a:t>.</a:t>
            </a:r>
          </a:p>
          <a:p>
            <a:pPr eaLnBrk="1" fontAlgn="auto" hangingPunct="1">
              <a:lnSpc>
                <a:spcPct val="90000"/>
              </a:lnSpc>
              <a:spcAft>
                <a:spcPts val="0"/>
              </a:spcAft>
              <a:buFont typeface="Wingdings 3" charset="2"/>
              <a:buChar char=""/>
              <a:defRPr/>
            </a:pPr>
            <a:r>
              <a:rPr lang="hu-HU" altLang="hu-HU" sz="2400" dirty="0">
                <a:solidFill>
                  <a:schemeClr val="tx1">
                    <a:lumMod val="75000"/>
                    <a:lumOff val="25000"/>
                  </a:schemeClr>
                </a:solidFill>
              </a:rPr>
              <a:t>A Bizottság kommünikéjének összefoglalója szerint:  „4. Az elővigyázatosság elvét a kockázat felmérésének strukturált megközelítésén keresztül kell vizsgálni, amelyben </a:t>
            </a:r>
            <a:r>
              <a:rPr lang="hu-HU" altLang="hu-HU" sz="2400" i="1" dirty="0">
                <a:solidFill>
                  <a:schemeClr val="tx1">
                    <a:lumMod val="75000"/>
                    <a:lumOff val="25000"/>
                  </a:schemeClr>
                </a:solidFill>
              </a:rPr>
              <a:t>három elem jelenik meg: a kockázat felmérése, a kockázatkezelés és a kockázat kommunikálása</a:t>
            </a:r>
            <a:r>
              <a:rPr lang="hu-HU" altLang="hu-HU" sz="2400" dirty="0">
                <a:solidFill>
                  <a:schemeClr val="tx1">
                    <a:lumMod val="75000"/>
                    <a:lumOff val="25000"/>
                  </a:schemeClr>
                </a:solidFill>
              </a:rPr>
              <a:t>. ...</a:t>
            </a:r>
          </a:p>
          <a:p>
            <a:pPr eaLnBrk="1" fontAlgn="auto" hangingPunct="1">
              <a:lnSpc>
                <a:spcPct val="90000"/>
              </a:lnSpc>
              <a:spcAft>
                <a:spcPts val="0"/>
              </a:spcAft>
              <a:buFont typeface="Wingdings 3" charset="2"/>
              <a:buChar char=""/>
              <a:defRPr/>
            </a:pPr>
            <a:r>
              <a:rPr lang="hu-HU" altLang="hu-HU" sz="2400" dirty="0">
                <a:solidFill>
                  <a:schemeClr val="tx1">
                    <a:lumMod val="75000"/>
                    <a:lumOff val="25000"/>
                  </a:schemeClr>
                </a:solidFill>
              </a:rPr>
              <a:t>Az elővigyázatossági megközelítésen alapuló fellépés a tudományos értékeléssel kezdődik, amelyik a lehető legteljesebb és amennyire lehetséges, minden lépésben a tudományos bizonytalanság fokát is meg kell ítélni.”</a:t>
            </a:r>
          </a:p>
        </p:txBody>
      </p:sp>
      <p:sp>
        <p:nvSpPr>
          <p:cNvPr id="58372" name="Dia számának helye 5">
            <a:extLst>
              <a:ext uri="{FF2B5EF4-FFF2-40B4-BE49-F238E27FC236}">
                <a16:creationId xmlns:a16="http://schemas.microsoft.com/office/drawing/2014/main" id="{1FCC81E6-C334-4420-93BA-2384CC0C5E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18F5F4E2-C472-4113-BACA-CD52E662596B}" type="slidenum">
              <a:rPr lang="hu-HU" altLang="hu-HU" smtClean="0">
                <a:solidFill>
                  <a:schemeClr val="tx1"/>
                </a:solidFill>
                <a:latin typeface="Arial" panose="020B0604020202020204" pitchFamily="34" charset="0"/>
              </a:rPr>
              <a:pPr fontAlgn="base">
                <a:spcBef>
                  <a:spcPct val="0"/>
                </a:spcBef>
                <a:spcAft>
                  <a:spcPct val="0"/>
                </a:spcAft>
                <a:buClrTx/>
                <a:buFontTx/>
                <a:buNone/>
              </a:pPr>
              <a:t>43</a:t>
            </a:fld>
            <a:endParaRPr lang="hu-HU" altLang="hu-HU">
              <a:solidFill>
                <a:schemeClr val="tx1"/>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307CC48-E60A-4C64-BC9C-2DD1F61BED09}"/>
              </a:ext>
            </a:extLst>
          </p:cNvPr>
          <p:cNvSpPr>
            <a:spLocks noGrp="1" noChangeArrowheads="1"/>
          </p:cNvSpPr>
          <p:nvPr>
            <p:ph type="title"/>
          </p:nvPr>
        </p:nvSpPr>
        <p:spPr>
          <a:xfrm>
            <a:off x="395288" y="274638"/>
            <a:ext cx="8291512" cy="706437"/>
          </a:xfrm>
        </p:spPr>
        <p:txBody>
          <a:bodyPr/>
          <a:lstStyle/>
          <a:p>
            <a:pPr eaLnBrk="1" hangingPunct="1"/>
            <a:endParaRPr lang="hu-HU" altLang="hu-HU" sz="4000"/>
          </a:p>
        </p:txBody>
      </p:sp>
      <p:sp>
        <p:nvSpPr>
          <p:cNvPr id="33796" name="Rectangle 3">
            <a:extLst>
              <a:ext uri="{FF2B5EF4-FFF2-40B4-BE49-F238E27FC236}">
                <a16:creationId xmlns:a16="http://schemas.microsoft.com/office/drawing/2014/main" id="{15838DE6-C2A9-481B-88CA-2F61855A98A3}"/>
              </a:ext>
            </a:extLst>
          </p:cNvPr>
          <p:cNvSpPr>
            <a:spLocks noGrp="1" noChangeArrowheads="1"/>
          </p:cNvSpPr>
          <p:nvPr>
            <p:ph idx="1"/>
          </p:nvPr>
        </p:nvSpPr>
        <p:spPr>
          <a:xfrm>
            <a:off x="1943100" y="1268413"/>
            <a:ext cx="6591300" cy="4643437"/>
          </a:xfrm>
        </p:spPr>
        <p:txBody>
          <a:bodyPr rtlCol="0">
            <a:normAutofit lnSpcReduction="10000"/>
          </a:bodyPr>
          <a:lstStyle/>
          <a:p>
            <a:pPr eaLnBrk="1" fontAlgn="auto" hangingPunct="1">
              <a:spcAft>
                <a:spcPts val="0"/>
              </a:spcAft>
              <a:buFontTx/>
              <a:buNone/>
              <a:defRPr/>
            </a:pPr>
            <a:r>
              <a:rPr lang="hu-HU" altLang="hu-HU" sz="2800" b="1" i="1" dirty="0">
                <a:solidFill>
                  <a:schemeClr val="tx1">
                    <a:lumMod val="75000"/>
                    <a:lumOff val="25000"/>
                  </a:schemeClr>
                </a:solidFill>
              </a:rPr>
              <a:t>4. Az intézkedések</a:t>
            </a:r>
            <a:endParaRPr lang="hu-HU" altLang="hu-HU" sz="2800" b="1" dirty="0">
              <a:solidFill>
                <a:schemeClr val="tx1">
                  <a:lumMod val="75000"/>
                  <a:lumOff val="25000"/>
                </a:schemeClr>
              </a:solidFill>
            </a:endParaRPr>
          </a:p>
          <a:p>
            <a:pPr eaLnBrk="1" fontAlgn="auto" hangingPunct="1">
              <a:spcAft>
                <a:spcPts val="0"/>
              </a:spcAft>
              <a:buFont typeface="Wingdings 3" charset="2"/>
              <a:buChar char=""/>
              <a:defRPr/>
            </a:pPr>
            <a:r>
              <a:rPr lang="hu-HU" altLang="hu-HU" sz="2800" dirty="0">
                <a:solidFill>
                  <a:schemeClr val="tx1">
                    <a:lumMod val="75000"/>
                    <a:lumOff val="25000"/>
                  </a:schemeClr>
                </a:solidFill>
              </a:rPr>
              <a:t>Az elővigyázatosság elve semmilyen körülmények között nem alkalmazható önkényes döntések igazolására. (Kommüniké)</a:t>
            </a:r>
          </a:p>
          <a:p>
            <a:pPr eaLnBrk="1" fontAlgn="auto" hangingPunct="1">
              <a:spcAft>
                <a:spcPts val="0"/>
              </a:spcAft>
              <a:buFont typeface="Wingdings 3" charset="2"/>
              <a:buChar char=""/>
              <a:defRPr/>
            </a:pPr>
            <a:r>
              <a:rPr lang="hu-HU" altLang="hu-HU" sz="2800" dirty="0">
                <a:solidFill>
                  <a:schemeClr val="tx1">
                    <a:lumMod val="75000"/>
                    <a:lumOff val="25000"/>
                  </a:schemeClr>
                </a:solidFill>
              </a:rPr>
              <a:t>Az intézkedések tehát legyenek hatékonyak, arányosak, de legyen diszkriminatívak, és mindenképpen alkalmasak a környezetromlás megakadályozására. </a:t>
            </a:r>
          </a:p>
        </p:txBody>
      </p:sp>
      <p:sp>
        <p:nvSpPr>
          <p:cNvPr id="59396" name="Dia számának helye 5">
            <a:extLst>
              <a:ext uri="{FF2B5EF4-FFF2-40B4-BE49-F238E27FC236}">
                <a16:creationId xmlns:a16="http://schemas.microsoft.com/office/drawing/2014/main" id="{AF01C4D0-5D7B-47AD-9493-E5BD77B178F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5AB780D6-48E4-4E3D-8E91-20FC3A26844E}" type="slidenum">
              <a:rPr lang="hu-HU" altLang="hu-HU" smtClean="0">
                <a:solidFill>
                  <a:schemeClr val="tx1"/>
                </a:solidFill>
                <a:latin typeface="Arial" panose="020B0604020202020204" pitchFamily="34" charset="0"/>
              </a:rPr>
              <a:pPr fontAlgn="base">
                <a:spcBef>
                  <a:spcPct val="0"/>
                </a:spcBef>
                <a:spcAft>
                  <a:spcPct val="0"/>
                </a:spcAft>
                <a:buClrTx/>
                <a:buFontTx/>
                <a:buNone/>
              </a:pPr>
              <a:t>44</a:t>
            </a:fld>
            <a:endParaRPr lang="hu-HU" altLang="hu-HU">
              <a:solidFill>
                <a:schemeClr val="tx1"/>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9FFA9A2-1B1D-4AD1-A883-0EAD0E5E2E3A}"/>
              </a:ext>
            </a:extLst>
          </p:cNvPr>
          <p:cNvSpPr>
            <a:spLocks noGrp="1" noChangeArrowheads="1"/>
          </p:cNvSpPr>
          <p:nvPr>
            <p:ph type="title"/>
          </p:nvPr>
        </p:nvSpPr>
        <p:spPr>
          <a:xfrm>
            <a:off x="468313" y="274638"/>
            <a:ext cx="8218487" cy="706437"/>
          </a:xfrm>
        </p:spPr>
        <p:txBody>
          <a:bodyPr/>
          <a:lstStyle/>
          <a:p>
            <a:pPr eaLnBrk="1" hangingPunct="1"/>
            <a:endParaRPr lang="hu-HU" altLang="hu-HU" sz="4000"/>
          </a:p>
        </p:txBody>
      </p:sp>
      <p:sp>
        <p:nvSpPr>
          <p:cNvPr id="60419" name="Rectangle 3">
            <a:extLst>
              <a:ext uri="{FF2B5EF4-FFF2-40B4-BE49-F238E27FC236}">
                <a16:creationId xmlns:a16="http://schemas.microsoft.com/office/drawing/2014/main" id="{7F5ACBB2-ACF8-4C9C-B88D-A990086D8E39}"/>
              </a:ext>
            </a:extLst>
          </p:cNvPr>
          <p:cNvSpPr>
            <a:spLocks noGrp="1" noChangeArrowheads="1"/>
          </p:cNvSpPr>
          <p:nvPr>
            <p:ph idx="1"/>
          </p:nvPr>
        </p:nvSpPr>
        <p:spPr>
          <a:xfrm>
            <a:off x="1096963" y="1268413"/>
            <a:ext cx="7589837" cy="4857750"/>
          </a:xfrm>
        </p:spPr>
        <p:txBody>
          <a:bodyPr/>
          <a:lstStyle/>
          <a:p>
            <a:pPr eaLnBrk="1" hangingPunct="1">
              <a:lnSpc>
                <a:spcPct val="90000"/>
              </a:lnSpc>
              <a:buFontTx/>
              <a:buNone/>
            </a:pPr>
            <a:r>
              <a:rPr lang="hu-HU" altLang="hu-HU" sz="2400" b="1" i="1"/>
              <a:t>5. A bizonyítási teher kérdése</a:t>
            </a:r>
          </a:p>
          <a:p>
            <a:pPr eaLnBrk="1" hangingPunct="1">
              <a:lnSpc>
                <a:spcPct val="90000"/>
              </a:lnSpc>
            </a:pPr>
            <a:r>
              <a:rPr lang="hu-HU" altLang="hu-HU" sz="2400" i="1"/>
              <a:t>A bizonyítási teher megosztásának az általánostól eltérő jellegét úgy pontosíthatjuk</a:t>
            </a:r>
            <a:r>
              <a:rPr lang="hu-HU" altLang="hu-HU" sz="2400"/>
              <a:t>, hogy egyik oldalon – akire nézve a terhesebb kötelezettségek jelennek meg, tehát a környezethasználó – alaposan indokolni kell a kérdéses tevékenység létjogosultságát, a másik oldalon – döntéshozó vagy társadalom – elég a fenyegetett érdek sérülékenységére, a hatás esetleges súlyosságára, vagy visszafordíthatatlanságára utalni,  hogy kellő súlyú ellenérveink legyenek. Nincs tehát egyensúly a felek helyzete között, így kell kompenzálni a hatás veszélyeivel kapcsolatos egyensúlytalanságot.</a:t>
            </a:r>
          </a:p>
        </p:txBody>
      </p:sp>
      <p:sp>
        <p:nvSpPr>
          <p:cNvPr id="60420" name="Dia számának helye 5">
            <a:extLst>
              <a:ext uri="{FF2B5EF4-FFF2-40B4-BE49-F238E27FC236}">
                <a16:creationId xmlns:a16="http://schemas.microsoft.com/office/drawing/2014/main" id="{744BAA3C-8A27-4573-808E-969B4292168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022C2CED-A7CA-477D-AF72-A00D49D4E0D5}" type="slidenum">
              <a:rPr lang="hu-HU" altLang="hu-HU" smtClean="0">
                <a:solidFill>
                  <a:schemeClr val="tx1"/>
                </a:solidFill>
                <a:latin typeface="Arial" panose="020B0604020202020204" pitchFamily="34" charset="0"/>
              </a:rPr>
              <a:pPr fontAlgn="base">
                <a:spcBef>
                  <a:spcPct val="0"/>
                </a:spcBef>
                <a:spcAft>
                  <a:spcPct val="0"/>
                </a:spcAft>
                <a:buClrTx/>
                <a:buFontTx/>
                <a:buNone/>
              </a:pPr>
              <a:t>45</a:t>
            </a:fld>
            <a:endParaRPr lang="hu-HU" altLang="hu-HU">
              <a:solidFill>
                <a:schemeClr val="tx1"/>
              </a:solidFill>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11FEDA8A-D52A-4363-984C-E5D3E5FEFF7B}"/>
              </a:ext>
            </a:extLst>
          </p:cNvPr>
          <p:cNvSpPr>
            <a:spLocks noGrp="1" noChangeArrowheads="1"/>
          </p:cNvSpPr>
          <p:nvPr>
            <p:ph type="title"/>
          </p:nvPr>
        </p:nvSpPr>
        <p:spPr>
          <a:xfrm>
            <a:off x="1908175" y="274638"/>
            <a:ext cx="6778625" cy="922337"/>
          </a:xfrm>
        </p:spPr>
        <p:txBody>
          <a:bodyPr rtlCol="0">
            <a:normAutofit fontScale="90000"/>
          </a:bodyPr>
          <a:lstStyle/>
          <a:p>
            <a:pPr eaLnBrk="1" fontAlgn="auto" hangingPunct="1">
              <a:spcAft>
                <a:spcPts val="0"/>
              </a:spcAft>
              <a:defRPr/>
            </a:pPr>
            <a:r>
              <a:rPr lang="hu-HU" altLang="hu-HU" sz="2800" dirty="0">
                <a:solidFill>
                  <a:schemeClr val="tx1">
                    <a:lumMod val="85000"/>
                    <a:lumOff val="15000"/>
                  </a:schemeClr>
                </a:solidFill>
              </a:rPr>
              <a:t>BP Mexikói-öböl olajkatasztrófa (2010) jelentés 2010</a:t>
            </a:r>
            <a:endParaRPr lang="hu-HU" altLang="hu-HU" sz="4000" dirty="0">
              <a:solidFill>
                <a:schemeClr val="tx1">
                  <a:lumMod val="85000"/>
                  <a:lumOff val="15000"/>
                </a:schemeClr>
              </a:solidFill>
            </a:endParaRPr>
          </a:p>
        </p:txBody>
      </p:sp>
      <p:sp>
        <p:nvSpPr>
          <p:cNvPr id="35844" name="Rectangle 3">
            <a:extLst>
              <a:ext uri="{FF2B5EF4-FFF2-40B4-BE49-F238E27FC236}">
                <a16:creationId xmlns:a16="http://schemas.microsoft.com/office/drawing/2014/main" id="{DBFEF1A2-1444-4BB9-AEF2-B12F092F92F3}"/>
              </a:ext>
            </a:extLst>
          </p:cNvPr>
          <p:cNvSpPr>
            <a:spLocks noGrp="1" noChangeArrowheads="1"/>
          </p:cNvSpPr>
          <p:nvPr>
            <p:ph idx="1"/>
          </p:nvPr>
        </p:nvSpPr>
        <p:spPr>
          <a:xfrm>
            <a:off x="457200" y="1412875"/>
            <a:ext cx="8229600" cy="4713288"/>
          </a:xfrm>
        </p:spPr>
        <p:txBody>
          <a:bodyPr rtlCol="0">
            <a:normAutofit/>
          </a:bodyPr>
          <a:lstStyle/>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„Két fontos elem határozza meg az elővigyázatosság elvét Az első az a gondolat, hogy annak érdekében, hogy a károkat megelőzzük, mielőtt bekövetkeznének, </a:t>
            </a:r>
            <a:r>
              <a:rPr lang="hu-HU" altLang="hu-HU" sz="1600" b="1" dirty="0">
                <a:solidFill>
                  <a:schemeClr val="tx1">
                    <a:lumMod val="75000"/>
                    <a:lumOff val="25000"/>
                  </a:schemeClr>
                </a:solidFill>
              </a:rPr>
              <a:t>cselekednünk kell az ésszerű bizonyítékok alapján</a:t>
            </a:r>
            <a:r>
              <a:rPr lang="hu-HU" altLang="hu-HU" sz="1600" dirty="0">
                <a:solidFill>
                  <a:schemeClr val="tx1">
                    <a:lumMod val="75000"/>
                    <a:lumOff val="25000"/>
                  </a:schemeClr>
                </a:solidFill>
              </a:rPr>
              <a:t>, mielőtt a teljes tudományos bizonyosság rendelkezésünkre állna arról, hogy egy ipari tevékenység kárt okoz. A második abból ered, hogy </a:t>
            </a:r>
            <a:r>
              <a:rPr lang="hu-HU" altLang="hu-HU" sz="1600" b="1" dirty="0">
                <a:solidFill>
                  <a:schemeClr val="tx1">
                    <a:lumMod val="75000"/>
                    <a:lumOff val="25000"/>
                  </a:schemeClr>
                </a:solidFill>
              </a:rPr>
              <a:t>nem minden károsodás egyforma</a:t>
            </a:r>
            <a:r>
              <a:rPr lang="hu-HU" altLang="hu-HU" sz="1600" dirty="0">
                <a:solidFill>
                  <a:schemeClr val="tx1">
                    <a:lumMod val="75000"/>
                    <a:lumOff val="25000"/>
                  </a:schemeClr>
                </a:solidFill>
              </a:rPr>
              <a:t>. Amikor a kár visszafordíthatatlan, nem lehet gazdasági kárként kezelni, dollárokban és centekben. ... Amikor az olaj ezer és ezer mérföldekre szétterül az óceánban, megfojtva a halakat és madarakat, beszennyezve a partokat, betakarva a vizes élőhelyeket, megmérgezve azon mikroorganizmusok millióit, amelyek a vízi tápláléklánc alapvető építőelemei, akkor a szellemet nem lehet visszazárni a palackba.</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Annak ellenére, hogy </a:t>
            </a:r>
            <a:r>
              <a:rPr lang="hu-HU" altLang="hu-HU" sz="1600" b="1" dirty="0">
                <a:solidFill>
                  <a:schemeClr val="tx1">
                    <a:lumMod val="75000"/>
                    <a:lumOff val="25000"/>
                  </a:schemeClr>
                </a:solidFill>
              </a:rPr>
              <a:t>az elővigyázatosság elvére,  mint a józan ész megnyilvánulására tekintünk</a:t>
            </a:r>
            <a:r>
              <a:rPr lang="hu-HU" altLang="hu-HU" sz="1600" dirty="0">
                <a:solidFill>
                  <a:schemeClr val="tx1">
                    <a:lumMod val="75000"/>
                    <a:lumOff val="25000"/>
                  </a:schemeClr>
                </a:solidFill>
              </a:rPr>
              <a:t>, minden ösztönző, amelyet a szabad piac megteremt a vállalkozások számára, pontosan az ellenkező irányba mutat. A profitot véve alapvető vezérlőként, a vállalatokra állandó nyomás nehezedik, hogy rövidtávon takarítsanak meg pénzt, olyan eszközökből lecsípve, amelyek csökkentenék a közre vagy a környezetre háruló kockázatokat. ...</a:t>
            </a:r>
          </a:p>
          <a:p>
            <a:pPr eaLnBrk="1" fontAlgn="auto" hangingPunct="1">
              <a:lnSpc>
                <a:spcPct val="80000"/>
              </a:lnSpc>
              <a:spcAft>
                <a:spcPts val="0"/>
              </a:spcAft>
              <a:buFont typeface="Wingdings 3" charset="2"/>
              <a:buChar char=""/>
              <a:defRPr/>
            </a:pPr>
            <a:r>
              <a:rPr lang="hu-HU" altLang="hu-HU" sz="1600" dirty="0">
                <a:solidFill>
                  <a:schemeClr val="tx1">
                    <a:lumMod val="75000"/>
                    <a:lumOff val="25000"/>
                  </a:schemeClr>
                </a:solidFill>
              </a:rPr>
              <a:t>Az az ösztönző, hogy a visszafordíthatatlan károsodás kockázatát becsüljék alá, hangoztatva a tudományos bizonytalanságot, mint a késedelem indokát a rövidtávú kiadások kapcsán. Így </a:t>
            </a:r>
            <a:r>
              <a:rPr lang="hu-HU" altLang="hu-HU" sz="1600" b="1" dirty="0">
                <a:solidFill>
                  <a:schemeClr val="tx1">
                    <a:lumMod val="75000"/>
                    <a:lumOff val="25000"/>
                  </a:schemeClr>
                </a:solidFill>
              </a:rPr>
              <a:t>az elővigyázatosság elve a torzult szabad piaci ösztönzések fontos korrekciós tényezője lehet</a:t>
            </a:r>
            <a:r>
              <a:rPr lang="hu-HU" altLang="hu-HU" sz="1600" dirty="0">
                <a:solidFill>
                  <a:schemeClr val="tx1">
                    <a:lumMod val="75000"/>
                    <a:lumOff val="25000"/>
                  </a:schemeClr>
                </a:solidFill>
              </a:rPr>
              <a:t>.”</a:t>
            </a:r>
          </a:p>
        </p:txBody>
      </p:sp>
      <p:sp>
        <p:nvSpPr>
          <p:cNvPr id="61444" name="Dia számának helye 5">
            <a:extLst>
              <a:ext uri="{FF2B5EF4-FFF2-40B4-BE49-F238E27FC236}">
                <a16:creationId xmlns:a16="http://schemas.microsoft.com/office/drawing/2014/main" id="{00277E9E-6288-40AC-AE5A-3F644BC9759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62825769-40BA-443B-958A-6D9864B0273E}" type="slidenum">
              <a:rPr lang="hu-HU" altLang="hu-HU" smtClean="0">
                <a:solidFill>
                  <a:schemeClr val="tx1"/>
                </a:solidFill>
                <a:latin typeface="Arial" panose="020B0604020202020204" pitchFamily="34" charset="0"/>
              </a:rPr>
              <a:pPr fontAlgn="base">
                <a:spcBef>
                  <a:spcPct val="0"/>
                </a:spcBef>
                <a:spcAft>
                  <a:spcPct val="0"/>
                </a:spcAft>
                <a:buClrTx/>
                <a:buFontTx/>
                <a:buNone/>
              </a:pPr>
              <a:t>46</a:t>
            </a:fld>
            <a:endParaRPr lang="hu-HU" altLang="hu-HU">
              <a:solidFill>
                <a:schemeClr val="tx1"/>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4B38C78-6A10-4FD3-9809-19FFD0F1CBCB}"/>
              </a:ext>
            </a:extLst>
          </p:cNvPr>
          <p:cNvSpPr>
            <a:spLocks noGrp="1"/>
          </p:cNvSpPr>
          <p:nvPr>
            <p:ph type="title"/>
          </p:nvPr>
        </p:nvSpPr>
        <p:spPr>
          <a:xfrm>
            <a:off x="1945201" y="624110"/>
            <a:ext cx="6589199" cy="788666"/>
          </a:xfrm>
        </p:spPr>
        <p:txBody>
          <a:bodyPr/>
          <a:lstStyle/>
          <a:p>
            <a:r>
              <a:rPr lang="hu-HU" dirty="0"/>
              <a:t>Vannak ellenzők</a:t>
            </a:r>
          </a:p>
        </p:txBody>
      </p:sp>
      <p:sp>
        <p:nvSpPr>
          <p:cNvPr id="3" name="Tartalom helye 2">
            <a:extLst>
              <a:ext uri="{FF2B5EF4-FFF2-40B4-BE49-F238E27FC236}">
                <a16:creationId xmlns:a16="http://schemas.microsoft.com/office/drawing/2014/main" id="{0CCDDF15-A9F7-4D97-A1C7-7FE88A072629}"/>
              </a:ext>
            </a:extLst>
          </p:cNvPr>
          <p:cNvSpPr>
            <a:spLocks noGrp="1"/>
          </p:cNvSpPr>
          <p:nvPr>
            <p:ph idx="1"/>
          </p:nvPr>
        </p:nvSpPr>
        <p:spPr>
          <a:xfrm>
            <a:off x="1403649" y="1772816"/>
            <a:ext cx="7130752" cy="4138406"/>
          </a:xfrm>
        </p:spPr>
        <p:txBody>
          <a:bodyPr/>
          <a:lstStyle/>
          <a:p>
            <a:r>
              <a:rPr lang="en-US" dirty="0"/>
              <a:t>Roger Scruton, the author of Green Philosophy (2011, Atlantic) is one of these opponents: “The astonishing fact is that, although nobody knows what the Precautionary Principle says, it has now become a doctrine of European law.” and “The Precautionary Principle clearly presents an obstacle to innovation and experiment.” – SCRUTON, Roger: The Cult of Precaution, https://nationalinterest.org/article/the-cult-of-precaution-500 </a:t>
            </a:r>
            <a:r>
              <a:rPr lang="hu-HU"/>
              <a:t> </a:t>
            </a:r>
          </a:p>
        </p:txBody>
      </p:sp>
      <p:sp>
        <p:nvSpPr>
          <p:cNvPr id="4" name="Dia számának helye 3">
            <a:extLst>
              <a:ext uri="{FF2B5EF4-FFF2-40B4-BE49-F238E27FC236}">
                <a16:creationId xmlns:a16="http://schemas.microsoft.com/office/drawing/2014/main" id="{344DF1B7-BBEB-49D1-BF89-21AFA2B4C7C8}"/>
              </a:ext>
            </a:extLst>
          </p:cNvPr>
          <p:cNvSpPr>
            <a:spLocks noGrp="1"/>
          </p:cNvSpPr>
          <p:nvPr>
            <p:ph type="sldNum" sz="quarter" idx="12"/>
          </p:nvPr>
        </p:nvSpPr>
        <p:spPr/>
        <p:txBody>
          <a:bodyPr/>
          <a:lstStyle/>
          <a:p>
            <a:pPr>
              <a:defRPr/>
            </a:pPr>
            <a:fld id="{58989C8E-6535-4FF6-8709-50CCA594A14C}" type="slidenum">
              <a:rPr lang="hu-HU" altLang="hu-HU" smtClean="0"/>
              <a:pPr>
                <a:defRPr/>
              </a:pPr>
              <a:t>47</a:t>
            </a:fld>
            <a:endParaRPr lang="hu-HU" altLang="hu-HU"/>
          </a:p>
        </p:txBody>
      </p:sp>
    </p:spTree>
    <p:extLst>
      <p:ext uri="{BB962C8B-B14F-4D97-AF65-F5344CB8AC3E}">
        <p14:creationId xmlns:p14="http://schemas.microsoft.com/office/powerpoint/2010/main" val="3649039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ím 1">
            <a:extLst>
              <a:ext uri="{FF2B5EF4-FFF2-40B4-BE49-F238E27FC236}">
                <a16:creationId xmlns:a16="http://schemas.microsoft.com/office/drawing/2014/main" id="{F983CF23-8776-440D-BB83-65418889C573}"/>
              </a:ext>
            </a:extLst>
          </p:cNvPr>
          <p:cNvSpPr>
            <a:spLocks noGrp="1" noChangeArrowheads="1"/>
          </p:cNvSpPr>
          <p:nvPr>
            <p:ph type="title"/>
          </p:nvPr>
        </p:nvSpPr>
        <p:spPr>
          <a:xfrm>
            <a:off x="1944688" y="623888"/>
            <a:ext cx="6589712" cy="1281112"/>
          </a:xfrm>
        </p:spPr>
        <p:txBody>
          <a:bodyPr/>
          <a:lstStyle/>
          <a:p>
            <a:pPr eaLnBrk="1" hangingPunct="1"/>
            <a:r>
              <a:rPr lang="hu-HU" altLang="hu-HU" sz="3200" b="1"/>
              <a:t>AB és elővigyázatosság</a:t>
            </a:r>
          </a:p>
        </p:txBody>
      </p:sp>
      <p:sp>
        <p:nvSpPr>
          <p:cNvPr id="62467" name="Tartalom helye 2">
            <a:extLst>
              <a:ext uri="{FF2B5EF4-FFF2-40B4-BE49-F238E27FC236}">
                <a16:creationId xmlns:a16="http://schemas.microsoft.com/office/drawing/2014/main" id="{4BB08D43-1BBF-460C-9A11-55D7B8374B58}"/>
              </a:ext>
            </a:extLst>
          </p:cNvPr>
          <p:cNvSpPr>
            <a:spLocks noGrp="1" noChangeArrowheads="1"/>
          </p:cNvSpPr>
          <p:nvPr>
            <p:ph idx="1"/>
          </p:nvPr>
        </p:nvSpPr>
        <p:spPr>
          <a:xfrm>
            <a:off x="1258888" y="1484313"/>
            <a:ext cx="7427912" cy="4760912"/>
          </a:xfrm>
        </p:spPr>
        <p:txBody>
          <a:bodyPr/>
          <a:lstStyle/>
          <a:p>
            <a:pPr marL="0" indent="0" eaLnBrk="1" hangingPunct="1">
              <a:buFontTx/>
              <a:buNone/>
            </a:pPr>
            <a:r>
              <a:rPr lang="de-DE" altLang="hu-HU" u="sng"/>
              <a:t>13/2018. (IX. 4.) AB határozat </a:t>
            </a:r>
            <a:endParaRPr lang="hu-HU" altLang="hu-HU" u="sng"/>
          </a:p>
          <a:p>
            <a:pPr marL="0" indent="0" eaLnBrk="1" hangingPunct="1">
              <a:buFontTx/>
              <a:buNone/>
            </a:pPr>
            <a:r>
              <a:rPr lang="hu-HU" altLang="hu-HU" sz="2000"/>
              <a:t>„[20] Mindez azt is jelenti, hogy az Alkotmánybíróság gyakorlata szerint a visszalépés tilalma immáron közvetlenül az Alaptörvényből fakad, és egyaránt kapcsolódik az Alaptörvény P) cikk (1) bekezdéséhez, és a XXI. cikk (1) bekezdéséhez. A visszalépés tilalmával összefüggésben az Alkotmánybíróság azt is kiemeli, hogy minden olyan esetben, amikor a környezet védelmére vonatkozó szabályozás átalakításra kerül, a jogalkotónak tekintettel kell lennie az elővigyázatosság és megelőzés elveire is, hiszen „a természet és környezet védelmének elmulasztása visszafordíthatatlan folyamatokat indíthat meg” </a:t>
            </a:r>
          </a:p>
          <a:p>
            <a:pPr marL="0" indent="0" eaLnBrk="1" hangingPunct="1">
              <a:buFontTx/>
              <a:buNone/>
            </a:pPr>
            <a:r>
              <a:rPr lang="hu-HU" altLang="hu-HU" sz="2000"/>
              <a:t>…</a:t>
            </a:r>
          </a:p>
        </p:txBody>
      </p:sp>
      <p:sp>
        <p:nvSpPr>
          <p:cNvPr id="62468" name="Dia számának helye 3">
            <a:extLst>
              <a:ext uri="{FF2B5EF4-FFF2-40B4-BE49-F238E27FC236}">
                <a16:creationId xmlns:a16="http://schemas.microsoft.com/office/drawing/2014/main" id="{0123A999-079E-406B-9BA2-A0291D95BEB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DBF9445B-06CE-459F-8286-F0D57437BA28}" type="slidenum">
              <a:rPr lang="hu-HU" altLang="hu-HU" smtClean="0">
                <a:solidFill>
                  <a:schemeClr val="tx1"/>
                </a:solidFill>
                <a:latin typeface="Arial" panose="020B0604020202020204" pitchFamily="34" charset="0"/>
              </a:rPr>
              <a:pPr fontAlgn="base">
                <a:spcBef>
                  <a:spcPct val="0"/>
                </a:spcBef>
                <a:spcAft>
                  <a:spcPct val="0"/>
                </a:spcAft>
                <a:buClrTx/>
                <a:buFontTx/>
                <a:buNone/>
              </a:pPr>
              <a:t>48</a:t>
            </a:fld>
            <a:endParaRPr lang="hu-HU" altLang="hu-HU">
              <a:solidFill>
                <a:schemeClr val="tx1"/>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ím 1">
            <a:extLst>
              <a:ext uri="{FF2B5EF4-FFF2-40B4-BE49-F238E27FC236}">
                <a16:creationId xmlns:a16="http://schemas.microsoft.com/office/drawing/2014/main" id="{0813AF0B-BCD1-47BE-9B59-1A5A47B3C4F0}"/>
              </a:ext>
            </a:extLst>
          </p:cNvPr>
          <p:cNvSpPr>
            <a:spLocks noGrp="1" noChangeArrowheads="1"/>
          </p:cNvSpPr>
          <p:nvPr>
            <p:ph type="title"/>
          </p:nvPr>
        </p:nvSpPr>
        <p:spPr>
          <a:xfrm>
            <a:off x="457200" y="274638"/>
            <a:ext cx="8229600" cy="130175"/>
          </a:xfrm>
        </p:spPr>
        <p:txBody>
          <a:bodyPr rtlCol="0">
            <a:normAutofit fontScale="90000"/>
          </a:bodyPr>
          <a:lstStyle/>
          <a:p>
            <a:pPr eaLnBrk="1" fontAlgn="auto" hangingPunct="1">
              <a:spcAft>
                <a:spcPts val="0"/>
              </a:spcAft>
              <a:defRPr/>
            </a:pPr>
            <a:endParaRPr lang="hu-HU" altLang="hu-HU">
              <a:solidFill>
                <a:schemeClr val="tx1">
                  <a:lumMod val="85000"/>
                  <a:lumOff val="15000"/>
                </a:schemeClr>
              </a:solidFill>
            </a:endParaRPr>
          </a:p>
        </p:txBody>
      </p:sp>
      <p:sp>
        <p:nvSpPr>
          <p:cNvPr id="37891" name="Tartalom helye 2">
            <a:extLst>
              <a:ext uri="{FF2B5EF4-FFF2-40B4-BE49-F238E27FC236}">
                <a16:creationId xmlns:a16="http://schemas.microsoft.com/office/drawing/2014/main" id="{1CEB5D14-E367-4918-9135-14741C150857}"/>
              </a:ext>
            </a:extLst>
          </p:cNvPr>
          <p:cNvSpPr>
            <a:spLocks noGrp="1" noChangeArrowheads="1"/>
          </p:cNvSpPr>
          <p:nvPr>
            <p:ph idx="1"/>
          </p:nvPr>
        </p:nvSpPr>
        <p:spPr>
          <a:xfrm>
            <a:off x="1258888" y="981075"/>
            <a:ext cx="7427912" cy="5145088"/>
          </a:xfrm>
        </p:spPr>
        <p:txBody>
          <a:bodyPr rtlCol="0">
            <a:normAutofit fontScale="92500" lnSpcReduction="20000"/>
          </a:bodyPr>
          <a:lstStyle/>
          <a:p>
            <a:pPr marL="0" indent="0" eaLnBrk="1" fontAlgn="auto" hangingPunct="1">
              <a:spcAft>
                <a:spcPts val="0"/>
              </a:spcAft>
              <a:buFontTx/>
              <a:buNone/>
              <a:defRPr/>
            </a:pPr>
            <a:r>
              <a:rPr lang="hu-HU" altLang="hu-HU" sz="2000" dirty="0">
                <a:solidFill>
                  <a:schemeClr val="tx1">
                    <a:lumMod val="75000"/>
                    <a:lumOff val="25000"/>
                  </a:schemeClr>
                </a:solidFill>
              </a:rPr>
              <a:t>Az elővigyázatosság elvéből következően tehát abban az esetben, ha egy szabályozás vagy intézkedés érintheti a környezet állapotát, a </a:t>
            </a:r>
            <a:r>
              <a:rPr lang="hu-HU" altLang="hu-HU" sz="2000" b="1" dirty="0">
                <a:solidFill>
                  <a:schemeClr val="tx1">
                    <a:lumMod val="75000"/>
                    <a:lumOff val="25000"/>
                  </a:schemeClr>
                </a:solidFill>
              </a:rPr>
              <a:t>jogalkotónak kell azt igazolnia, hogy a szabályozás nem jelent visszalépést és ezáltal nem okoz adott esetben akár visszafordíthatatlan károkozást, illetőleg nem teremti meg egy ilyen károkozás elvi lehetőségét sem. </a:t>
            </a:r>
            <a:r>
              <a:rPr lang="hu-HU" altLang="hu-HU" sz="2000" dirty="0">
                <a:solidFill>
                  <a:schemeClr val="tx1">
                    <a:lumMod val="75000"/>
                    <a:lumOff val="25000"/>
                  </a:schemeClr>
                </a:solidFill>
              </a:rPr>
              <a:t>Korábban nem szabályozott esetek szabályozásakor az elővigyázatosság elve nem kizárólag a visszalépés tilalmával összefüggésben, hanem </a:t>
            </a:r>
            <a:r>
              <a:rPr lang="hu-HU" altLang="hu-HU" sz="2000" b="1" dirty="0">
                <a:solidFill>
                  <a:schemeClr val="tx1">
                    <a:lumMod val="75000"/>
                    <a:lumOff val="25000"/>
                  </a:schemeClr>
                </a:solidFill>
              </a:rPr>
              <a:t>önállóan is érvényesül</a:t>
            </a:r>
            <a:r>
              <a:rPr lang="hu-HU" altLang="hu-HU" sz="2000" dirty="0">
                <a:solidFill>
                  <a:schemeClr val="tx1">
                    <a:lumMod val="75000"/>
                    <a:lumOff val="25000"/>
                  </a:schemeClr>
                </a:solidFill>
              </a:rPr>
              <a:t>: azon intézkedések esetében, melyek formálisan nem valósítanak meg visszalépést, ám befolyásolhatják a környezet állapotát, az intézkedés korlátja az elővigyázatosság elve is, amellyel összefüggésben a jogalkotó alkotmányos kötelezettsége, hogy a tudomány álláspontja szerint nagy valószínűséggel vagy bizonyosan bekövetkező kockázatokat megfelelő súllyal figyelembe vegye a döntés meghozatala során. A </a:t>
            </a:r>
            <a:r>
              <a:rPr lang="hu-HU" altLang="hu-HU" sz="2000" b="1" dirty="0">
                <a:solidFill>
                  <a:schemeClr val="tx1">
                    <a:lumMod val="75000"/>
                    <a:lumOff val="25000"/>
                  </a:schemeClr>
                </a:solidFill>
              </a:rPr>
              <a:t>megelőzés elve</a:t>
            </a:r>
            <a:r>
              <a:rPr lang="hu-HU" altLang="hu-HU" sz="2000" dirty="0">
                <a:solidFill>
                  <a:schemeClr val="tx1">
                    <a:lumMod val="75000"/>
                    <a:lumOff val="25000"/>
                  </a:schemeClr>
                </a:solidFill>
              </a:rPr>
              <a:t> ezzel szemben a potenciális szennyezés forrásánál, de még a szennyezés bekövetkezését megelőzően történő fellépés kötelezettségét jelenti: annak biztosítását, hogy a környezetet esetlegesen károsító folyamatok ne következzenek be.”</a:t>
            </a:r>
          </a:p>
        </p:txBody>
      </p:sp>
      <p:sp>
        <p:nvSpPr>
          <p:cNvPr id="63492" name="Dia számának helye 3">
            <a:extLst>
              <a:ext uri="{FF2B5EF4-FFF2-40B4-BE49-F238E27FC236}">
                <a16:creationId xmlns:a16="http://schemas.microsoft.com/office/drawing/2014/main" id="{099181BE-962B-451E-99E9-2FB9D0AAE24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2ACB6FAD-54C6-48BD-AA50-0FDB1044C362}" type="slidenum">
              <a:rPr lang="hu-HU" altLang="hu-HU" smtClean="0">
                <a:solidFill>
                  <a:schemeClr val="tx1"/>
                </a:solidFill>
                <a:latin typeface="Arial" panose="020B0604020202020204" pitchFamily="34" charset="0"/>
              </a:rPr>
              <a:pPr fontAlgn="base">
                <a:spcBef>
                  <a:spcPct val="0"/>
                </a:spcBef>
                <a:spcAft>
                  <a:spcPct val="0"/>
                </a:spcAft>
                <a:buClrTx/>
                <a:buFontTx/>
                <a:buNone/>
              </a:pPr>
              <a:t>49</a:t>
            </a:fld>
            <a:endParaRPr lang="hu-HU" altLang="hu-HU">
              <a:solidFill>
                <a:schemeClr val="tx1"/>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6DE952DE-146B-4321-B76C-BCC147A1560C}"/>
              </a:ext>
            </a:extLst>
          </p:cNvPr>
          <p:cNvSpPr>
            <a:spLocks noGrp="1" noChangeArrowheads="1"/>
          </p:cNvSpPr>
          <p:nvPr>
            <p:ph type="title"/>
          </p:nvPr>
        </p:nvSpPr>
        <p:spPr>
          <a:xfrm>
            <a:off x="1547813" y="274638"/>
            <a:ext cx="7138987" cy="850900"/>
          </a:xfrm>
        </p:spPr>
        <p:txBody>
          <a:bodyPr rtlCol="0">
            <a:normAutofit fontScale="90000"/>
          </a:bodyPr>
          <a:lstStyle/>
          <a:p>
            <a:pPr eaLnBrk="1" fontAlgn="auto" hangingPunct="1">
              <a:spcAft>
                <a:spcPts val="0"/>
              </a:spcAft>
              <a:defRPr/>
            </a:pPr>
            <a:r>
              <a:rPr lang="hu-HU" altLang="hu-HU" sz="2800" u="sng" dirty="0">
                <a:solidFill>
                  <a:schemeClr val="tx1">
                    <a:lumMod val="85000"/>
                    <a:lumOff val="15000"/>
                  </a:schemeClr>
                </a:solidFill>
              </a:rPr>
              <a:t>Nemzeti Fenntartható Fejlődési Keretstratégia 2012-2024</a:t>
            </a:r>
          </a:p>
        </p:txBody>
      </p:sp>
      <p:sp>
        <p:nvSpPr>
          <p:cNvPr id="6148" name="Rectangle 3">
            <a:extLst>
              <a:ext uri="{FF2B5EF4-FFF2-40B4-BE49-F238E27FC236}">
                <a16:creationId xmlns:a16="http://schemas.microsoft.com/office/drawing/2014/main" id="{C8B4E091-9DDD-4A30-B957-A4C1481A53C7}"/>
              </a:ext>
            </a:extLst>
          </p:cNvPr>
          <p:cNvSpPr>
            <a:spLocks noGrp="1" noChangeArrowheads="1"/>
          </p:cNvSpPr>
          <p:nvPr>
            <p:ph idx="1"/>
          </p:nvPr>
        </p:nvSpPr>
        <p:spPr>
          <a:xfrm>
            <a:off x="457200" y="1412875"/>
            <a:ext cx="8229600" cy="4713288"/>
          </a:xfrm>
        </p:spPr>
        <p:txBody>
          <a:bodyPr rtlCol="0">
            <a:normAutofit fontScale="92500" lnSpcReduction="10000"/>
          </a:bodyPr>
          <a:lstStyle/>
          <a:p>
            <a:pPr eaLnBrk="1" fontAlgn="auto" hangingPunct="1">
              <a:lnSpc>
                <a:spcPct val="80000"/>
              </a:lnSpc>
              <a:spcAft>
                <a:spcPts val="0"/>
              </a:spcAft>
              <a:buFontTx/>
              <a:buNone/>
              <a:defRPr/>
            </a:pPr>
            <a:r>
              <a:rPr lang="hu-HU" altLang="hu-HU" dirty="0">
                <a:solidFill>
                  <a:schemeClr val="tx1">
                    <a:lumMod val="75000"/>
                    <a:lumOff val="25000"/>
                  </a:schemeClr>
                </a:solidFill>
              </a:rPr>
              <a:t>A fenntarthatóság felé való átmenet nemzeti koncepciója - </a:t>
            </a:r>
            <a:r>
              <a:rPr lang="hu-HU" altLang="hu-HU" dirty="0">
                <a:solidFill>
                  <a:srgbClr val="0066FF"/>
                </a:solidFill>
              </a:rPr>
              <a:t>Nemzeti Fenntartható Fejlődési Keretstratégia</a:t>
            </a:r>
            <a:r>
              <a:rPr lang="hu-HU" altLang="hu-HU" dirty="0">
                <a:solidFill>
                  <a:schemeClr val="tx1">
                    <a:lumMod val="75000"/>
                    <a:lumOff val="25000"/>
                  </a:schemeClr>
                </a:solidFill>
              </a:rPr>
              <a:t> 2012-2024 (18/2013. (III. 28.) OGY határozata Nemzeti Fenntartható Fejlődés Keretstratégiáról ) www.nfft.hu</a:t>
            </a:r>
          </a:p>
          <a:p>
            <a:pPr eaLnBrk="1" fontAlgn="auto" hangingPunct="1">
              <a:lnSpc>
                <a:spcPct val="80000"/>
              </a:lnSpc>
              <a:spcAft>
                <a:spcPts val="0"/>
              </a:spcAft>
              <a:buFontTx/>
              <a:buNone/>
              <a:defRPr/>
            </a:pPr>
            <a:r>
              <a:rPr lang="hu-HU" altLang="hu-HU" dirty="0">
                <a:solidFill>
                  <a:schemeClr val="tx1">
                    <a:lumMod val="75000"/>
                    <a:lumOff val="25000"/>
                  </a:schemeClr>
                </a:solidFill>
              </a:rPr>
              <a:t>„A fenntarthatóságnak négy alapelvét lehet azonosítani: </a:t>
            </a:r>
          </a:p>
          <a:p>
            <a:pPr eaLnBrk="1" fontAlgn="auto" hangingPunct="1">
              <a:lnSpc>
                <a:spcPct val="80000"/>
              </a:lnSpc>
              <a:spcAft>
                <a:spcPts val="0"/>
              </a:spcAft>
              <a:buFont typeface="Wingdings 3" charset="2"/>
              <a:buChar char=""/>
              <a:defRPr/>
            </a:pPr>
            <a:r>
              <a:rPr lang="hu-HU" altLang="hu-HU" b="1" i="1" dirty="0">
                <a:solidFill>
                  <a:schemeClr val="tx1">
                    <a:lumMod val="75000"/>
                    <a:lumOff val="25000"/>
                  </a:schemeClr>
                </a:solidFill>
              </a:rPr>
              <a:t>a korlátok elve</a:t>
            </a:r>
            <a:r>
              <a:rPr lang="hu-HU" altLang="hu-HU" dirty="0">
                <a:solidFill>
                  <a:schemeClr val="tx1">
                    <a:lumMod val="75000"/>
                    <a:lumOff val="25000"/>
                  </a:schemeClr>
                </a:solidFill>
              </a:rPr>
              <a:t>: az emberi gazdaság az </a:t>
            </a:r>
            <a:r>
              <a:rPr lang="hu-HU" altLang="hu-HU" dirty="0" err="1">
                <a:solidFill>
                  <a:schemeClr val="tx1">
                    <a:lumMod val="75000"/>
                    <a:lumOff val="25000"/>
                  </a:schemeClr>
                </a:solidFill>
              </a:rPr>
              <a:t>ökoszférában</a:t>
            </a:r>
            <a:r>
              <a:rPr lang="hu-HU" altLang="hu-HU" dirty="0">
                <a:solidFill>
                  <a:schemeClr val="tx1">
                    <a:lumMod val="75000"/>
                    <a:lumOff val="25000"/>
                  </a:schemeClr>
                </a:solidFill>
              </a:rPr>
              <a:t> gyökeredzik. A fenntarthatóság, mint olyan attól függ, vajon tudjuk-e biztosítani, hogy az emberi gazdaság elég alacsony szinten maradjon, hogy lehetővé tegye az egészséges életfenntartó rendszerek működését;</a:t>
            </a:r>
          </a:p>
          <a:p>
            <a:pPr eaLnBrk="1" fontAlgn="auto" hangingPunct="1">
              <a:lnSpc>
                <a:spcPct val="80000"/>
              </a:lnSpc>
              <a:spcAft>
                <a:spcPts val="0"/>
              </a:spcAft>
              <a:buFont typeface="Wingdings 3" charset="2"/>
              <a:buChar char=""/>
              <a:defRPr/>
            </a:pPr>
            <a:r>
              <a:rPr lang="hu-HU" altLang="hu-HU" b="1" i="1" dirty="0">
                <a:solidFill>
                  <a:schemeClr val="tx1">
                    <a:lumMod val="75000"/>
                    <a:lumOff val="25000"/>
                  </a:schemeClr>
                </a:solidFill>
              </a:rPr>
              <a:t>az eszközök és célok elvét</a:t>
            </a:r>
            <a:r>
              <a:rPr lang="hu-HU" altLang="hu-HU" dirty="0">
                <a:solidFill>
                  <a:schemeClr val="tx1">
                    <a:lumMod val="75000"/>
                    <a:lumOff val="25000"/>
                  </a:schemeClr>
                </a:solidFill>
              </a:rPr>
              <a:t>: a természeti erőforrások és a gazdaság eszközértékkel bír a társadalom végső céljának betöltésében. A gazdasági növekedés nem értelmezhető öncélként, hanem olyan eszközként, amely segíthet abban, hogy elérjük végső céljainkat, mint az emberiség jól-léte és szabadsága;</a:t>
            </a:r>
          </a:p>
          <a:p>
            <a:pPr eaLnBrk="1" fontAlgn="auto" hangingPunct="1">
              <a:lnSpc>
                <a:spcPct val="80000"/>
              </a:lnSpc>
              <a:spcAft>
                <a:spcPts val="0"/>
              </a:spcAft>
              <a:buFont typeface="Wingdings 3" charset="2"/>
              <a:buChar char=""/>
              <a:defRPr/>
            </a:pPr>
            <a:r>
              <a:rPr lang="hu-HU" altLang="hu-HU" b="1" i="1" dirty="0">
                <a:solidFill>
                  <a:schemeClr val="tx1">
                    <a:lumMod val="75000"/>
                    <a:lumOff val="25000"/>
                  </a:schemeClr>
                </a:solidFill>
              </a:rPr>
              <a:t>az igények elve</a:t>
            </a:r>
            <a:r>
              <a:rPr lang="hu-HU" altLang="hu-HU" dirty="0">
                <a:solidFill>
                  <a:schemeClr val="tx1">
                    <a:lumMod val="75000"/>
                    <a:lumOff val="25000"/>
                  </a:schemeClr>
                </a:solidFill>
              </a:rPr>
              <a:t>: minden rendszernek, minden embernek vannak minimális igényei, annak érdekében, hogy fennmaradjon. </a:t>
            </a:r>
            <a:r>
              <a:rPr lang="en-US" altLang="hu-HU" dirty="0" err="1">
                <a:solidFill>
                  <a:schemeClr val="tx1">
                    <a:lumMod val="75000"/>
                    <a:lumOff val="25000"/>
                  </a:schemeClr>
                </a:solidFill>
              </a:rPr>
              <a:t>Ezen</a:t>
            </a:r>
            <a:r>
              <a:rPr lang="en-US" altLang="hu-HU" dirty="0">
                <a:solidFill>
                  <a:schemeClr val="tx1">
                    <a:lumMod val="75000"/>
                    <a:lumOff val="25000"/>
                  </a:schemeClr>
                </a:solidFill>
              </a:rPr>
              <a:t> </a:t>
            </a:r>
            <a:r>
              <a:rPr lang="en-US" altLang="hu-HU" dirty="0" err="1">
                <a:solidFill>
                  <a:schemeClr val="tx1">
                    <a:lumMod val="75000"/>
                    <a:lumOff val="25000"/>
                  </a:schemeClr>
                </a:solidFill>
              </a:rPr>
              <a:t>nem</a:t>
            </a:r>
            <a:r>
              <a:rPr lang="en-US" altLang="hu-HU" dirty="0">
                <a:solidFill>
                  <a:schemeClr val="tx1">
                    <a:lumMod val="75000"/>
                    <a:lumOff val="25000"/>
                  </a:schemeClr>
                </a:solidFill>
              </a:rPr>
              <a:t> </a:t>
            </a:r>
            <a:r>
              <a:rPr lang="en-US" altLang="hu-HU" dirty="0" err="1">
                <a:solidFill>
                  <a:schemeClr val="tx1">
                    <a:lumMod val="75000"/>
                    <a:lumOff val="25000"/>
                  </a:schemeClr>
                </a:solidFill>
              </a:rPr>
              <a:t>korlátozható</a:t>
            </a:r>
            <a:r>
              <a:rPr lang="en-US" altLang="hu-HU" dirty="0">
                <a:solidFill>
                  <a:schemeClr val="tx1">
                    <a:lumMod val="75000"/>
                    <a:lumOff val="25000"/>
                  </a:schemeClr>
                </a:solidFill>
              </a:rPr>
              <a:t> </a:t>
            </a:r>
            <a:r>
              <a:rPr lang="en-US" altLang="hu-HU" dirty="0" err="1">
                <a:solidFill>
                  <a:schemeClr val="tx1">
                    <a:lumMod val="75000"/>
                    <a:lumOff val="25000"/>
                  </a:schemeClr>
                </a:solidFill>
              </a:rPr>
              <a:t>igények</a:t>
            </a:r>
            <a:r>
              <a:rPr lang="en-US" altLang="hu-HU" dirty="0">
                <a:solidFill>
                  <a:schemeClr val="tx1">
                    <a:lumMod val="75000"/>
                    <a:lumOff val="25000"/>
                  </a:schemeClr>
                </a:solidFill>
              </a:rPr>
              <a:t> </a:t>
            </a:r>
            <a:r>
              <a:rPr lang="en-US" altLang="hu-HU" dirty="0" err="1">
                <a:solidFill>
                  <a:schemeClr val="tx1">
                    <a:lumMod val="75000"/>
                    <a:lumOff val="25000"/>
                  </a:schemeClr>
                </a:solidFill>
              </a:rPr>
              <a:t>teljesítendőek</a:t>
            </a:r>
            <a:r>
              <a:rPr lang="en-US" altLang="hu-HU" dirty="0">
                <a:solidFill>
                  <a:schemeClr val="tx1">
                    <a:lumMod val="75000"/>
                    <a:lumOff val="25000"/>
                  </a:schemeClr>
                </a:solidFill>
              </a:rPr>
              <a:t> </a:t>
            </a:r>
            <a:r>
              <a:rPr lang="en-US" altLang="hu-HU" dirty="0" err="1">
                <a:solidFill>
                  <a:schemeClr val="tx1">
                    <a:lumMod val="75000"/>
                    <a:lumOff val="25000"/>
                  </a:schemeClr>
                </a:solidFill>
              </a:rPr>
              <a:t>és</a:t>
            </a:r>
            <a:r>
              <a:rPr lang="en-US" altLang="hu-HU" dirty="0">
                <a:solidFill>
                  <a:schemeClr val="tx1">
                    <a:lumMod val="75000"/>
                    <a:lumOff val="25000"/>
                  </a:schemeClr>
                </a:solidFill>
              </a:rPr>
              <a:t> </a:t>
            </a:r>
            <a:r>
              <a:rPr lang="en-US" altLang="hu-HU" dirty="0" err="1">
                <a:solidFill>
                  <a:schemeClr val="tx1">
                    <a:lumMod val="75000"/>
                    <a:lumOff val="25000"/>
                  </a:schemeClr>
                </a:solidFill>
              </a:rPr>
              <a:t>nem</a:t>
            </a:r>
            <a:r>
              <a:rPr lang="en-US" altLang="hu-HU" dirty="0">
                <a:solidFill>
                  <a:schemeClr val="tx1">
                    <a:lumMod val="75000"/>
                    <a:lumOff val="25000"/>
                  </a:schemeClr>
                </a:solidFill>
              </a:rPr>
              <a:t> </a:t>
            </a:r>
            <a:r>
              <a:rPr lang="en-US" altLang="hu-HU" dirty="0" err="1">
                <a:solidFill>
                  <a:schemeClr val="tx1">
                    <a:lumMod val="75000"/>
                    <a:lumOff val="25000"/>
                  </a:schemeClr>
                </a:solidFill>
              </a:rPr>
              <a:t>bővíthetők</a:t>
            </a:r>
            <a:r>
              <a:rPr lang="en-US" altLang="hu-HU" dirty="0">
                <a:solidFill>
                  <a:schemeClr val="tx1">
                    <a:lumMod val="75000"/>
                    <a:lumOff val="25000"/>
                  </a:schemeClr>
                </a:solidFill>
              </a:rPr>
              <a:t>;</a:t>
            </a:r>
          </a:p>
          <a:p>
            <a:pPr eaLnBrk="1" fontAlgn="auto" hangingPunct="1">
              <a:lnSpc>
                <a:spcPct val="80000"/>
              </a:lnSpc>
              <a:spcAft>
                <a:spcPts val="0"/>
              </a:spcAft>
              <a:buFont typeface="Wingdings 3" charset="2"/>
              <a:buChar char=""/>
              <a:defRPr/>
            </a:pPr>
            <a:r>
              <a:rPr lang="en-US" altLang="hu-HU" b="1" i="1" dirty="0">
                <a:solidFill>
                  <a:schemeClr val="tx1">
                    <a:lumMod val="75000"/>
                    <a:lumOff val="25000"/>
                  </a:schemeClr>
                </a:solidFill>
              </a:rPr>
              <a:t>a </a:t>
            </a:r>
            <a:r>
              <a:rPr lang="en-US" altLang="hu-HU" b="1" i="1" dirty="0" err="1">
                <a:solidFill>
                  <a:schemeClr val="tx1">
                    <a:lumMod val="75000"/>
                    <a:lumOff val="25000"/>
                  </a:schemeClr>
                </a:solidFill>
              </a:rPr>
              <a:t>komplexitás</a:t>
            </a:r>
            <a:r>
              <a:rPr lang="en-US" altLang="hu-HU" b="1" i="1" dirty="0">
                <a:solidFill>
                  <a:schemeClr val="tx1">
                    <a:lumMod val="75000"/>
                    <a:lumOff val="25000"/>
                  </a:schemeClr>
                </a:solidFill>
              </a:rPr>
              <a:t> </a:t>
            </a:r>
            <a:r>
              <a:rPr lang="en-US" altLang="hu-HU" b="1" i="1" dirty="0" err="1">
                <a:solidFill>
                  <a:schemeClr val="tx1">
                    <a:lumMod val="75000"/>
                    <a:lumOff val="25000"/>
                  </a:schemeClr>
                </a:solidFill>
              </a:rPr>
              <a:t>elve</a:t>
            </a:r>
            <a:r>
              <a:rPr lang="en-US" altLang="hu-HU" dirty="0">
                <a:solidFill>
                  <a:schemeClr val="tx1">
                    <a:lumMod val="75000"/>
                    <a:lumOff val="25000"/>
                  </a:schemeClr>
                </a:solidFill>
              </a:rPr>
              <a:t>: a </a:t>
            </a:r>
            <a:r>
              <a:rPr lang="en-US" altLang="hu-HU" dirty="0" err="1">
                <a:solidFill>
                  <a:schemeClr val="tx1">
                    <a:lumMod val="75000"/>
                    <a:lumOff val="25000"/>
                  </a:schemeClr>
                </a:solidFill>
              </a:rPr>
              <a:t>rendszerek</a:t>
            </a:r>
            <a:r>
              <a:rPr lang="en-US" altLang="hu-HU" dirty="0">
                <a:solidFill>
                  <a:schemeClr val="tx1">
                    <a:lumMod val="75000"/>
                    <a:lumOff val="25000"/>
                  </a:schemeClr>
                </a:solidFill>
              </a:rPr>
              <a:t> </a:t>
            </a:r>
            <a:r>
              <a:rPr lang="en-US" altLang="hu-HU" dirty="0" err="1">
                <a:solidFill>
                  <a:schemeClr val="tx1">
                    <a:lumMod val="75000"/>
                    <a:lumOff val="25000"/>
                  </a:schemeClr>
                </a:solidFill>
              </a:rPr>
              <a:t>komplex</a:t>
            </a:r>
            <a:r>
              <a:rPr lang="en-US" altLang="hu-HU" dirty="0">
                <a:solidFill>
                  <a:schemeClr val="tx1">
                    <a:lumMod val="75000"/>
                    <a:lumOff val="25000"/>
                  </a:schemeClr>
                </a:solidFill>
              </a:rPr>
              <a:t> </a:t>
            </a:r>
            <a:r>
              <a:rPr lang="en-US" altLang="hu-HU" dirty="0" err="1">
                <a:solidFill>
                  <a:schemeClr val="tx1">
                    <a:lumMod val="75000"/>
                    <a:lumOff val="25000"/>
                  </a:schemeClr>
                </a:solidFill>
              </a:rPr>
              <a:t>magatartást</a:t>
            </a:r>
            <a:r>
              <a:rPr lang="en-US" altLang="hu-HU" dirty="0">
                <a:solidFill>
                  <a:schemeClr val="tx1">
                    <a:lumMod val="75000"/>
                    <a:lumOff val="25000"/>
                  </a:schemeClr>
                </a:solidFill>
              </a:rPr>
              <a:t> </a:t>
            </a:r>
            <a:r>
              <a:rPr lang="en-US" altLang="hu-HU" dirty="0" err="1">
                <a:solidFill>
                  <a:schemeClr val="tx1">
                    <a:lumMod val="75000"/>
                    <a:lumOff val="25000"/>
                  </a:schemeClr>
                </a:solidFill>
              </a:rPr>
              <a:t>igényelnek</a:t>
            </a:r>
            <a:r>
              <a:rPr lang="en-US" altLang="hu-HU" dirty="0">
                <a:solidFill>
                  <a:schemeClr val="tx1">
                    <a:lumMod val="75000"/>
                    <a:lumOff val="25000"/>
                  </a:schemeClr>
                </a:solidFill>
              </a:rPr>
              <a:t>, </a:t>
            </a:r>
            <a:r>
              <a:rPr lang="en-US" altLang="hu-HU" dirty="0" err="1">
                <a:solidFill>
                  <a:schemeClr val="tx1">
                    <a:lumMod val="75000"/>
                    <a:lumOff val="25000"/>
                  </a:schemeClr>
                </a:solidFill>
              </a:rPr>
              <a:t>mégpedig</a:t>
            </a:r>
            <a:r>
              <a:rPr lang="en-US" altLang="hu-HU" dirty="0">
                <a:solidFill>
                  <a:schemeClr val="tx1">
                    <a:lumMod val="75000"/>
                    <a:lumOff val="25000"/>
                  </a:schemeClr>
                </a:solidFill>
              </a:rPr>
              <a:t> a </a:t>
            </a:r>
            <a:r>
              <a:rPr lang="en-US" altLang="hu-HU" dirty="0" err="1">
                <a:solidFill>
                  <a:schemeClr val="tx1">
                    <a:lumMod val="75000"/>
                    <a:lumOff val="25000"/>
                  </a:schemeClr>
                </a:solidFill>
              </a:rPr>
              <a:t>többrétegű</a:t>
            </a:r>
            <a:r>
              <a:rPr lang="en-US" altLang="hu-HU" dirty="0">
                <a:solidFill>
                  <a:schemeClr val="tx1">
                    <a:lumMod val="75000"/>
                    <a:lumOff val="25000"/>
                  </a:schemeClr>
                </a:solidFill>
              </a:rPr>
              <a:t> </a:t>
            </a:r>
            <a:r>
              <a:rPr lang="en-US" altLang="hu-HU" dirty="0" err="1">
                <a:solidFill>
                  <a:schemeClr val="tx1">
                    <a:lumMod val="75000"/>
                    <a:lumOff val="25000"/>
                  </a:schemeClr>
                </a:solidFill>
              </a:rPr>
              <a:t>stabil</a:t>
            </a:r>
            <a:r>
              <a:rPr lang="en-US" altLang="hu-HU" dirty="0">
                <a:solidFill>
                  <a:schemeClr val="tx1">
                    <a:lumMod val="75000"/>
                    <a:lumOff val="25000"/>
                  </a:schemeClr>
                </a:solidFill>
              </a:rPr>
              <a:t> </a:t>
            </a:r>
            <a:r>
              <a:rPr lang="en-US" altLang="hu-HU" dirty="0" err="1">
                <a:solidFill>
                  <a:schemeClr val="tx1">
                    <a:lumMod val="75000"/>
                    <a:lumOff val="25000"/>
                  </a:schemeClr>
                </a:solidFill>
              </a:rPr>
              <a:t>egyensúlyi</a:t>
            </a:r>
            <a:r>
              <a:rPr lang="en-US" altLang="hu-HU" dirty="0">
                <a:solidFill>
                  <a:schemeClr val="tx1">
                    <a:lumMod val="75000"/>
                    <a:lumOff val="25000"/>
                  </a:schemeClr>
                </a:solidFill>
              </a:rPr>
              <a:t> </a:t>
            </a:r>
            <a:r>
              <a:rPr lang="en-US" altLang="hu-HU" dirty="0" err="1">
                <a:solidFill>
                  <a:schemeClr val="tx1">
                    <a:lumMod val="75000"/>
                    <a:lumOff val="25000"/>
                  </a:schemeClr>
                </a:solidFill>
              </a:rPr>
              <a:t>és</a:t>
            </a:r>
            <a:r>
              <a:rPr lang="en-US" altLang="hu-HU" dirty="0">
                <a:solidFill>
                  <a:schemeClr val="tx1">
                    <a:lumMod val="75000"/>
                    <a:lumOff val="25000"/>
                  </a:schemeClr>
                </a:solidFill>
              </a:rPr>
              <a:t> a </a:t>
            </a:r>
            <a:r>
              <a:rPr lang="en-US" altLang="hu-HU" dirty="0" err="1">
                <a:solidFill>
                  <a:schemeClr val="tx1">
                    <a:lumMod val="75000"/>
                    <a:lumOff val="25000"/>
                  </a:schemeClr>
                </a:solidFill>
              </a:rPr>
              <a:t>nem-lineáris</a:t>
            </a:r>
            <a:r>
              <a:rPr lang="en-US" altLang="hu-HU" dirty="0">
                <a:solidFill>
                  <a:schemeClr val="tx1">
                    <a:lumMod val="75000"/>
                    <a:lumOff val="25000"/>
                  </a:schemeClr>
                </a:solidFill>
              </a:rPr>
              <a:t> </a:t>
            </a:r>
            <a:r>
              <a:rPr lang="en-US" altLang="hu-HU" dirty="0" err="1">
                <a:solidFill>
                  <a:schemeClr val="tx1">
                    <a:lumMod val="75000"/>
                    <a:lumOff val="25000"/>
                  </a:schemeClr>
                </a:solidFill>
              </a:rPr>
              <a:t>magatartásokon</a:t>
            </a:r>
            <a:r>
              <a:rPr lang="en-US" altLang="hu-HU" dirty="0">
                <a:solidFill>
                  <a:schemeClr val="tx1">
                    <a:lumMod val="75000"/>
                    <a:lumOff val="25000"/>
                  </a:schemeClr>
                </a:solidFill>
              </a:rPr>
              <a:t> </a:t>
            </a:r>
            <a:r>
              <a:rPr lang="en-US" altLang="hu-HU" dirty="0" err="1">
                <a:solidFill>
                  <a:schemeClr val="tx1">
                    <a:lumMod val="75000"/>
                    <a:lumOff val="25000"/>
                  </a:schemeClr>
                </a:solidFill>
              </a:rPr>
              <a:t>keresztül</a:t>
            </a:r>
            <a:r>
              <a:rPr lang="en-US" altLang="hu-HU" dirty="0">
                <a:solidFill>
                  <a:schemeClr val="tx1">
                    <a:lumMod val="75000"/>
                    <a:lumOff val="25000"/>
                  </a:schemeClr>
                </a:solidFill>
              </a:rPr>
              <a:t>, </a:t>
            </a:r>
            <a:r>
              <a:rPr lang="en-US" altLang="hu-HU" dirty="0" err="1">
                <a:solidFill>
                  <a:schemeClr val="tx1">
                    <a:lumMod val="75000"/>
                    <a:lumOff val="25000"/>
                  </a:schemeClr>
                </a:solidFill>
              </a:rPr>
              <a:t>és</a:t>
            </a:r>
            <a:r>
              <a:rPr lang="en-US" altLang="hu-HU" dirty="0">
                <a:solidFill>
                  <a:schemeClr val="tx1">
                    <a:lumMod val="75000"/>
                    <a:lumOff val="25000"/>
                  </a:schemeClr>
                </a:solidFill>
              </a:rPr>
              <a:t> </a:t>
            </a:r>
            <a:r>
              <a:rPr lang="en-US" altLang="hu-HU" dirty="0" err="1">
                <a:solidFill>
                  <a:schemeClr val="tx1">
                    <a:lumMod val="75000"/>
                    <a:lumOff val="25000"/>
                  </a:schemeClr>
                </a:solidFill>
              </a:rPr>
              <a:t>hajlamosak</a:t>
            </a:r>
            <a:r>
              <a:rPr lang="en-US" altLang="hu-HU" dirty="0">
                <a:solidFill>
                  <a:schemeClr val="tx1">
                    <a:lumMod val="75000"/>
                    <a:lumOff val="25000"/>
                  </a:schemeClr>
                </a:solidFill>
              </a:rPr>
              <a:t> </a:t>
            </a:r>
            <a:r>
              <a:rPr lang="en-US" altLang="hu-HU" dirty="0" err="1">
                <a:solidFill>
                  <a:schemeClr val="tx1">
                    <a:lumMod val="75000"/>
                    <a:lumOff val="25000"/>
                  </a:schemeClr>
                </a:solidFill>
              </a:rPr>
              <a:t>összeomlani</a:t>
            </a:r>
            <a:r>
              <a:rPr lang="en-US" altLang="hu-HU" dirty="0">
                <a:solidFill>
                  <a:schemeClr val="tx1">
                    <a:lumMod val="75000"/>
                    <a:lumOff val="25000"/>
                  </a:schemeClr>
                </a:solidFill>
              </a:rPr>
              <a:t>, ha </a:t>
            </a:r>
            <a:r>
              <a:rPr lang="en-US" altLang="hu-HU" dirty="0" err="1">
                <a:solidFill>
                  <a:schemeClr val="tx1">
                    <a:lumMod val="75000"/>
                    <a:lumOff val="25000"/>
                  </a:schemeClr>
                </a:solidFill>
              </a:rPr>
              <a:t>elérték</a:t>
            </a:r>
            <a:r>
              <a:rPr lang="en-US" altLang="hu-HU" dirty="0">
                <a:solidFill>
                  <a:schemeClr val="tx1">
                    <a:lumMod val="75000"/>
                    <a:lumOff val="25000"/>
                  </a:schemeClr>
                </a:solidFill>
              </a:rPr>
              <a:t> a </a:t>
            </a:r>
            <a:r>
              <a:rPr lang="en-US" altLang="hu-HU" dirty="0" err="1">
                <a:solidFill>
                  <a:schemeClr val="tx1">
                    <a:lumMod val="75000"/>
                    <a:lumOff val="25000"/>
                  </a:schemeClr>
                </a:solidFill>
              </a:rPr>
              <a:t>lehetséges</a:t>
            </a:r>
            <a:r>
              <a:rPr lang="en-US" altLang="hu-HU" dirty="0">
                <a:solidFill>
                  <a:schemeClr val="tx1">
                    <a:lumMod val="75000"/>
                    <a:lumOff val="25000"/>
                  </a:schemeClr>
                </a:solidFill>
              </a:rPr>
              <a:t> </a:t>
            </a:r>
            <a:r>
              <a:rPr lang="en-US" altLang="hu-HU" dirty="0" err="1">
                <a:solidFill>
                  <a:schemeClr val="tx1">
                    <a:lumMod val="75000"/>
                    <a:lumOff val="25000"/>
                  </a:schemeClr>
                </a:solidFill>
              </a:rPr>
              <a:t>határokat</a:t>
            </a:r>
            <a:r>
              <a:rPr lang="en-US" altLang="hu-HU" dirty="0">
                <a:solidFill>
                  <a:schemeClr val="tx1">
                    <a:lumMod val="75000"/>
                    <a:lumOff val="25000"/>
                  </a:schemeClr>
                </a:solidFill>
              </a:rPr>
              <a:t>.” </a:t>
            </a:r>
            <a:endParaRPr lang="hu-HU" altLang="hu-HU" dirty="0">
              <a:solidFill>
                <a:schemeClr val="tx1">
                  <a:lumMod val="75000"/>
                  <a:lumOff val="25000"/>
                </a:schemeClr>
              </a:solidFill>
            </a:endParaRPr>
          </a:p>
        </p:txBody>
      </p:sp>
      <p:sp>
        <p:nvSpPr>
          <p:cNvPr id="23556" name="Dia számának helye 5">
            <a:extLst>
              <a:ext uri="{FF2B5EF4-FFF2-40B4-BE49-F238E27FC236}">
                <a16:creationId xmlns:a16="http://schemas.microsoft.com/office/drawing/2014/main" id="{ABA68AAA-488C-4EA3-901C-FF7D546884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6A813961-919E-461E-BA80-F26E1DD4A126}" type="slidenum">
              <a:rPr lang="hu-HU" altLang="hu-HU" smtClean="0">
                <a:solidFill>
                  <a:schemeClr val="tx1"/>
                </a:solidFill>
                <a:latin typeface="Arial" panose="020B0604020202020204" pitchFamily="34" charset="0"/>
              </a:rPr>
              <a:pPr fontAlgn="base">
                <a:spcBef>
                  <a:spcPct val="0"/>
                </a:spcBef>
                <a:spcAft>
                  <a:spcPct val="0"/>
                </a:spcAft>
                <a:buClrTx/>
                <a:buFontTx/>
                <a:buNone/>
              </a:pPr>
              <a:t>5</a:t>
            </a:fld>
            <a:endParaRPr lang="hu-HU" altLang="hu-HU">
              <a:solidFill>
                <a:schemeClr val="tx1"/>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1">
            <a:extLst>
              <a:ext uri="{FF2B5EF4-FFF2-40B4-BE49-F238E27FC236}">
                <a16:creationId xmlns:a16="http://schemas.microsoft.com/office/drawing/2014/main" id="{80FD64A1-242D-4D14-9804-30DF4455B165}"/>
              </a:ext>
            </a:extLst>
          </p:cNvPr>
          <p:cNvSpPr>
            <a:spLocks noGrp="1" noChangeArrowheads="1"/>
          </p:cNvSpPr>
          <p:nvPr>
            <p:ph type="title"/>
          </p:nvPr>
        </p:nvSpPr>
        <p:spPr>
          <a:xfrm>
            <a:off x="457200" y="274638"/>
            <a:ext cx="8229600" cy="457200"/>
          </a:xfrm>
        </p:spPr>
        <p:txBody>
          <a:bodyPr rtlCol="0">
            <a:normAutofit fontScale="90000"/>
          </a:bodyPr>
          <a:lstStyle/>
          <a:p>
            <a:pPr eaLnBrk="1" fontAlgn="auto" hangingPunct="1">
              <a:spcAft>
                <a:spcPts val="0"/>
              </a:spcAft>
              <a:defRPr/>
            </a:pPr>
            <a:endParaRPr lang="hu-HU" altLang="hu-HU">
              <a:solidFill>
                <a:schemeClr val="tx1">
                  <a:lumMod val="85000"/>
                  <a:lumOff val="15000"/>
                </a:schemeClr>
              </a:solidFill>
            </a:endParaRPr>
          </a:p>
        </p:txBody>
      </p:sp>
      <p:sp>
        <p:nvSpPr>
          <p:cNvPr id="64515" name="Tartalom helye 2">
            <a:extLst>
              <a:ext uri="{FF2B5EF4-FFF2-40B4-BE49-F238E27FC236}">
                <a16:creationId xmlns:a16="http://schemas.microsoft.com/office/drawing/2014/main" id="{5AB22635-7CC8-43B6-AE0C-F6CEFCF661E7}"/>
              </a:ext>
            </a:extLst>
          </p:cNvPr>
          <p:cNvSpPr>
            <a:spLocks noGrp="1" noChangeArrowheads="1"/>
          </p:cNvSpPr>
          <p:nvPr>
            <p:ph idx="1"/>
          </p:nvPr>
        </p:nvSpPr>
        <p:spPr>
          <a:xfrm>
            <a:off x="1403350" y="908050"/>
            <a:ext cx="6840538" cy="5483225"/>
          </a:xfrm>
        </p:spPr>
        <p:txBody>
          <a:bodyPr/>
          <a:lstStyle/>
          <a:p>
            <a:pPr marL="0" indent="0" eaLnBrk="1" hangingPunct="1">
              <a:buFontTx/>
              <a:buNone/>
            </a:pPr>
            <a:r>
              <a:rPr lang="hu-HU" altLang="hu-HU" sz="2000" u="sng"/>
              <a:t>14/2020. (VII. 6.) AB határozat</a:t>
            </a:r>
          </a:p>
          <a:p>
            <a:pPr marL="0" indent="0" eaLnBrk="1" hangingPunct="1">
              <a:buFontTx/>
              <a:buNone/>
            </a:pPr>
            <a:r>
              <a:rPr lang="hu-HU" altLang="hu-HU" sz="2000"/>
              <a:t>„[37] Az elővigyázatosság és a megelőzés közvetlenül az Alaptörvény P) cikk (1) bekezdéséből, illetőleg XXI. cikk (1) bekezdéséből fakadó elveiből következő módon az államnak kell biztosítania azt, hogy a környezet állapotának romlása egy adott intézkedés következményeként ne következzen be… nem szükséges a környezet állapotának tényleges romlása, hanem </a:t>
            </a:r>
            <a:r>
              <a:rPr lang="hu-HU" altLang="hu-HU" sz="2000" b="1"/>
              <a:t>már az állapotromlás kockázata </a:t>
            </a:r>
            <a:r>
              <a:rPr lang="hu-HU" altLang="hu-HU" sz="2000"/>
              <a:t>(illetőleg az állapotromlás kockázatának felmérésére vonatkozó kötelezettség elmulasztása vagy figyelmen kívül hagyása)…”</a:t>
            </a:r>
          </a:p>
        </p:txBody>
      </p:sp>
      <p:sp>
        <p:nvSpPr>
          <p:cNvPr id="64516" name="Dia számának helye 3">
            <a:extLst>
              <a:ext uri="{FF2B5EF4-FFF2-40B4-BE49-F238E27FC236}">
                <a16:creationId xmlns:a16="http://schemas.microsoft.com/office/drawing/2014/main" id="{3EED5BD7-4DA9-452E-A5EC-313E21B33EA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6EE321C3-1FC8-4ABA-970E-AC4CAB4E7EEB}" type="slidenum">
              <a:rPr lang="hu-HU" altLang="hu-HU" smtClean="0">
                <a:solidFill>
                  <a:schemeClr val="tx1"/>
                </a:solidFill>
                <a:latin typeface="Arial" panose="020B0604020202020204" pitchFamily="34" charset="0"/>
              </a:rPr>
              <a:pPr fontAlgn="base">
                <a:spcBef>
                  <a:spcPct val="0"/>
                </a:spcBef>
                <a:spcAft>
                  <a:spcPct val="0"/>
                </a:spcAft>
                <a:buClrTx/>
                <a:buFontTx/>
                <a:buNone/>
              </a:pPr>
              <a:t>50</a:t>
            </a:fld>
            <a:endParaRPr lang="hu-HU" altLang="hu-HU">
              <a:solidFill>
                <a:schemeClr val="tx1"/>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F06DF4-76D1-45F1-A3C8-87B2DFF8EE2D}"/>
              </a:ext>
            </a:extLst>
          </p:cNvPr>
          <p:cNvSpPr>
            <a:spLocks noGrp="1" noChangeArrowheads="1"/>
          </p:cNvSpPr>
          <p:nvPr>
            <p:ph type="title"/>
          </p:nvPr>
        </p:nvSpPr>
        <p:spPr>
          <a:xfrm>
            <a:off x="395288" y="274638"/>
            <a:ext cx="8291512" cy="877887"/>
          </a:xfrm>
        </p:spPr>
        <p:txBody>
          <a:bodyPr/>
          <a:lstStyle/>
          <a:p>
            <a:pPr algn="ctr" eaLnBrk="1" hangingPunct="1"/>
            <a:r>
              <a:rPr lang="hu-HU" altLang="hu-HU" sz="2000"/>
              <a:t>4. NKP (2015-2020)  Nemzeti Környezetvédelmi Program</a:t>
            </a:r>
          </a:p>
        </p:txBody>
      </p:sp>
      <p:sp>
        <p:nvSpPr>
          <p:cNvPr id="7172" name="Rectangle 3">
            <a:extLst>
              <a:ext uri="{FF2B5EF4-FFF2-40B4-BE49-F238E27FC236}">
                <a16:creationId xmlns:a16="http://schemas.microsoft.com/office/drawing/2014/main" id="{7EC2B3F5-ECD7-4AE8-A9AE-A01D35D41E4D}"/>
              </a:ext>
            </a:extLst>
          </p:cNvPr>
          <p:cNvSpPr>
            <a:spLocks noGrp="1" noChangeArrowheads="1"/>
          </p:cNvSpPr>
          <p:nvPr>
            <p:ph idx="1"/>
          </p:nvPr>
        </p:nvSpPr>
        <p:spPr>
          <a:xfrm>
            <a:off x="611188" y="1268413"/>
            <a:ext cx="8075612" cy="4968875"/>
          </a:xfrm>
        </p:spPr>
        <p:txBody>
          <a:bodyPr rtlCol="0">
            <a:normAutofit lnSpcReduction="10000"/>
          </a:bodyPr>
          <a:lstStyle/>
          <a:p>
            <a:pPr eaLnBrk="1" fontAlgn="auto" hangingPunct="1">
              <a:lnSpc>
                <a:spcPct val="80000"/>
              </a:lnSpc>
              <a:spcAft>
                <a:spcPts val="0"/>
              </a:spcAft>
              <a:buFontTx/>
              <a:buNone/>
              <a:defRPr/>
            </a:pPr>
            <a:r>
              <a:rPr lang="hu-HU" altLang="hu-HU" b="1" dirty="0">
                <a:solidFill>
                  <a:srgbClr val="0066FF"/>
                </a:solidFill>
              </a:rPr>
              <a:t>Alapelvek</a:t>
            </a:r>
          </a:p>
          <a:p>
            <a:pPr eaLnBrk="1" fontAlgn="auto" hangingPunct="1">
              <a:lnSpc>
                <a:spcPct val="120000"/>
              </a:lnSpc>
              <a:spcBef>
                <a:spcPts val="600"/>
              </a:spcBef>
              <a:spcAft>
                <a:spcPts val="0"/>
              </a:spcAft>
              <a:buFontTx/>
              <a:buNone/>
              <a:defRPr/>
            </a:pPr>
            <a:r>
              <a:rPr lang="hu-HU" altLang="hu-HU" b="1" dirty="0">
                <a:solidFill>
                  <a:schemeClr val="tx1"/>
                </a:solidFill>
              </a:rPr>
              <a:t>- </a:t>
            </a:r>
            <a:r>
              <a:rPr lang="hu-HU" altLang="hu-HU" dirty="0">
                <a:solidFill>
                  <a:schemeClr val="tx1"/>
                </a:solidFill>
              </a:rPr>
              <a:t>A környezetvédelmi törvényben szereplő alapelvek: elővigyázatosság, megelőzés, helyreállítás, szennyező fizet, az együttműködés és átláthatóság (tájékoztatás, nyilvánosság);</a:t>
            </a:r>
          </a:p>
          <a:p>
            <a:pPr eaLnBrk="1" fontAlgn="auto" hangingPunct="1">
              <a:lnSpc>
                <a:spcPct val="120000"/>
              </a:lnSpc>
              <a:spcBef>
                <a:spcPts val="600"/>
              </a:spcBef>
              <a:spcAft>
                <a:spcPts val="0"/>
              </a:spcAft>
              <a:buFontTx/>
              <a:buNone/>
              <a:defRPr/>
            </a:pPr>
            <a:r>
              <a:rPr lang="hu-HU" altLang="hu-HU" dirty="0">
                <a:solidFill>
                  <a:schemeClr val="tx1"/>
                </a:solidFill>
              </a:rPr>
              <a:t>- A holisztikus megközelítés, az integráció elvének, valamint a rövid, közép és hosszú távú szempontok egyidejű figyelembevétele;</a:t>
            </a:r>
          </a:p>
          <a:p>
            <a:pPr eaLnBrk="1" fontAlgn="auto" hangingPunct="1">
              <a:lnSpc>
                <a:spcPct val="120000"/>
              </a:lnSpc>
              <a:spcBef>
                <a:spcPts val="600"/>
              </a:spcBef>
              <a:spcAft>
                <a:spcPts val="0"/>
              </a:spcAft>
              <a:buFontTx/>
              <a:buNone/>
              <a:defRPr/>
            </a:pPr>
            <a:r>
              <a:rPr lang="hu-HU" altLang="hu-HU" dirty="0">
                <a:solidFill>
                  <a:schemeClr val="tx1"/>
                </a:solidFill>
              </a:rPr>
              <a:t>- A partnerség és a szubszidiaritás elve;</a:t>
            </a:r>
          </a:p>
          <a:p>
            <a:pPr eaLnBrk="1" fontAlgn="auto" hangingPunct="1">
              <a:lnSpc>
                <a:spcPct val="120000"/>
              </a:lnSpc>
              <a:spcBef>
                <a:spcPts val="600"/>
              </a:spcBef>
              <a:spcAft>
                <a:spcPts val="0"/>
              </a:spcAft>
              <a:buFontTx/>
              <a:buNone/>
              <a:defRPr/>
            </a:pPr>
            <a:r>
              <a:rPr lang="hu-HU" altLang="hu-HU" dirty="0">
                <a:solidFill>
                  <a:schemeClr val="tx1"/>
                </a:solidFill>
              </a:rPr>
              <a:t>- A területiség elvének érvényesítése, területileg differenciált beavatkozások kialakításának elve;</a:t>
            </a:r>
          </a:p>
          <a:p>
            <a:pPr eaLnBrk="1" fontAlgn="auto" hangingPunct="1">
              <a:lnSpc>
                <a:spcPct val="120000"/>
              </a:lnSpc>
              <a:spcBef>
                <a:spcPts val="600"/>
              </a:spcBef>
              <a:spcAft>
                <a:spcPts val="0"/>
              </a:spcAft>
              <a:buFontTx/>
              <a:buNone/>
              <a:defRPr/>
            </a:pPr>
            <a:r>
              <a:rPr lang="hu-HU" altLang="hu-HU" dirty="0">
                <a:solidFill>
                  <a:schemeClr val="tx1"/>
                </a:solidFill>
              </a:rPr>
              <a:t>- Az Alaptörvény értelmében „Magyarország elismeri és érvényesíti mindenki jogát az egészséges környezethez”, kiemelt figyelmet kell szentelni az esélyegyenlőség, a társadalmi igazságosság, valamint a nemzedéken belüli és nemzedékek közötti szolidaritás elvének; melyek egyúttal kapcsolódnak a helyi erőforrások fenntartható hasznosításának elvéhez.</a:t>
            </a:r>
          </a:p>
          <a:p>
            <a:pPr eaLnBrk="1" fontAlgn="auto" hangingPunct="1">
              <a:lnSpc>
                <a:spcPct val="80000"/>
              </a:lnSpc>
              <a:spcAft>
                <a:spcPts val="0"/>
              </a:spcAft>
              <a:buFontTx/>
              <a:buNone/>
              <a:defRPr/>
            </a:pPr>
            <a:endParaRPr lang="hu-HU" altLang="hu-HU" sz="1600" b="1" dirty="0">
              <a:solidFill>
                <a:srgbClr val="0066FF"/>
              </a:solidFill>
            </a:endParaRPr>
          </a:p>
        </p:txBody>
      </p:sp>
      <p:sp>
        <p:nvSpPr>
          <p:cNvPr id="24580" name="Dia számának helye 5">
            <a:extLst>
              <a:ext uri="{FF2B5EF4-FFF2-40B4-BE49-F238E27FC236}">
                <a16:creationId xmlns:a16="http://schemas.microsoft.com/office/drawing/2014/main" id="{9EF91EE9-393D-46C0-9AD6-A06613A05C7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CB7DD9FB-186E-479D-B5C8-5523826FEB94}" type="slidenum">
              <a:rPr lang="hu-HU" altLang="hu-HU" smtClean="0">
                <a:solidFill>
                  <a:schemeClr val="tx1"/>
                </a:solidFill>
                <a:latin typeface="Arial" panose="020B0604020202020204" pitchFamily="34" charset="0"/>
              </a:rPr>
              <a:pPr fontAlgn="base">
                <a:spcBef>
                  <a:spcPct val="0"/>
                </a:spcBef>
                <a:spcAft>
                  <a:spcPct val="0"/>
                </a:spcAft>
                <a:buClrTx/>
                <a:buFontTx/>
                <a:buNone/>
              </a:pPr>
              <a:t>6</a:t>
            </a:fld>
            <a:endParaRPr lang="hu-HU" altLang="hu-HU">
              <a:solidFill>
                <a:schemeClr val="tx1"/>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6E40C5C-553E-468E-80ED-3AA759BC3783}"/>
              </a:ext>
            </a:extLst>
          </p:cNvPr>
          <p:cNvSpPr>
            <a:spLocks noGrp="1" noChangeArrowheads="1"/>
          </p:cNvSpPr>
          <p:nvPr>
            <p:ph type="title"/>
          </p:nvPr>
        </p:nvSpPr>
        <p:spPr>
          <a:xfrm>
            <a:off x="468313" y="274638"/>
            <a:ext cx="8218487" cy="706437"/>
          </a:xfrm>
        </p:spPr>
        <p:txBody>
          <a:bodyPr/>
          <a:lstStyle/>
          <a:p>
            <a:pPr eaLnBrk="1" hangingPunct="1"/>
            <a:r>
              <a:rPr lang="hu-HU" altLang="hu-HU" sz="2800" u="sng"/>
              <a:t>Szakterületi elvek</a:t>
            </a:r>
          </a:p>
        </p:txBody>
      </p:sp>
      <p:sp>
        <p:nvSpPr>
          <p:cNvPr id="8196" name="Rectangle 3">
            <a:extLst>
              <a:ext uri="{FF2B5EF4-FFF2-40B4-BE49-F238E27FC236}">
                <a16:creationId xmlns:a16="http://schemas.microsoft.com/office/drawing/2014/main" id="{7D87C5BA-DE29-4E71-9311-2CCA28413EB7}"/>
              </a:ext>
            </a:extLst>
          </p:cNvPr>
          <p:cNvSpPr>
            <a:spLocks noGrp="1" noChangeArrowheads="1"/>
          </p:cNvSpPr>
          <p:nvPr>
            <p:ph idx="1"/>
          </p:nvPr>
        </p:nvSpPr>
        <p:spPr>
          <a:xfrm>
            <a:off x="457200" y="1125538"/>
            <a:ext cx="8229600" cy="5000625"/>
          </a:xfrm>
        </p:spPr>
        <p:txBody>
          <a:bodyPr rtlCol="0">
            <a:normAutofit lnSpcReduction="10000"/>
          </a:bodyPr>
          <a:lstStyle/>
          <a:p>
            <a:pPr algn="ctr" eaLnBrk="1" fontAlgn="auto" hangingPunct="1">
              <a:lnSpc>
                <a:spcPct val="80000"/>
              </a:lnSpc>
              <a:spcAft>
                <a:spcPts val="0"/>
              </a:spcAft>
              <a:buFontTx/>
              <a:buNone/>
              <a:defRPr/>
            </a:pPr>
            <a:r>
              <a:rPr lang="hu-HU" altLang="hu-HU" b="1" dirty="0">
                <a:solidFill>
                  <a:srgbClr val="0066FF"/>
                </a:solidFill>
              </a:rPr>
              <a:t>2012. évi CLXXXV. törvény a hulladékról</a:t>
            </a:r>
            <a:r>
              <a:rPr lang="hu-HU" altLang="hu-HU" dirty="0">
                <a:solidFill>
                  <a:schemeClr val="tx1">
                    <a:lumMod val="75000"/>
                    <a:lumOff val="25000"/>
                  </a:schemeClr>
                </a:solidFill>
              </a:rPr>
              <a:t> - 3. § (1):</a:t>
            </a:r>
            <a:endParaRPr lang="hu-HU" altLang="hu-HU" i="1" dirty="0">
              <a:solidFill>
                <a:schemeClr val="tx1">
                  <a:lumMod val="75000"/>
                  <a:lumOff val="25000"/>
                </a:schemeClr>
              </a:solidFill>
            </a:endParaRPr>
          </a:p>
          <a:p>
            <a:pPr eaLnBrk="1" fontAlgn="auto" hangingPunct="1">
              <a:lnSpc>
                <a:spcPct val="80000"/>
              </a:lnSpc>
              <a:spcAft>
                <a:spcPts val="0"/>
              </a:spcAft>
              <a:buFontTx/>
              <a:buNone/>
              <a:defRPr/>
            </a:pPr>
            <a:r>
              <a:rPr lang="hu-HU" altLang="hu-HU" i="1" dirty="0">
                <a:solidFill>
                  <a:schemeClr val="tx1">
                    <a:lumMod val="75000"/>
                    <a:lumOff val="25000"/>
                  </a:schemeClr>
                </a:solidFill>
              </a:rPr>
              <a:t>a) az </a:t>
            </a:r>
            <a:r>
              <a:rPr lang="hu-HU" altLang="hu-HU" i="1" dirty="0" err="1">
                <a:solidFill>
                  <a:schemeClr val="tx1">
                    <a:lumMod val="75000"/>
                    <a:lumOff val="25000"/>
                  </a:schemeClr>
                </a:solidFill>
              </a:rPr>
              <a:t>újrahasználat</a:t>
            </a:r>
            <a:r>
              <a:rPr lang="hu-HU" altLang="hu-HU" i="1" dirty="0">
                <a:solidFill>
                  <a:schemeClr val="tx1">
                    <a:lumMod val="75000"/>
                    <a:lumOff val="25000"/>
                  </a:schemeClr>
                </a:solidFill>
              </a:rPr>
              <a:t> és az </a:t>
            </a:r>
            <a:r>
              <a:rPr lang="hu-HU" altLang="hu-HU" i="1" dirty="0" err="1">
                <a:solidFill>
                  <a:schemeClr val="tx1">
                    <a:lumMod val="75000"/>
                    <a:lumOff val="25000"/>
                  </a:schemeClr>
                </a:solidFill>
              </a:rPr>
              <a:t>újrahasználatra</a:t>
            </a:r>
            <a:r>
              <a:rPr lang="hu-HU" altLang="hu-HU" i="1" dirty="0">
                <a:solidFill>
                  <a:schemeClr val="tx1">
                    <a:lumMod val="75000"/>
                    <a:lumOff val="25000"/>
                  </a:schemeClr>
                </a:solidFill>
              </a:rPr>
              <a:t> előkészítés elve</a:t>
            </a:r>
          </a:p>
          <a:p>
            <a:pPr eaLnBrk="1" fontAlgn="auto" hangingPunct="1">
              <a:lnSpc>
                <a:spcPct val="80000"/>
              </a:lnSpc>
              <a:spcAft>
                <a:spcPts val="0"/>
              </a:spcAft>
              <a:buFontTx/>
              <a:buNone/>
              <a:defRPr/>
            </a:pPr>
            <a:r>
              <a:rPr lang="hu-HU" altLang="hu-HU" i="1" dirty="0">
                <a:solidFill>
                  <a:schemeClr val="tx1">
                    <a:lumMod val="75000"/>
                    <a:lumOff val="25000"/>
                  </a:schemeClr>
                </a:solidFill>
              </a:rPr>
              <a:t>b) a kiterjesztett gyártói felelősség elve</a:t>
            </a:r>
          </a:p>
          <a:p>
            <a:pPr eaLnBrk="1" fontAlgn="auto" hangingPunct="1">
              <a:lnSpc>
                <a:spcPct val="80000"/>
              </a:lnSpc>
              <a:spcAft>
                <a:spcPts val="0"/>
              </a:spcAft>
              <a:buFontTx/>
              <a:buNone/>
              <a:defRPr/>
            </a:pPr>
            <a:r>
              <a:rPr lang="hu-HU" altLang="hu-HU" i="1" dirty="0">
                <a:solidFill>
                  <a:schemeClr val="tx1">
                    <a:lumMod val="75000"/>
                    <a:lumOff val="25000"/>
                  </a:schemeClr>
                </a:solidFill>
              </a:rPr>
              <a:t>c) az önellátás elve </a:t>
            </a:r>
            <a:r>
              <a:rPr lang="hu-HU" altLang="hu-HU" dirty="0">
                <a:solidFill>
                  <a:schemeClr val="tx1">
                    <a:lumMod val="75000"/>
                    <a:lumOff val="25000"/>
                  </a:schemeClr>
                </a:solidFill>
              </a:rPr>
              <a:t>(az Európai Unió tagállamaival együttműködésben ... nem jelenti azt, hogy Magyarországnak a hasznosító létesítmények teljes skálájával kell rendelkeznie);</a:t>
            </a:r>
            <a:endParaRPr lang="hu-HU" altLang="hu-HU" i="1" dirty="0">
              <a:solidFill>
                <a:schemeClr val="tx1">
                  <a:lumMod val="75000"/>
                  <a:lumOff val="25000"/>
                </a:schemeClr>
              </a:solidFill>
            </a:endParaRPr>
          </a:p>
          <a:p>
            <a:pPr eaLnBrk="1" fontAlgn="auto" hangingPunct="1">
              <a:lnSpc>
                <a:spcPct val="80000"/>
              </a:lnSpc>
              <a:spcAft>
                <a:spcPts val="0"/>
              </a:spcAft>
              <a:buFontTx/>
              <a:buNone/>
              <a:defRPr/>
            </a:pPr>
            <a:r>
              <a:rPr lang="hu-HU" altLang="hu-HU" i="1" dirty="0">
                <a:solidFill>
                  <a:schemeClr val="tx1">
                    <a:lumMod val="75000"/>
                    <a:lumOff val="25000"/>
                  </a:schemeClr>
                </a:solidFill>
              </a:rPr>
              <a:t>d) a közelség elve </a:t>
            </a:r>
            <a:r>
              <a:rPr lang="hu-HU" altLang="hu-HU" dirty="0">
                <a:solidFill>
                  <a:schemeClr val="tx1">
                    <a:lumMod val="75000"/>
                    <a:lumOff val="25000"/>
                  </a:schemeClr>
                </a:solidFill>
              </a:rPr>
              <a:t>(egyik legközelebbi, a célnak megfelelő hulladékgazdálkodási létesítményben)</a:t>
            </a:r>
            <a:endParaRPr lang="hu-HU" altLang="hu-HU" i="1" dirty="0">
              <a:solidFill>
                <a:schemeClr val="tx1">
                  <a:lumMod val="75000"/>
                  <a:lumOff val="25000"/>
                </a:schemeClr>
              </a:solidFill>
            </a:endParaRPr>
          </a:p>
          <a:p>
            <a:pPr eaLnBrk="1" fontAlgn="auto" hangingPunct="1">
              <a:lnSpc>
                <a:spcPct val="80000"/>
              </a:lnSpc>
              <a:spcAft>
                <a:spcPts val="0"/>
              </a:spcAft>
              <a:buFontTx/>
              <a:buNone/>
              <a:defRPr/>
            </a:pPr>
            <a:r>
              <a:rPr lang="hu-HU" altLang="hu-HU" i="1" dirty="0">
                <a:solidFill>
                  <a:schemeClr val="tx1">
                    <a:lumMod val="75000"/>
                    <a:lumOff val="25000"/>
                  </a:schemeClr>
                </a:solidFill>
              </a:rPr>
              <a:t>e) a szennyező fizet elve </a:t>
            </a:r>
          </a:p>
          <a:p>
            <a:pPr eaLnBrk="1" fontAlgn="auto" hangingPunct="1">
              <a:lnSpc>
                <a:spcPct val="80000"/>
              </a:lnSpc>
              <a:spcAft>
                <a:spcPts val="0"/>
              </a:spcAft>
              <a:buFontTx/>
              <a:buNone/>
              <a:defRPr/>
            </a:pPr>
            <a:r>
              <a:rPr lang="hu-HU" altLang="hu-HU" i="1" dirty="0">
                <a:solidFill>
                  <a:schemeClr val="tx1">
                    <a:lumMod val="75000"/>
                    <a:lumOff val="25000"/>
                  </a:schemeClr>
                </a:solidFill>
              </a:rPr>
              <a:t>f) a biológiailag lebomló hulladék hasznosításának elve</a:t>
            </a:r>
          </a:p>
          <a:p>
            <a:pPr eaLnBrk="1" fontAlgn="auto" hangingPunct="1">
              <a:lnSpc>
                <a:spcPct val="80000"/>
              </a:lnSpc>
              <a:spcAft>
                <a:spcPts val="0"/>
              </a:spcAft>
              <a:buFontTx/>
              <a:buNone/>
              <a:defRPr/>
            </a:pPr>
            <a:r>
              <a:rPr lang="hu-HU" altLang="hu-HU" i="1" dirty="0">
                <a:solidFill>
                  <a:schemeClr val="tx1">
                    <a:lumMod val="75000"/>
                    <a:lumOff val="25000"/>
                  </a:schemeClr>
                </a:solidFill>
              </a:rPr>
              <a:t>g) a költséghatékony hulladékgazdálkodási közszolgáltatás biztosításának elve: </a:t>
            </a:r>
            <a:r>
              <a:rPr lang="hu-HU" altLang="hu-HU" dirty="0">
                <a:solidFill>
                  <a:schemeClr val="tx1">
                    <a:lumMod val="75000"/>
                    <a:lumOff val="25000"/>
                  </a:schemeClr>
                </a:solidFill>
              </a:rPr>
              <a:t>(a legkisebb mértékben tegye szükségessé a hulladékgazdálkodási közszolgáltatási díj és a hulladék ártalmatlanítása után fizetendő díj emelését, és az ártalmatlanítás díja ne eredményezhesse a hulladéklerakási járulék közszolgáltatóra vagy a lakosságra történő áthárítását)</a:t>
            </a:r>
            <a:endParaRPr lang="hu-HU" altLang="hu-HU" i="1" dirty="0">
              <a:solidFill>
                <a:schemeClr val="tx1">
                  <a:lumMod val="75000"/>
                  <a:lumOff val="25000"/>
                </a:schemeClr>
              </a:solidFill>
            </a:endParaRPr>
          </a:p>
          <a:p>
            <a:pPr eaLnBrk="1" fontAlgn="auto" hangingPunct="1">
              <a:lnSpc>
                <a:spcPct val="80000"/>
              </a:lnSpc>
              <a:spcAft>
                <a:spcPts val="0"/>
              </a:spcAft>
              <a:buFontTx/>
              <a:buNone/>
              <a:defRPr/>
            </a:pPr>
            <a:r>
              <a:rPr lang="hu-HU" altLang="hu-HU" i="1" dirty="0">
                <a:solidFill>
                  <a:schemeClr val="tx1">
                    <a:lumMod val="75000"/>
                    <a:lumOff val="25000"/>
                  </a:schemeClr>
                </a:solidFill>
              </a:rPr>
              <a:t>h) a keresztfinanszírozás tilalmának elve </a:t>
            </a:r>
            <a:r>
              <a:rPr lang="hu-HU" altLang="hu-HU" dirty="0">
                <a:solidFill>
                  <a:schemeClr val="tx1">
                    <a:lumMod val="75000"/>
                    <a:lumOff val="25000"/>
                  </a:schemeClr>
                </a:solidFill>
              </a:rPr>
              <a:t>(az ésszerű nyereség nem tartalmazhatja a hulladékgazdálkodási közszolgáltatáson kívül eső egyéb, gazdasági tevékenységei költségeinek, ráfordításainak fedezetét)</a:t>
            </a:r>
          </a:p>
        </p:txBody>
      </p:sp>
      <p:sp>
        <p:nvSpPr>
          <p:cNvPr id="25604" name="Dia számának helye 5">
            <a:extLst>
              <a:ext uri="{FF2B5EF4-FFF2-40B4-BE49-F238E27FC236}">
                <a16:creationId xmlns:a16="http://schemas.microsoft.com/office/drawing/2014/main" id="{399CD110-0DD3-4B83-9F49-317339A695A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54D6849D-1FA6-4F6C-8E40-6D8E7B590F8C}" type="slidenum">
              <a:rPr lang="hu-HU" altLang="hu-HU" smtClean="0">
                <a:solidFill>
                  <a:schemeClr val="tx1"/>
                </a:solidFill>
                <a:latin typeface="Arial" panose="020B0604020202020204" pitchFamily="34" charset="0"/>
              </a:rPr>
              <a:pPr fontAlgn="base">
                <a:spcBef>
                  <a:spcPct val="0"/>
                </a:spcBef>
                <a:spcAft>
                  <a:spcPct val="0"/>
                </a:spcAft>
                <a:buClrTx/>
                <a:buFontTx/>
                <a:buNone/>
              </a:pPr>
              <a:t>7</a:t>
            </a:fld>
            <a:endParaRPr lang="hu-HU" altLang="hu-HU">
              <a:solidFill>
                <a:schemeClr val="tx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90E498B-A0CB-4555-987A-FC5B41970187}"/>
              </a:ext>
            </a:extLst>
          </p:cNvPr>
          <p:cNvSpPr>
            <a:spLocks noGrp="1" noChangeArrowheads="1"/>
          </p:cNvSpPr>
          <p:nvPr>
            <p:ph type="title"/>
          </p:nvPr>
        </p:nvSpPr>
        <p:spPr>
          <a:xfrm>
            <a:off x="539750" y="274638"/>
            <a:ext cx="8147050" cy="922337"/>
          </a:xfrm>
        </p:spPr>
        <p:txBody>
          <a:bodyPr/>
          <a:lstStyle/>
          <a:p>
            <a:pPr algn="ctr" eaLnBrk="1" hangingPunct="1"/>
            <a:r>
              <a:rPr lang="hu-HU" altLang="hu-HU" sz="2800"/>
              <a:t>1995. évi LIII. tv. a természet védelméről</a:t>
            </a:r>
          </a:p>
        </p:txBody>
      </p:sp>
      <p:sp>
        <p:nvSpPr>
          <p:cNvPr id="9220" name="Rectangle 3">
            <a:extLst>
              <a:ext uri="{FF2B5EF4-FFF2-40B4-BE49-F238E27FC236}">
                <a16:creationId xmlns:a16="http://schemas.microsoft.com/office/drawing/2014/main" id="{2DC1F51F-F305-4C74-AAB2-7D46CD7C16D1}"/>
              </a:ext>
            </a:extLst>
          </p:cNvPr>
          <p:cNvSpPr>
            <a:spLocks noGrp="1" noChangeArrowheads="1"/>
          </p:cNvSpPr>
          <p:nvPr>
            <p:ph idx="1"/>
          </p:nvPr>
        </p:nvSpPr>
        <p:spPr>
          <a:xfrm>
            <a:off x="457200" y="1268413"/>
            <a:ext cx="8229600" cy="4857750"/>
          </a:xfrm>
        </p:spPr>
        <p:txBody>
          <a:bodyPr rtlCol="0">
            <a:normAutofit lnSpcReduction="10000"/>
          </a:bodyPr>
          <a:lstStyle/>
          <a:p>
            <a:pPr eaLnBrk="1" fontAlgn="auto" hangingPunct="1">
              <a:lnSpc>
                <a:spcPct val="80000"/>
              </a:lnSpc>
              <a:spcAft>
                <a:spcPts val="0"/>
              </a:spcAft>
              <a:buFontTx/>
              <a:buNone/>
              <a:defRPr/>
            </a:pPr>
            <a:r>
              <a:rPr lang="hu-HU" altLang="hu-HU" b="1" dirty="0">
                <a:solidFill>
                  <a:schemeClr val="tx1">
                    <a:lumMod val="75000"/>
                    <a:lumOff val="25000"/>
                  </a:schemeClr>
                </a:solidFill>
              </a:rPr>
              <a:t>Alapelvek</a:t>
            </a:r>
          </a:p>
          <a:p>
            <a:pPr eaLnBrk="1" fontAlgn="auto" hangingPunct="1">
              <a:lnSpc>
                <a:spcPct val="80000"/>
              </a:lnSpc>
              <a:spcAft>
                <a:spcPts val="0"/>
              </a:spcAft>
              <a:buFontTx/>
              <a:buNone/>
              <a:defRPr/>
            </a:pPr>
            <a:endParaRPr lang="hu-HU" altLang="hu-HU" b="1"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hu-HU" altLang="hu-HU" b="1" dirty="0">
                <a:solidFill>
                  <a:schemeClr val="tx1">
                    <a:lumMod val="75000"/>
                    <a:lumOff val="25000"/>
                  </a:schemeClr>
                </a:solidFill>
              </a:rPr>
              <a:t>5. § </a:t>
            </a:r>
            <a:r>
              <a:rPr lang="hu-HU" altLang="hu-HU" dirty="0">
                <a:solidFill>
                  <a:schemeClr val="tx1">
                    <a:lumMod val="75000"/>
                    <a:lumOff val="25000"/>
                  </a:schemeClr>
                </a:solidFill>
              </a:rPr>
              <a:t>(1) Minden természetes és jogi személy, valamint más szervezet </a:t>
            </a:r>
            <a:r>
              <a:rPr lang="hu-HU" altLang="hu-HU" dirty="0">
                <a:solidFill>
                  <a:srgbClr val="0066FF"/>
                </a:solidFill>
              </a:rPr>
              <a:t>kötelessége a természeti értékek és területek védelme</a:t>
            </a:r>
            <a:r>
              <a:rPr lang="hu-HU" altLang="hu-HU" dirty="0">
                <a:solidFill>
                  <a:schemeClr val="tx1">
                    <a:lumMod val="75000"/>
                    <a:lumOff val="25000"/>
                  </a:schemeClr>
                </a:solidFill>
              </a:rPr>
              <a:t>. Ennek érdekében a tőlük elvárható mértékben </a:t>
            </a:r>
            <a:r>
              <a:rPr lang="hu-HU" altLang="hu-HU" dirty="0">
                <a:solidFill>
                  <a:srgbClr val="0066FF"/>
                </a:solidFill>
              </a:rPr>
              <a:t>kötelesek közreműködni</a:t>
            </a:r>
            <a:r>
              <a:rPr lang="hu-HU" altLang="hu-HU" dirty="0">
                <a:solidFill>
                  <a:schemeClr val="tx1">
                    <a:lumMod val="75000"/>
                    <a:lumOff val="25000"/>
                  </a:schemeClr>
                </a:solidFill>
              </a:rPr>
              <a:t> a veszélyhelyzetek és károsodások megelőzésében, a károk enyhítésében, következményeik megszüntetésében, a károsodás előtti állapot helyreállításában.</a:t>
            </a:r>
          </a:p>
          <a:p>
            <a:pPr eaLnBrk="1" fontAlgn="auto" hangingPunct="1">
              <a:lnSpc>
                <a:spcPct val="80000"/>
              </a:lnSpc>
              <a:spcAft>
                <a:spcPts val="0"/>
              </a:spcAft>
              <a:buFont typeface="Wingdings 3" charset="2"/>
              <a:buChar char=""/>
              <a:defRPr/>
            </a:pPr>
            <a:r>
              <a:rPr lang="hu-HU" altLang="hu-HU" dirty="0">
                <a:solidFill>
                  <a:schemeClr val="tx1">
                    <a:lumMod val="75000"/>
                    <a:lumOff val="25000"/>
                  </a:schemeClr>
                </a:solidFill>
              </a:rPr>
              <a:t>(2) A természeti értékek és területek </a:t>
            </a:r>
            <a:r>
              <a:rPr lang="hu-HU" altLang="hu-HU" dirty="0">
                <a:solidFill>
                  <a:srgbClr val="0066FF"/>
                </a:solidFill>
              </a:rPr>
              <a:t>csak olyan mértékben</a:t>
            </a:r>
            <a:r>
              <a:rPr lang="hu-HU" altLang="hu-HU" dirty="0">
                <a:solidFill>
                  <a:schemeClr val="tx1">
                    <a:lumMod val="75000"/>
                    <a:lumOff val="25000"/>
                  </a:schemeClr>
                </a:solidFill>
              </a:rPr>
              <a:t> igénybe vehetők, hasznosíthatók, hogy a működésük szempontjából alapvető természeti rendszerek és azok folyamatainak </a:t>
            </a:r>
            <a:r>
              <a:rPr lang="hu-HU" altLang="hu-HU" dirty="0">
                <a:solidFill>
                  <a:srgbClr val="0066FF"/>
                </a:solidFill>
              </a:rPr>
              <a:t>működőképessége fennmaradjon</a:t>
            </a:r>
            <a:r>
              <a:rPr lang="hu-HU" altLang="hu-HU" dirty="0">
                <a:solidFill>
                  <a:schemeClr val="tx1">
                    <a:lumMod val="75000"/>
                    <a:lumOff val="25000"/>
                  </a:schemeClr>
                </a:solidFill>
              </a:rPr>
              <a:t>, továbbá a </a:t>
            </a:r>
            <a:r>
              <a:rPr lang="hu-HU" altLang="hu-HU" dirty="0">
                <a:solidFill>
                  <a:srgbClr val="0066FF"/>
                </a:solidFill>
              </a:rPr>
              <a:t>biológiai sokféleség fenntartható</a:t>
            </a:r>
            <a:r>
              <a:rPr lang="hu-HU" altLang="hu-HU" dirty="0">
                <a:solidFill>
                  <a:schemeClr val="tx1">
                    <a:lumMod val="75000"/>
                    <a:lumOff val="25000"/>
                  </a:schemeClr>
                </a:solidFill>
              </a:rPr>
              <a:t> legyen.</a:t>
            </a:r>
          </a:p>
          <a:p>
            <a:pPr eaLnBrk="1" fontAlgn="auto" hangingPunct="1">
              <a:lnSpc>
                <a:spcPct val="80000"/>
              </a:lnSpc>
              <a:spcAft>
                <a:spcPts val="0"/>
              </a:spcAft>
              <a:buFont typeface="Wingdings 3" charset="2"/>
              <a:buChar char=""/>
              <a:defRPr/>
            </a:pPr>
            <a:r>
              <a:rPr lang="hu-HU" altLang="hu-HU" dirty="0">
                <a:solidFill>
                  <a:schemeClr val="tx1">
                    <a:lumMod val="75000"/>
                    <a:lumOff val="25000"/>
                  </a:schemeClr>
                </a:solidFill>
              </a:rPr>
              <a:t>(3) A természet védelméhez </a:t>
            </a:r>
            <a:r>
              <a:rPr lang="hu-HU" altLang="hu-HU" dirty="0">
                <a:solidFill>
                  <a:srgbClr val="0066FF"/>
                </a:solidFill>
              </a:rPr>
              <a:t>fűződő érdekeket</a:t>
            </a:r>
            <a:r>
              <a:rPr lang="hu-HU" altLang="hu-HU" dirty="0">
                <a:solidFill>
                  <a:schemeClr val="tx1">
                    <a:lumMod val="75000"/>
                    <a:lumOff val="25000"/>
                  </a:schemeClr>
                </a:solidFill>
              </a:rPr>
              <a:t> a nemzetgazdasági tervezés, szabályozás, továbbá a gazdasági, terület- és településfejlesztési, illetőleg rendezési döntések, valamint a hatósági intézkedések során </a:t>
            </a:r>
            <a:r>
              <a:rPr lang="hu-HU" altLang="hu-HU" dirty="0">
                <a:solidFill>
                  <a:srgbClr val="0066FF"/>
                </a:solidFill>
              </a:rPr>
              <a:t>figyelembe kell venni</a:t>
            </a:r>
            <a:r>
              <a:rPr lang="hu-HU" altLang="hu-HU" dirty="0">
                <a:solidFill>
                  <a:schemeClr val="tx1">
                    <a:lumMod val="75000"/>
                    <a:lumOff val="25000"/>
                  </a:schemeClr>
                </a:solidFill>
              </a:rPr>
              <a:t>.</a:t>
            </a:r>
          </a:p>
          <a:p>
            <a:pPr eaLnBrk="1" fontAlgn="auto" hangingPunct="1">
              <a:lnSpc>
                <a:spcPct val="80000"/>
              </a:lnSpc>
              <a:spcAft>
                <a:spcPts val="0"/>
              </a:spcAft>
              <a:buFont typeface="Wingdings 3" charset="2"/>
              <a:buChar char=""/>
              <a:defRPr/>
            </a:pPr>
            <a:r>
              <a:rPr lang="hu-HU" altLang="hu-HU" dirty="0">
                <a:solidFill>
                  <a:schemeClr val="tx1">
                    <a:lumMod val="75000"/>
                    <a:lumOff val="25000"/>
                  </a:schemeClr>
                </a:solidFill>
              </a:rPr>
              <a:t>(4) Magyarország a természet védelme érdekében </a:t>
            </a:r>
            <a:r>
              <a:rPr lang="hu-HU" altLang="hu-HU" dirty="0">
                <a:solidFill>
                  <a:srgbClr val="0066FF"/>
                </a:solidFill>
              </a:rPr>
              <a:t>együttműködik</a:t>
            </a:r>
            <a:r>
              <a:rPr lang="hu-HU" altLang="hu-HU" dirty="0">
                <a:solidFill>
                  <a:schemeClr val="tx1">
                    <a:lumMod val="75000"/>
                    <a:lumOff val="25000"/>
                  </a:schemeClr>
                </a:solidFill>
              </a:rPr>
              <a:t> más államokkal és nemzetközi szervezetekkel, illetve nemzetközi természetvédelmi szerződések részesévé válik. Magyarország nemzetközi egyezmény hiányában is </a:t>
            </a:r>
            <a:r>
              <a:rPr lang="hu-HU" altLang="hu-HU" dirty="0">
                <a:solidFill>
                  <a:srgbClr val="0066FF"/>
                </a:solidFill>
              </a:rPr>
              <a:t>figyelembe veszi más államoknak a természet védelméhez fűződő érdekeit</a:t>
            </a:r>
            <a:r>
              <a:rPr lang="hu-HU" altLang="hu-HU" dirty="0">
                <a:solidFill>
                  <a:schemeClr val="tx1">
                    <a:lumMod val="75000"/>
                    <a:lumOff val="25000"/>
                  </a:schemeClr>
                </a:solidFill>
              </a:rPr>
              <a:t>.</a:t>
            </a:r>
          </a:p>
        </p:txBody>
      </p:sp>
      <p:sp>
        <p:nvSpPr>
          <p:cNvPr id="26628" name="Dia számának helye 5">
            <a:extLst>
              <a:ext uri="{FF2B5EF4-FFF2-40B4-BE49-F238E27FC236}">
                <a16:creationId xmlns:a16="http://schemas.microsoft.com/office/drawing/2014/main" id="{E42B5658-BCC6-421B-825C-8BC4C109209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FA76AF87-0329-439E-A853-CAB901413780}" type="slidenum">
              <a:rPr lang="hu-HU" altLang="hu-HU" smtClean="0">
                <a:solidFill>
                  <a:schemeClr val="tx1"/>
                </a:solidFill>
                <a:latin typeface="Arial" panose="020B0604020202020204" pitchFamily="34" charset="0"/>
              </a:rPr>
              <a:pPr fontAlgn="base">
                <a:spcBef>
                  <a:spcPct val="0"/>
                </a:spcBef>
                <a:spcAft>
                  <a:spcPct val="0"/>
                </a:spcAft>
                <a:buClrTx/>
                <a:buFontTx/>
                <a:buNone/>
              </a:pPr>
              <a:t>8</a:t>
            </a:fld>
            <a:endParaRPr lang="hu-HU" altLang="hu-HU">
              <a:solidFill>
                <a:schemeClr val="tx1"/>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D9DD3D7-610D-4156-A743-53121587EA17}"/>
              </a:ext>
            </a:extLst>
          </p:cNvPr>
          <p:cNvSpPr>
            <a:spLocks noGrp="1" noChangeArrowheads="1"/>
          </p:cNvSpPr>
          <p:nvPr>
            <p:ph type="title"/>
          </p:nvPr>
        </p:nvSpPr>
        <p:spPr>
          <a:xfrm>
            <a:off x="2051050" y="274638"/>
            <a:ext cx="6635750" cy="777875"/>
          </a:xfrm>
        </p:spPr>
        <p:txBody>
          <a:bodyPr/>
          <a:lstStyle/>
          <a:p>
            <a:pPr eaLnBrk="1" hangingPunct="1"/>
            <a:r>
              <a:rPr lang="hu-HU" altLang="hu-HU" sz="2800"/>
              <a:t>A környezetjogi elvekről</a:t>
            </a:r>
          </a:p>
        </p:txBody>
      </p:sp>
      <p:sp>
        <p:nvSpPr>
          <p:cNvPr id="10244" name="Rectangle 3">
            <a:extLst>
              <a:ext uri="{FF2B5EF4-FFF2-40B4-BE49-F238E27FC236}">
                <a16:creationId xmlns:a16="http://schemas.microsoft.com/office/drawing/2014/main" id="{CE58065E-F7E4-43EE-85CC-442F9CD1F4DF}"/>
              </a:ext>
            </a:extLst>
          </p:cNvPr>
          <p:cNvSpPr>
            <a:spLocks noGrp="1" noChangeArrowheads="1"/>
          </p:cNvSpPr>
          <p:nvPr>
            <p:ph idx="1"/>
          </p:nvPr>
        </p:nvSpPr>
        <p:spPr>
          <a:xfrm>
            <a:off x="457200" y="1349375"/>
            <a:ext cx="8229600" cy="4776788"/>
          </a:xfrm>
        </p:spPr>
        <p:txBody>
          <a:bodyPr rtlCol="0">
            <a:normAutofit lnSpcReduction="10000"/>
          </a:bodyPr>
          <a:lstStyle/>
          <a:p>
            <a:pPr eaLnBrk="1" fontAlgn="auto" hangingPunct="1">
              <a:lnSpc>
                <a:spcPct val="80000"/>
              </a:lnSpc>
              <a:spcAft>
                <a:spcPts val="0"/>
              </a:spcAft>
              <a:buFontTx/>
              <a:buNone/>
              <a:defRPr/>
            </a:pPr>
            <a:r>
              <a:rPr lang="hu-HU" altLang="hu-HU" dirty="0">
                <a:solidFill>
                  <a:schemeClr val="tx1">
                    <a:lumMod val="75000"/>
                    <a:lumOff val="25000"/>
                  </a:schemeClr>
                </a:solidFill>
              </a:rPr>
              <a:t>C</a:t>
            </a:r>
            <a:r>
              <a:rPr lang="en-US" altLang="hu-HU" dirty="0">
                <a:solidFill>
                  <a:schemeClr val="tx1">
                    <a:lumMod val="75000"/>
                    <a:lumOff val="25000"/>
                  </a:schemeClr>
                </a:solidFill>
              </a:rPr>
              <a:t>‑</a:t>
            </a:r>
            <a:r>
              <a:rPr lang="hu-HU" altLang="hu-HU" dirty="0">
                <a:solidFill>
                  <a:schemeClr val="tx1">
                    <a:lumMod val="75000"/>
                    <a:lumOff val="25000"/>
                  </a:schemeClr>
                </a:solidFill>
              </a:rPr>
              <a:t>32/05. sz. ügy, Bizottság Luxemburg</a:t>
            </a:r>
          </a:p>
          <a:p>
            <a:pPr eaLnBrk="1" fontAlgn="auto" hangingPunct="1">
              <a:lnSpc>
                <a:spcPct val="80000"/>
              </a:lnSpc>
              <a:spcAft>
                <a:spcPts val="0"/>
              </a:spcAft>
              <a:buFontTx/>
              <a:buNone/>
              <a:defRPr/>
            </a:pPr>
            <a:r>
              <a:rPr lang="hu-HU" altLang="hu-HU" dirty="0">
                <a:solidFill>
                  <a:schemeClr val="tx1">
                    <a:lumMod val="75000"/>
                    <a:lumOff val="25000"/>
                  </a:schemeClr>
                </a:solidFill>
              </a:rPr>
              <a:t>34 Az EK 249. cikk harmadik bekezdésének értelmében a tagállamok az irányelvek végrehajtásához maguk választhatják meg azt a formát és azokat az eszközöket, amelyek a leghatékonyabban biztosítják az azokban kitűzött eredmény elérését. E rendelkezésből az következik, hogy valamely irányelvnek a belső jogba való átültetése nem igényli szükségképpen minden egyes tagállamban jogalkotási intézkedés meghozatalát. A Bíróság már több alkalommal kimondta, hogy valamely irányelv előírásainak kifejezett és különös jogi rendelkezés formájában történő formális átvétele nem mindig szükséges, az irányelvek végrehajtása, azok tartalmától függően, általános jogi keretek között is megvalósulhat. </a:t>
            </a:r>
            <a:r>
              <a:rPr lang="hu-HU" altLang="hu-HU" b="1" dirty="0">
                <a:solidFill>
                  <a:schemeClr val="tx1">
                    <a:lumMod val="75000"/>
                    <a:lumOff val="25000"/>
                  </a:schemeClr>
                </a:solidFill>
              </a:rPr>
              <a:t>Különösen az alkotmányjog, illetve a közigazgatási jog általános elveinek megléte feleslegessé teheti az átültetést jogalkotási vagy szabályozási rendelkezések útján</a:t>
            </a:r>
            <a:r>
              <a:rPr lang="hu-HU" altLang="hu-HU" dirty="0">
                <a:solidFill>
                  <a:schemeClr val="tx1">
                    <a:lumMod val="75000"/>
                    <a:lumOff val="25000"/>
                  </a:schemeClr>
                </a:solidFill>
              </a:rPr>
              <a:t>, azzal a feltétellel ugyanakkor, hogy </a:t>
            </a:r>
            <a:r>
              <a:rPr lang="hu-HU" altLang="hu-HU" b="1" dirty="0">
                <a:solidFill>
                  <a:schemeClr val="tx1">
                    <a:lumMod val="75000"/>
                    <a:lumOff val="25000"/>
                  </a:schemeClr>
                </a:solidFill>
              </a:rPr>
              <a:t>ezen elvek hatékonyan garantálják </a:t>
            </a:r>
            <a:r>
              <a:rPr lang="hu-HU" altLang="hu-HU" dirty="0">
                <a:solidFill>
                  <a:schemeClr val="tx1">
                    <a:lumMod val="75000"/>
                    <a:lumOff val="25000"/>
                  </a:schemeClr>
                </a:solidFill>
              </a:rPr>
              <a:t>azt, hogy a nemzeti hatóságok az irányelvet teljes mértékben alkalmazzák, és hogy amennyiben az irányelv szóban forgó rendelkezése magánszemélyek számára jogokat keletkeztet, az ezen elvekből keletkező jogi helyzet kellőképpen meghatározott és egyértelmű, és a kedvezményezetteknek jogaikat teljes mértékben megismerhetik, és adott esetben azokat a nemzeti bíróságok előtt érvényesíthetik.</a:t>
            </a:r>
          </a:p>
        </p:txBody>
      </p:sp>
      <p:sp>
        <p:nvSpPr>
          <p:cNvPr id="27652" name="Dia számának helye 5">
            <a:extLst>
              <a:ext uri="{FF2B5EF4-FFF2-40B4-BE49-F238E27FC236}">
                <a16:creationId xmlns:a16="http://schemas.microsoft.com/office/drawing/2014/main" id="{96CB8B40-C8E3-4451-8A3B-7F4602E2750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A0032EBB-9612-4BF1-8D7C-80BE0A2BE2E2}" type="slidenum">
              <a:rPr lang="hu-HU" altLang="hu-HU" smtClean="0">
                <a:solidFill>
                  <a:schemeClr val="tx1"/>
                </a:solidFill>
                <a:latin typeface="Arial" panose="020B0604020202020204" pitchFamily="34" charset="0"/>
              </a:rPr>
              <a:pPr fontAlgn="base">
                <a:spcBef>
                  <a:spcPct val="0"/>
                </a:spcBef>
                <a:spcAft>
                  <a:spcPct val="0"/>
                </a:spcAft>
                <a:buClrTx/>
                <a:buFontTx/>
                <a:buNone/>
              </a:pPr>
              <a:t>9</a:t>
            </a:fld>
            <a:endParaRPr lang="hu-HU" altLang="hu-HU">
              <a:solidFill>
                <a:schemeClr val="tx1"/>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Szálak">
  <a:themeElements>
    <a:clrScheme name="Szálak">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zála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351</TotalTime>
  <Words>5945</Words>
  <Application>Microsoft Office PowerPoint</Application>
  <PresentationFormat>Diavetítés a képernyőre (4:3 oldalarány)</PresentationFormat>
  <Paragraphs>313</Paragraphs>
  <Slides>50</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50</vt:i4>
      </vt:variant>
    </vt:vector>
  </HeadingPairs>
  <TitlesOfParts>
    <vt:vector size="55" baseType="lpstr">
      <vt:lpstr>Arial</vt:lpstr>
      <vt:lpstr>Calibri</vt:lpstr>
      <vt:lpstr>Century Gothic</vt:lpstr>
      <vt:lpstr>Wingdings 3</vt:lpstr>
      <vt:lpstr>Szálak</vt:lpstr>
      <vt:lpstr>Környezetjogi elvek I.</vt:lpstr>
      <vt:lpstr>PowerPoint-bemutató</vt:lpstr>
      <vt:lpstr>A környezetpolitika elvei</vt:lpstr>
      <vt:lpstr>A Hetedik Akcióprogram (2012-2020</vt:lpstr>
      <vt:lpstr>Nemzeti Fenntartható Fejlődési Keretstratégia 2012-2024</vt:lpstr>
      <vt:lpstr>4. NKP (2015-2020)  Nemzeti Környezetvédelmi Program</vt:lpstr>
      <vt:lpstr>Szakterületi elvek</vt:lpstr>
      <vt:lpstr>1995. évi LIII. tv. a természet védelméről</vt:lpstr>
      <vt:lpstr>A környezetjogi elvekről</vt:lpstr>
      <vt:lpstr>Irodalom (Gerd Winter)</vt:lpstr>
      <vt:lpstr>EUMSz 191.cikk</vt:lpstr>
      <vt:lpstr>Global Pact for the Environment 2017</vt:lpstr>
      <vt:lpstr>Alakuló elvek, mozgások</vt:lpstr>
      <vt:lpstr>A vizsgálandó környezetjogi elvek</vt:lpstr>
      <vt:lpstr>A megelőzés elvcsoportja (forrásnál való fellépés, elővigyázatosság, helyreállítás)</vt:lpstr>
      <vt:lpstr>Megelőzés és társai</vt:lpstr>
      <vt:lpstr>Global pact a megelőzésről</vt:lpstr>
      <vt:lpstr>Egyezmény az Ipari Balesetek Országhatárokon Túli Hatásairól, Helsinki 1992</vt:lpstr>
      <vt:lpstr>PowerPoint-bemutató</vt:lpstr>
      <vt:lpstr>PowerPoint-bemutató</vt:lpstr>
      <vt:lpstr>13/2018. (IX. 4.) AB határozat </vt:lpstr>
      <vt:lpstr>Forrásnál való fellépés</vt:lpstr>
      <vt:lpstr>Forrásnál való fellépés</vt:lpstr>
      <vt:lpstr>Elővigyázatosság</vt:lpstr>
      <vt:lpstr>PowerPoint-bemutató</vt:lpstr>
      <vt:lpstr>Rio 1992</vt:lpstr>
      <vt:lpstr>EU gyakorlat alakulása</vt:lpstr>
      <vt:lpstr>BSE ügy</vt:lpstr>
      <vt:lpstr>PowerPoint-bemutató</vt:lpstr>
      <vt:lpstr>PowerPoint-bemutató</vt:lpstr>
      <vt:lpstr>Pfizer ügy</vt:lpstr>
      <vt:lpstr>PowerPoint-bemutató</vt:lpstr>
      <vt:lpstr>Artegodan ügy</vt:lpstr>
      <vt:lpstr>C‑280/02. sz. ügy, Európai Közösségek Bizottsága kontra Francia Köztársaság, 2004. szeptember 23. </vt:lpstr>
      <vt:lpstr>Monsanto - C-236/01. </vt:lpstr>
      <vt:lpstr>C‑528/16. sz. ügy, előzetes döntéshozatali eljárás Confédération paysanne és társai kontra Premier ministre és Ministre de l’Agriculture, de l’Agroalimentaire et de la Forêt, előzetes döntéshozatal, 2018. július 25. Transzgenezis – mutagenezis </vt:lpstr>
      <vt:lpstr>PowerPoint-bemutató</vt:lpstr>
      <vt:lpstr>PowerPoint-bemutató</vt:lpstr>
      <vt:lpstr>C-674/17 Tapiola (farkasok állományszabályozó vadászata)</vt:lpstr>
      <vt:lpstr>Az elővigyázatosság elemei</vt:lpstr>
      <vt:lpstr>PowerPoint-bemutató</vt:lpstr>
      <vt:lpstr>PowerPoint-bemutató</vt:lpstr>
      <vt:lpstr>PowerPoint-bemutató</vt:lpstr>
      <vt:lpstr>PowerPoint-bemutató</vt:lpstr>
      <vt:lpstr>PowerPoint-bemutató</vt:lpstr>
      <vt:lpstr>BP Mexikói-öböl olajkatasztrófa (2010) jelentés 2010</vt:lpstr>
      <vt:lpstr>Vannak ellenzők</vt:lpstr>
      <vt:lpstr>AB és elővigyázatosság</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Környezetjogi elvek I.</dc:title>
  <dc:creator>Dr. Bándi Gyula</dc:creator>
  <cp:lastModifiedBy>Bándi Gyula</cp:lastModifiedBy>
  <cp:revision>49</cp:revision>
  <dcterms:created xsi:type="dcterms:W3CDTF">2013-09-23T11:37:19Z</dcterms:created>
  <dcterms:modified xsi:type="dcterms:W3CDTF">2022-04-10T12:44:10Z</dcterms:modified>
</cp:coreProperties>
</file>