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1" r:id="rId5"/>
    <p:sldId id="259" r:id="rId6"/>
    <p:sldId id="260" r:id="rId7"/>
    <p:sldId id="262" r:id="rId8"/>
    <p:sldId id="271" r:id="rId9"/>
    <p:sldId id="263" r:id="rId10"/>
    <p:sldId id="265" r:id="rId11"/>
    <p:sldId id="266" r:id="rId12"/>
    <p:sldId id="267" r:id="rId13"/>
    <p:sldId id="268" r:id="rId14"/>
    <p:sldId id="272" r:id="rId15"/>
    <p:sldId id="269" r:id="rId16"/>
    <p:sldId id="270"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73" d="100"/>
          <a:sy n="73" d="100"/>
        </p:scale>
        <p:origin x="11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FE140-8FB0-4B1B-BD35-FA6E111FE71C}" type="datetimeFigureOut">
              <a:rPr lang="hu-HU" smtClean="0"/>
              <a:t>2021. 03. 09.</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9BC35-5BD0-42DC-B2FC-CF8DB515E48C}" type="slidenum">
              <a:rPr lang="hu-HU" smtClean="0"/>
              <a:t>‹#›</a:t>
            </a:fld>
            <a:endParaRPr lang="hu-HU"/>
          </a:p>
        </p:txBody>
      </p:sp>
    </p:spTree>
    <p:extLst>
      <p:ext uri="{BB962C8B-B14F-4D97-AF65-F5344CB8AC3E}">
        <p14:creationId xmlns:p14="http://schemas.microsoft.com/office/powerpoint/2010/main" val="1761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0E49BC35-5BD0-42DC-B2FC-CF8DB515E48C}" type="slidenum">
              <a:rPr lang="hu-HU" smtClean="0"/>
              <a:t>1</a:t>
            </a:fld>
            <a:endParaRPr lang="hu-HU"/>
          </a:p>
        </p:txBody>
      </p:sp>
    </p:spTree>
    <p:extLst>
      <p:ext uri="{BB962C8B-B14F-4D97-AF65-F5344CB8AC3E}">
        <p14:creationId xmlns:p14="http://schemas.microsoft.com/office/powerpoint/2010/main" val="393001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 mintájának szerkesztése</a:t>
            </a:r>
            <a:endParaRPr lang="en-US" dirty="0"/>
          </a:p>
        </p:txBody>
      </p:sp>
      <p:sp>
        <p:nvSpPr>
          <p:cNvPr id="4" name="Date Placeholder 3"/>
          <p:cNvSpPr>
            <a:spLocks noGrp="1"/>
          </p:cNvSpPr>
          <p:nvPr>
            <p:ph type="dt" sz="half" idx="10"/>
          </p:nvPr>
        </p:nvSpPr>
        <p:spPr/>
        <p:txBody>
          <a:bodyPr/>
          <a:lstStyle/>
          <a:p>
            <a:fld id="{63B2330D-9001-4B5B-9511-4764634E72E0}" type="datetime1">
              <a:rPr lang="hu-HU" smtClean="0"/>
              <a:t>2021. 03. 09.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81071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D4794595-AD55-4336-9043-00DF655AC097}" type="datetime1">
              <a:rPr lang="hu-HU" smtClean="0"/>
              <a:t>2021. 03. 09.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47872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074F1D8-A360-49B9-91D3-9A7474243B05}" type="datetime1">
              <a:rPr lang="hu-HU" smtClean="0"/>
              <a:t>2021. 03. 09.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81789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67018925-336F-49D2-A4CD-11DAE187B3EF}" type="datetime1">
              <a:rPr lang="hu-HU" smtClean="0"/>
              <a:t>2021. 03. 09.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383348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14160A4D-3320-4AAB-BB4A-1FB3B840C9D3}" type="datetime1">
              <a:rPr lang="hu-HU" smtClean="0"/>
              <a:t>2021. 03. 09.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74487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205728FC-E3A4-490C-B7F4-0E1D1C6CDA94}" type="datetime1">
              <a:rPr lang="hu-HU" smtClean="0"/>
              <a:t>2021. 03. 09.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36051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2FE91489-3CC4-4C1E-837C-5CCCAFE7B698}" type="datetime1">
              <a:rPr lang="hu-HU" smtClean="0"/>
              <a:t>2021. 03. 09.</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55367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E56FEE9-BE70-4F01-AEC3-37006774454E}" type="datetime1">
              <a:rPr lang="hu-HU" smtClean="0"/>
              <a:t>2021. 03. 09.</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420495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6FE6E-0794-46DB-A4EA-EE34859B32A9}" type="datetime1">
              <a:rPr lang="hu-HU" smtClean="0"/>
              <a:t>2021. 03. 09.</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62622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8AA4F946-599E-4C98-9D4E-4C52787CA7B4}" type="datetime1">
              <a:rPr lang="hu-HU" smtClean="0"/>
              <a:t>2021. 03. 09.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383750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5F3F3E1B-4CEA-4711-9842-D577FD6932A2}" type="datetime1">
              <a:rPr lang="hu-HU" smtClean="0"/>
              <a:t>2021. 03. 09.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410398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00BC8-FAE3-41F3-BC08-85293B7FA970}" type="datetime1">
              <a:rPr lang="hu-HU" smtClean="0"/>
              <a:t>2021. 03. 09.</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3D025-BF54-4E43-9171-24D552EDAFA1}" type="slidenum">
              <a:rPr lang="hu-HU" smtClean="0"/>
              <a:t>‹#›</a:t>
            </a:fld>
            <a:endParaRPr lang="hu-HU"/>
          </a:p>
        </p:txBody>
      </p:sp>
    </p:spTree>
    <p:extLst>
      <p:ext uri="{BB962C8B-B14F-4D97-AF65-F5344CB8AC3E}">
        <p14:creationId xmlns:p14="http://schemas.microsoft.com/office/powerpoint/2010/main" val="325083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122362"/>
            <a:ext cx="7772400" cy="2691992"/>
          </a:xfrm>
        </p:spPr>
        <p:txBody>
          <a:bodyPr>
            <a:normAutofit/>
          </a:bodyPr>
          <a:lstStyle/>
          <a:p>
            <a:r>
              <a:rPr lang="hu-HU" sz="4000" b="1" dirty="0"/>
              <a:t>A környezeti felelősség a szószólói jogalkotási </a:t>
            </a:r>
            <a:r>
              <a:rPr lang="hu-HU" sz="4000" b="1"/>
              <a:t>kezdeményezés nyomán</a:t>
            </a:r>
            <a:r>
              <a:rPr lang="hu-HU" sz="4000" b="1" dirty="0"/>
              <a:t/>
            </a:r>
            <a:br>
              <a:rPr lang="hu-HU" sz="4000" b="1" dirty="0"/>
            </a:br>
            <a:r>
              <a:rPr lang="hu-HU" sz="4000" dirty="0"/>
              <a:t/>
            </a:r>
            <a:br>
              <a:rPr lang="hu-HU" sz="4000" dirty="0"/>
            </a:br>
            <a:endParaRPr lang="hu-HU" sz="3100" dirty="0"/>
          </a:p>
        </p:txBody>
      </p:sp>
      <p:sp>
        <p:nvSpPr>
          <p:cNvPr id="3" name="Alcím 2"/>
          <p:cNvSpPr>
            <a:spLocks noGrp="1"/>
          </p:cNvSpPr>
          <p:nvPr>
            <p:ph type="subTitle" idx="1"/>
          </p:nvPr>
        </p:nvSpPr>
        <p:spPr>
          <a:xfrm>
            <a:off x="1143000" y="4049486"/>
            <a:ext cx="6858000" cy="1489164"/>
          </a:xfrm>
        </p:spPr>
        <p:txBody>
          <a:bodyPr/>
          <a:lstStyle/>
          <a:p>
            <a:r>
              <a:rPr lang="hu-HU" b="1" dirty="0"/>
              <a:t>Dr. Bándi Gyula</a:t>
            </a:r>
          </a:p>
        </p:txBody>
      </p:sp>
      <p:sp>
        <p:nvSpPr>
          <p:cNvPr id="4" name="Dia számának helye 3">
            <a:extLst>
              <a:ext uri="{FF2B5EF4-FFF2-40B4-BE49-F238E27FC236}">
                <a16:creationId xmlns:a16="http://schemas.microsoft.com/office/drawing/2014/main" id="{6E61906C-65E2-44DF-810F-0876DE111996}"/>
              </a:ext>
            </a:extLst>
          </p:cNvPr>
          <p:cNvSpPr>
            <a:spLocks noGrp="1"/>
          </p:cNvSpPr>
          <p:nvPr>
            <p:ph type="sldNum" sz="quarter" idx="12"/>
          </p:nvPr>
        </p:nvSpPr>
        <p:spPr/>
        <p:txBody>
          <a:bodyPr/>
          <a:lstStyle/>
          <a:p>
            <a:fld id="{66A3D025-BF54-4E43-9171-24D552EDAFA1}" type="slidenum">
              <a:rPr lang="hu-HU" smtClean="0"/>
              <a:t>1</a:t>
            </a:fld>
            <a:endParaRPr lang="hu-HU"/>
          </a:p>
        </p:txBody>
      </p:sp>
    </p:spTree>
    <p:extLst>
      <p:ext uri="{BB962C8B-B14F-4D97-AF65-F5344CB8AC3E}">
        <p14:creationId xmlns:p14="http://schemas.microsoft.com/office/powerpoint/2010/main" val="3323037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F31E29D-7684-42E2-8F19-4B8CE5FFF1A4}"/>
              </a:ext>
            </a:extLst>
          </p:cNvPr>
          <p:cNvSpPr>
            <a:spLocks noGrp="1"/>
          </p:cNvSpPr>
          <p:nvPr>
            <p:ph type="title"/>
          </p:nvPr>
        </p:nvSpPr>
        <p:spPr>
          <a:xfrm>
            <a:off x="628650" y="365126"/>
            <a:ext cx="7886700" cy="984703"/>
          </a:xfrm>
        </p:spPr>
        <p:txBody>
          <a:bodyPr/>
          <a:lstStyle/>
          <a:p>
            <a:endParaRPr lang="hu-HU" dirty="0"/>
          </a:p>
        </p:txBody>
      </p:sp>
      <p:sp>
        <p:nvSpPr>
          <p:cNvPr id="3" name="Tartalom helye 2">
            <a:extLst>
              <a:ext uri="{FF2B5EF4-FFF2-40B4-BE49-F238E27FC236}">
                <a16:creationId xmlns:a16="http://schemas.microsoft.com/office/drawing/2014/main" id="{6E24F2BA-B6FE-4C06-BCF3-84FE8913B6A2}"/>
              </a:ext>
            </a:extLst>
          </p:cNvPr>
          <p:cNvSpPr>
            <a:spLocks noGrp="1"/>
          </p:cNvSpPr>
          <p:nvPr>
            <p:ph idx="1"/>
          </p:nvPr>
        </p:nvSpPr>
        <p:spPr>
          <a:xfrm>
            <a:off x="628650" y="1349829"/>
            <a:ext cx="7886700" cy="4827134"/>
          </a:xfrm>
        </p:spPr>
        <p:txBody>
          <a:bodyPr>
            <a:normAutofit fontScale="85000" lnSpcReduction="20000"/>
          </a:bodyPr>
          <a:lstStyle/>
          <a:p>
            <a:r>
              <a:rPr lang="hu-HU" dirty="0"/>
              <a:t>Egy elem a </a:t>
            </a:r>
            <a:r>
              <a:rPr lang="hu-HU" b="1" dirty="0"/>
              <a:t>’valamely környezeti elem által nyújtott szolgáltatás’</a:t>
            </a:r>
            <a:r>
              <a:rPr lang="hu-HU" dirty="0"/>
              <a:t> kérdése. </a:t>
            </a:r>
          </a:p>
          <a:p>
            <a:r>
              <a:rPr lang="hu-HU" b="1" dirty="0"/>
              <a:t>14/2020. (VII. 6.) AB</a:t>
            </a:r>
            <a:r>
              <a:rPr lang="hu-HU" dirty="0"/>
              <a:t>: „[23]1.1.  Az erdő a szárazföld legösszetettebb természeti (ökológiai) rendszere, amely elsősorban a környezetre gyakorolt hatásai miatt az egészséges emberi élet alapvető feltétele. Az erdő a környezeti elemek funkcionális működése és védelme mellett meghatározza a táj jellegét, kiemelten segíti a biológiai sokféleség megőrzését, szebbé, komfortosabbá és egészségesebbé teszi az emberi környezetet, valamint folyamatosan megújuló természeti erőforrásként energiahordozót és élelmet is termel. Mindezek miatt az erdő fenntartása és megóvása az állam és az egész társadalom érdeke, védelmi és közjóléti szolgáltatásai minden embert megilletnek, ezért az erdőt csak a közérdekkel összhangban szabályozott módon lehet használni.”</a:t>
            </a:r>
          </a:p>
        </p:txBody>
      </p:sp>
      <p:sp>
        <p:nvSpPr>
          <p:cNvPr id="4" name="Dia számának helye 3">
            <a:extLst>
              <a:ext uri="{FF2B5EF4-FFF2-40B4-BE49-F238E27FC236}">
                <a16:creationId xmlns:a16="http://schemas.microsoft.com/office/drawing/2014/main" id="{29BBD10E-8BC3-42DF-9B78-D465C10873B3}"/>
              </a:ext>
            </a:extLst>
          </p:cNvPr>
          <p:cNvSpPr>
            <a:spLocks noGrp="1"/>
          </p:cNvSpPr>
          <p:nvPr>
            <p:ph type="sldNum" sz="quarter" idx="12"/>
          </p:nvPr>
        </p:nvSpPr>
        <p:spPr/>
        <p:txBody>
          <a:bodyPr/>
          <a:lstStyle/>
          <a:p>
            <a:fld id="{66A3D025-BF54-4E43-9171-24D552EDAFA1}" type="slidenum">
              <a:rPr lang="hu-HU" smtClean="0"/>
              <a:t>10</a:t>
            </a:fld>
            <a:endParaRPr lang="hu-HU"/>
          </a:p>
        </p:txBody>
      </p:sp>
    </p:spTree>
    <p:extLst>
      <p:ext uri="{BB962C8B-B14F-4D97-AF65-F5344CB8AC3E}">
        <p14:creationId xmlns:p14="http://schemas.microsoft.com/office/powerpoint/2010/main" val="365384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040534-5C46-4400-9374-C6660A4DDBCB}"/>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DF78AFF8-5F4C-4D57-8376-4DC7C3DC59D6}"/>
              </a:ext>
            </a:extLst>
          </p:cNvPr>
          <p:cNvSpPr>
            <a:spLocks noGrp="1"/>
          </p:cNvSpPr>
          <p:nvPr>
            <p:ph idx="1"/>
          </p:nvPr>
        </p:nvSpPr>
        <p:spPr/>
        <p:txBody>
          <a:bodyPr>
            <a:normAutofit fontScale="92500" lnSpcReduction="10000"/>
          </a:bodyPr>
          <a:lstStyle/>
          <a:p>
            <a:pPr marL="0" indent="0">
              <a:buNone/>
            </a:pPr>
            <a:r>
              <a:rPr lang="hu-HU" dirty="0"/>
              <a:t>A javaslat IV. pontja </a:t>
            </a:r>
            <a:r>
              <a:rPr lang="hu-HU" b="1" dirty="0"/>
              <a:t>’Jogi garanciák a környezethasználó megszűnése esetén’</a:t>
            </a:r>
            <a:r>
              <a:rPr lang="hu-HU" dirty="0"/>
              <a:t>. Itt a már folyamatban lévő, nem kizárt módon károkat is előidéző környezethasználatok végelszámolási, de különösen felszámolási eljárása kapcsán szükséges jogalkotási, illetve jogalkalmazási javaslatokat összegeztük, ahol a központi elem a pontos és következetes nyomon követés, illetve ugyancsak a gyors és hatékony intézkedés lehetősége. Emellett a </a:t>
            </a:r>
            <a:r>
              <a:rPr lang="hu-HU" dirty="0" err="1"/>
              <a:t>terhek</a:t>
            </a:r>
            <a:r>
              <a:rPr lang="hu-HU" dirty="0"/>
              <a:t> átszállása vagy átvállalása sem kevésbé fontos. Elviekben minden esetben létezik aktuális jogszabályi válasz, csakhogy ezek messze nem kielégítőek. Az ingatlannyilvántartás által adott lehetőségekre is nagyobb figyelmet kellene fordítani.</a:t>
            </a:r>
          </a:p>
        </p:txBody>
      </p:sp>
      <p:sp>
        <p:nvSpPr>
          <p:cNvPr id="4" name="Dia számának helye 3">
            <a:extLst>
              <a:ext uri="{FF2B5EF4-FFF2-40B4-BE49-F238E27FC236}">
                <a16:creationId xmlns:a16="http://schemas.microsoft.com/office/drawing/2014/main" id="{DCFC5258-15F8-42AC-A635-D111FABE70CA}"/>
              </a:ext>
            </a:extLst>
          </p:cNvPr>
          <p:cNvSpPr>
            <a:spLocks noGrp="1"/>
          </p:cNvSpPr>
          <p:nvPr>
            <p:ph type="sldNum" sz="quarter" idx="12"/>
          </p:nvPr>
        </p:nvSpPr>
        <p:spPr/>
        <p:txBody>
          <a:bodyPr/>
          <a:lstStyle/>
          <a:p>
            <a:fld id="{66A3D025-BF54-4E43-9171-24D552EDAFA1}" type="slidenum">
              <a:rPr lang="hu-HU" smtClean="0"/>
              <a:t>11</a:t>
            </a:fld>
            <a:endParaRPr lang="hu-HU"/>
          </a:p>
        </p:txBody>
      </p:sp>
    </p:spTree>
    <p:extLst>
      <p:ext uri="{BB962C8B-B14F-4D97-AF65-F5344CB8AC3E}">
        <p14:creationId xmlns:p14="http://schemas.microsoft.com/office/powerpoint/2010/main" val="2204833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42F16D3-B789-4818-B3DE-03D2C9811D5B}"/>
              </a:ext>
            </a:extLst>
          </p:cNvPr>
          <p:cNvSpPr>
            <a:spLocks noGrp="1"/>
          </p:cNvSpPr>
          <p:nvPr>
            <p:ph type="title"/>
          </p:nvPr>
        </p:nvSpPr>
        <p:spPr>
          <a:xfrm>
            <a:off x="3117668" y="365126"/>
            <a:ext cx="5397681" cy="1325563"/>
          </a:xfrm>
        </p:spPr>
        <p:txBody>
          <a:bodyPr>
            <a:normAutofit/>
          </a:bodyPr>
          <a:lstStyle/>
          <a:p>
            <a:r>
              <a:rPr lang="hu-HU" sz="2800" b="1" dirty="0"/>
              <a:t>Közös jelentés </a:t>
            </a:r>
            <a:r>
              <a:rPr lang="hu-HU" sz="2800" dirty="0"/>
              <a:t>a lőrinci azbesztcement gyár bontása ügyében AJBH 2373/2018,</a:t>
            </a:r>
          </a:p>
        </p:txBody>
      </p:sp>
      <p:sp>
        <p:nvSpPr>
          <p:cNvPr id="3" name="Tartalom helye 2">
            <a:extLst>
              <a:ext uri="{FF2B5EF4-FFF2-40B4-BE49-F238E27FC236}">
                <a16:creationId xmlns:a16="http://schemas.microsoft.com/office/drawing/2014/main" id="{973289B2-6015-45D1-9124-AC8903CAF0C8}"/>
              </a:ext>
            </a:extLst>
          </p:cNvPr>
          <p:cNvSpPr>
            <a:spLocks noGrp="1"/>
          </p:cNvSpPr>
          <p:nvPr>
            <p:ph idx="1"/>
          </p:nvPr>
        </p:nvSpPr>
        <p:spPr/>
        <p:txBody>
          <a:bodyPr>
            <a:normAutofit fontScale="62500" lnSpcReduction="20000"/>
          </a:bodyPr>
          <a:lstStyle/>
          <a:p>
            <a:pPr marL="0" indent="0">
              <a:buNone/>
            </a:pPr>
            <a:r>
              <a:rPr lang="hu-HU" dirty="0"/>
              <a:t>„9. A környezeti felelősségre vonatkozó szabályok áttekintését követően jeleztük, jelen ügyben a környezeti teher és a felszámolási kötelezettség állami tulajdonában állt gazdasági társaság tevékenységéhez és a volt gyárterületéhez kötődött. A selypi gyártelepet a termelés befejezését követően a korábbi tulajdonosok nem mentesítették, ezért a felszámolóka fennálló környezetvédelmi kötelezettségeket polgári jogi megállapodással – a tulajdon átruházással egybekötött környezeti felelősség átvállalással – rendezték. A vevők a környezeti felelősség szerződéses (polgári jogi) átvállalásán túl egyéb (anyagi) biztosítékot nem nyújtanak, holott e – valójában inkább „gentleman </a:t>
            </a:r>
            <a:r>
              <a:rPr lang="hu-HU" dirty="0" err="1"/>
              <a:t>agreement</a:t>
            </a:r>
            <a:r>
              <a:rPr lang="hu-HU" dirty="0"/>
              <a:t>” jellegű –jogügyletek a környezeti károk felszámolásának teljesítésére nem nyújtanak garanciát. Megállapítottuk, a felszámolások során </a:t>
            </a:r>
            <a:r>
              <a:rPr lang="hu-HU" b="1" dirty="0"/>
              <a:t>a hazai jogi szabályozás a környezeti felelősség átvállalása kapcsán nem ír elő olyan garanciát, biztosítékot, amellyel a környezeti </a:t>
            </a:r>
            <a:r>
              <a:rPr lang="hu-HU" b="1" dirty="0" err="1"/>
              <a:t>terhek</a:t>
            </a:r>
            <a:r>
              <a:rPr lang="hu-HU" b="1" dirty="0"/>
              <a:t> rendezése –minden esetben és minden körülmény között –biztosítható lenne</a:t>
            </a:r>
            <a:r>
              <a:rPr lang="hu-HU" dirty="0"/>
              <a:t>. A volt állami tulajdonú gazdasági szervezet a felszámolással, az új tulajdonosi kötelezettségátvállalással ugyan „szabadult” a korábbi környezeti felelősségétől, de a felszámolás költségeit – a kötelezettség nagysága, a környezeti-és egészségügyi (veszély)helyzet miatt – végül mégis a Magyar Állam előlegezte meg, miközben behajtása kérdéses. Aggályos, hogy a hatályos jogi szabályozás megfelel-e a Környezeti Felelősségi Irányelv azon követelményének, mely szerint megfelelő garanciális szabályokat kellett kiépíteni annak érdekében, hogy biztosítva legyen az illetékes hatóság által a gazdasági szereplő helyett viselt költségek behajtása.”</a:t>
            </a:r>
          </a:p>
        </p:txBody>
      </p:sp>
      <p:sp>
        <p:nvSpPr>
          <p:cNvPr id="4" name="Dia számának helye 3">
            <a:extLst>
              <a:ext uri="{FF2B5EF4-FFF2-40B4-BE49-F238E27FC236}">
                <a16:creationId xmlns:a16="http://schemas.microsoft.com/office/drawing/2014/main" id="{AEB9E66C-3E05-497F-B453-77F4D95340D7}"/>
              </a:ext>
            </a:extLst>
          </p:cNvPr>
          <p:cNvSpPr>
            <a:spLocks noGrp="1"/>
          </p:cNvSpPr>
          <p:nvPr>
            <p:ph type="sldNum" sz="quarter" idx="12"/>
          </p:nvPr>
        </p:nvSpPr>
        <p:spPr/>
        <p:txBody>
          <a:bodyPr/>
          <a:lstStyle/>
          <a:p>
            <a:fld id="{66A3D025-BF54-4E43-9171-24D552EDAFA1}" type="slidenum">
              <a:rPr lang="hu-HU" smtClean="0"/>
              <a:t>12</a:t>
            </a:fld>
            <a:endParaRPr lang="hu-HU"/>
          </a:p>
        </p:txBody>
      </p:sp>
    </p:spTree>
    <p:extLst>
      <p:ext uri="{BB962C8B-B14F-4D97-AF65-F5344CB8AC3E}">
        <p14:creationId xmlns:p14="http://schemas.microsoft.com/office/powerpoint/2010/main" val="1920488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2C5F575-A4F4-4174-A0E2-4D4D942DDF28}"/>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B7745732-BE53-4B76-B2F8-B2D58E7D6883}"/>
              </a:ext>
            </a:extLst>
          </p:cNvPr>
          <p:cNvSpPr>
            <a:spLocks noGrp="1"/>
          </p:cNvSpPr>
          <p:nvPr>
            <p:ph idx="1"/>
          </p:nvPr>
        </p:nvSpPr>
        <p:spPr/>
        <p:txBody>
          <a:bodyPr>
            <a:normAutofit/>
          </a:bodyPr>
          <a:lstStyle/>
          <a:p>
            <a:pPr marL="0" indent="0">
              <a:buNone/>
            </a:pPr>
            <a:r>
              <a:rPr lang="hu-HU" dirty="0"/>
              <a:t>„A kérdéses </a:t>
            </a:r>
            <a:r>
              <a:rPr lang="hu-HU" b="1" dirty="0"/>
              <a:t>pénzügyi eszközökkel szemben általában hármas elvárás fogalmazható meg</a:t>
            </a:r>
            <a:r>
              <a:rPr lang="hu-HU" dirty="0"/>
              <a:t>: 1. legyen megbízható: ne </a:t>
            </a:r>
            <a:r>
              <a:rPr lang="hu-HU" dirty="0" err="1"/>
              <a:t>szűnjön</a:t>
            </a:r>
            <a:r>
              <a:rPr lang="hu-HU" dirty="0"/>
              <a:t> meg, 2. legyen elégséges: alkalmas a beavatkozáshoz szükséges költségek fedezésére, 3. legyen elérhető: mégpedig a szükséges beavatkozás pillanatában.” Nem elhanyagolható emellett az a lehetőség is, hogy – ez kiváltképpen a biztosításra igaz – közreműködik az állam ellenőrző szerepének gyakorlati megvalósításában, némileg képes tehermentesíteni a közigazgatást ebben a tekintetben is.</a:t>
            </a:r>
          </a:p>
          <a:p>
            <a:endParaRPr lang="hu-HU" dirty="0"/>
          </a:p>
        </p:txBody>
      </p:sp>
      <p:sp>
        <p:nvSpPr>
          <p:cNvPr id="4" name="Dia számának helye 3">
            <a:extLst>
              <a:ext uri="{FF2B5EF4-FFF2-40B4-BE49-F238E27FC236}">
                <a16:creationId xmlns:a16="http://schemas.microsoft.com/office/drawing/2014/main" id="{FDF714EB-FE5B-4816-BF26-6EADE0C0DADA}"/>
              </a:ext>
            </a:extLst>
          </p:cNvPr>
          <p:cNvSpPr>
            <a:spLocks noGrp="1"/>
          </p:cNvSpPr>
          <p:nvPr>
            <p:ph type="sldNum" sz="quarter" idx="12"/>
          </p:nvPr>
        </p:nvSpPr>
        <p:spPr/>
        <p:txBody>
          <a:bodyPr/>
          <a:lstStyle/>
          <a:p>
            <a:fld id="{66A3D025-BF54-4E43-9171-24D552EDAFA1}" type="slidenum">
              <a:rPr lang="hu-HU" smtClean="0"/>
              <a:t>13</a:t>
            </a:fld>
            <a:endParaRPr lang="hu-HU"/>
          </a:p>
        </p:txBody>
      </p:sp>
    </p:spTree>
    <p:extLst>
      <p:ext uri="{BB962C8B-B14F-4D97-AF65-F5344CB8AC3E}">
        <p14:creationId xmlns:p14="http://schemas.microsoft.com/office/powerpoint/2010/main" val="197369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B237EF3-B298-4F37-BBB2-963E0AD6EC0D}"/>
              </a:ext>
            </a:extLst>
          </p:cNvPr>
          <p:cNvSpPr>
            <a:spLocks noGrp="1"/>
          </p:cNvSpPr>
          <p:nvPr>
            <p:ph type="title"/>
          </p:nvPr>
        </p:nvSpPr>
        <p:spPr>
          <a:xfrm>
            <a:off x="3875314" y="365126"/>
            <a:ext cx="4640036" cy="1325563"/>
          </a:xfrm>
        </p:spPr>
        <p:txBody>
          <a:bodyPr>
            <a:normAutofit/>
          </a:bodyPr>
          <a:lstStyle/>
          <a:p>
            <a:r>
              <a:rPr lang="hu-HU" sz="3600" b="1" dirty="0"/>
              <a:t>Források</a:t>
            </a:r>
          </a:p>
        </p:txBody>
      </p:sp>
      <p:sp>
        <p:nvSpPr>
          <p:cNvPr id="3" name="Tartalom helye 2">
            <a:extLst>
              <a:ext uri="{FF2B5EF4-FFF2-40B4-BE49-F238E27FC236}">
                <a16:creationId xmlns:a16="http://schemas.microsoft.com/office/drawing/2014/main" id="{CDA93F41-A506-4F92-A0B7-47E694ACD09F}"/>
              </a:ext>
            </a:extLst>
          </p:cNvPr>
          <p:cNvSpPr>
            <a:spLocks noGrp="1"/>
          </p:cNvSpPr>
          <p:nvPr>
            <p:ph idx="1"/>
          </p:nvPr>
        </p:nvSpPr>
        <p:spPr/>
        <p:txBody>
          <a:bodyPr>
            <a:normAutofit fontScale="92500" lnSpcReduction="10000"/>
          </a:bodyPr>
          <a:lstStyle/>
          <a:p>
            <a:pPr marL="0" indent="0">
              <a:buNone/>
            </a:pPr>
            <a:r>
              <a:rPr lang="hu-HU" dirty="0"/>
              <a:t>„A hatósági végrehajtások, azonnali intézkedések megtételéhez szükséges állami források hiánya kapcsán jeleztük, hogy ez környezet-és egészségvédelmi ügyekben különösen aggályos, mert a veszélyhelyzet kialakulásának, esetleges további romlásának megakadályozásához aktív hatósági fellépésre lenne szükség, melynek előfeltétele a szükséges források rendelkezésre állása. Rögzítettük, az ilyen helyzetek, szituációk léte és kialakulása nem elfogadható az olyan hatósági ügyekben, melyek kihatással vannak (lehetnek) a jövő nemzedékek érdekeinek, az egészséghez és az egészséges környezethez való alapvetőjogok érvényülésére.”</a:t>
            </a:r>
          </a:p>
        </p:txBody>
      </p:sp>
      <p:sp>
        <p:nvSpPr>
          <p:cNvPr id="4" name="Dia számának helye 3">
            <a:extLst>
              <a:ext uri="{FF2B5EF4-FFF2-40B4-BE49-F238E27FC236}">
                <a16:creationId xmlns:a16="http://schemas.microsoft.com/office/drawing/2014/main" id="{07C2AA04-8B89-424D-8186-1226E5FA9C3B}"/>
              </a:ext>
            </a:extLst>
          </p:cNvPr>
          <p:cNvSpPr>
            <a:spLocks noGrp="1"/>
          </p:cNvSpPr>
          <p:nvPr>
            <p:ph type="sldNum" sz="quarter" idx="12"/>
          </p:nvPr>
        </p:nvSpPr>
        <p:spPr/>
        <p:txBody>
          <a:bodyPr/>
          <a:lstStyle/>
          <a:p>
            <a:fld id="{66A3D025-BF54-4E43-9171-24D552EDAFA1}" type="slidenum">
              <a:rPr lang="hu-HU" smtClean="0"/>
              <a:t>14</a:t>
            </a:fld>
            <a:endParaRPr lang="hu-HU"/>
          </a:p>
        </p:txBody>
      </p:sp>
    </p:spTree>
    <p:extLst>
      <p:ext uri="{BB962C8B-B14F-4D97-AF65-F5344CB8AC3E}">
        <p14:creationId xmlns:p14="http://schemas.microsoft.com/office/powerpoint/2010/main" val="359893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09B96B-9400-4E58-822C-AAE7E538FAAC}"/>
              </a:ext>
            </a:extLst>
          </p:cNvPr>
          <p:cNvSpPr>
            <a:spLocks noGrp="1"/>
          </p:cNvSpPr>
          <p:nvPr>
            <p:ph type="title"/>
          </p:nvPr>
        </p:nvSpPr>
        <p:spPr>
          <a:xfrm>
            <a:off x="3683726" y="365126"/>
            <a:ext cx="4831624" cy="1325563"/>
          </a:xfrm>
        </p:spPr>
        <p:txBody>
          <a:bodyPr>
            <a:normAutofit/>
          </a:bodyPr>
          <a:lstStyle/>
          <a:p>
            <a:r>
              <a:rPr lang="hu-HU" sz="3600" b="1" dirty="0"/>
              <a:t>Információ</a:t>
            </a:r>
          </a:p>
        </p:txBody>
      </p:sp>
      <p:sp>
        <p:nvSpPr>
          <p:cNvPr id="3" name="Tartalom helye 2">
            <a:extLst>
              <a:ext uri="{FF2B5EF4-FFF2-40B4-BE49-F238E27FC236}">
                <a16:creationId xmlns:a16="http://schemas.microsoft.com/office/drawing/2014/main" id="{0CDC0574-4D81-4F9F-A720-2D3DFD4264D8}"/>
              </a:ext>
            </a:extLst>
          </p:cNvPr>
          <p:cNvSpPr>
            <a:spLocks noGrp="1"/>
          </p:cNvSpPr>
          <p:nvPr>
            <p:ph idx="1"/>
          </p:nvPr>
        </p:nvSpPr>
        <p:spPr/>
        <p:txBody>
          <a:bodyPr>
            <a:normAutofit fontScale="77500" lnSpcReduction="20000"/>
          </a:bodyPr>
          <a:lstStyle/>
          <a:p>
            <a:pPr marL="0" indent="0">
              <a:buNone/>
            </a:pPr>
            <a:r>
              <a:rPr lang="hu-HU" dirty="0"/>
              <a:t>A javaslat külön kitér a potenciális vagy meglévő környezeti károsodások, környezet veszélyhelyzetek egyik sarkalatos kérdésére, a </a:t>
            </a:r>
            <a:r>
              <a:rPr lang="hu-HU" b="1" dirty="0"/>
              <a:t>megfelelő információ </a:t>
            </a:r>
            <a:r>
              <a:rPr lang="hu-HU" dirty="0"/>
              <a:t>rendelkezésre állására. </a:t>
            </a:r>
          </a:p>
          <a:p>
            <a:pPr marL="0" indent="0">
              <a:buNone/>
            </a:pPr>
            <a:r>
              <a:rPr lang="hu-HU" dirty="0"/>
              <a:t>A környezeti információ gyűjtése és kezelése valamennyi, a környezetvédelemben érintett állami szerv alapvető feladata, amelynek megfelelő teljesítése érdekében a környezethasználókat adatszolgáltatási kötelezettségek sora terheli. </a:t>
            </a:r>
          </a:p>
          <a:p>
            <a:pPr marL="0" indent="0">
              <a:buNone/>
            </a:pPr>
            <a:r>
              <a:rPr lang="hu-HU" dirty="0"/>
              <a:t>„Míg a környezethasználó felelőssége az adatok szolgáltatása, addig az állam feladata ezen adatok folyamatos feldolgozása és rendelkezésre bocsátása, mert csak így tudja a környezet állapotát és a különböző természeti és emberi beavatkozások okozta hatásokat nyomon követni és veszélyeztetés, károsítás esetén a szükséges beavatkozást meghatározni.” </a:t>
            </a:r>
          </a:p>
          <a:p>
            <a:pPr marL="0" indent="0">
              <a:buNone/>
            </a:pPr>
            <a:r>
              <a:rPr lang="hu-HU" dirty="0"/>
              <a:t>Az adatok, információk hozzáférhetősége ugyancsak alapkérdés, így azok megőrzése is, mert enélkül a hosszútávú tendenciák nem ítélhetőek meg. </a:t>
            </a:r>
          </a:p>
        </p:txBody>
      </p:sp>
      <p:sp>
        <p:nvSpPr>
          <p:cNvPr id="4" name="Dia számának helye 3">
            <a:extLst>
              <a:ext uri="{FF2B5EF4-FFF2-40B4-BE49-F238E27FC236}">
                <a16:creationId xmlns:a16="http://schemas.microsoft.com/office/drawing/2014/main" id="{5D3ADC9A-7668-4D67-9417-7E165516A773}"/>
              </a:ext>
            </a:extLst>
          </p:cNvPr>
          <p:cNvSpPr>
            <a:spLocks noGrp="1"/>
          </p:cNvSpPr>
          <p:nvPr>
            <p:ph type="sldNum" sz="quarter" idx="12"/>
          </p:nvPr>
        </p:nvSpPr>
        <p:spPr/>
        <p:txBody>
          <a:bodyPr/>
          <a:lstStyle/>
          <a:p>
            <a:fld id="{66A3D025-BF54-4E43-9171-24D552EDAFA1}" type="slidenum">
              <a:rPr lang="hu-HU" smtClean="0"/>
              <a:t>15</a:t>
            </a:fld>
            <a:endParaRPr lang="hu-HU"/>
          </a:p>
        </p:txBody>
      </p:sp>
    </p:spTree>
    <p:extLst>
      <p:ext uri="{BB962C8B-B14F-4D97-AF65-F5344CB8AC3E}">
        <p14:creationId xmlns:p14="http://schemas.microsoft.com/office/powerpoint/2010/main" val="20241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395AEA-975D-419C-A6D3-AFE359AFCB15}"/>
              </a:ext>
            </a:extLst>
          </p:cNvPr>
          <p:cNvSpPr>
            <a:spLocks noGrp="1"/>
          </p:cNvSpPr>
          <p:nvPr>
            <p:ph type="title"/>
          </p:nvPr>
        </p:nvSpPr>
        <p:spPr>
          <a:xfrm>
            <a:off x="4093028" y="365126"/>
            <a:ext cx="4422321" cy="1325563"/>
          </a:xfrm>
        </p:spPr>
        <p:txBody>
          <a:bodyPr>
            <a:normAutofit/>
          </a:bodyPr>
          <a:lstStyle/>
          <a:p>
            <a:r>
              <a:rPr lang="hu-HU" sz="3600" b="1" dirty="0"/>
              <a:t>A hatóság</a:t>
            </a:r>
          </a:p>
        </p:txBody>
      </p:sp>
      <p:sp>
        <p:nvSpPr>
          <p:cNvPr id="3" name="Tartalom helye 2">
            <a:extLst>
              <a:ext uri="{FF2B5EF4-FFF2-40B4-BE49-F238E27FC236}">
                <a16:creationId xmlns:a16="http://schemas.microsoft.com/office/drawing/2014/main" id="{D877CB07-9415-4E3D-ADAD-98D2EF208937}"/>
              </a:ext>
            </a:extLst>
          </p:cNvPr>
          <p:cNvSpPr>
            <a:spLocks noGrp="1"/>
          </p:cNvSpPr>
          <p:nvPr>
            <p:ph idx="1"/>
          </p:nvPr>
        </p:nvSpPr>
        <p:spPr/>
        <p:txBody>
          <a:bodyPr>
            <a:normAutofit fontScale="85000" lnSpcReduction="10000"/>
          </a:bodyPr>
          <a:lstStyle/>
          <a:p>
            <a:pPr marL="0" indent="0">
              <a:buNone/>
            </a:pPr>
            <a:r>
              <a:rPr lang="hu-HU" dirty="0"/>
              <a:t>Alapvető jelentőségű továbbá, hogy a hatóság felkészült-e arra, hogy a környezethasználó döntését a védett értékek védelme és alapvető jogok érvényesülése szempontjából megfelelő rendszerességgel ellenőrizze. A visszalépés tilalma szempontjából egységben kell értékelni az állami szervek valamennyi hatósági és igazgatási feladatát, valamint azok ellátására való alkalmasságát. </a:t>
            </a:r>
          </a:p>
          <a:p>
            <a:pPr marL="0" indent="0">
              <a:buNone/>
            </a:pPr>
            <a:r>
              <a:rPr lang="hu-HU" dirty="0"/>
              <a:t>Ez következik az Alkotmánybíróságnak abból a megállapításából, hogy „[a] környezet-és természetvédelem alkotmányos szervezeti vetületében is kifejeződik ugyanis az az elvárás, amely értelmében a</a:t>
            </a:r>
            <a:r>
              <a:rPr lang="hu-HU" b="1" dirty="0"/>
              <a:t> potenciális károkozás megelőzendő, mert a károsodás bekövetkezése visszafordíthatatlan folyamatokat indíthat el</a:t>
            </a:r>
            <a:r>
              <a:rPr lang="hu-HU" dirty="0"/>
              <a:t>.”</a:t>
            </a:r>
            <a:r>
              <a:rPr lang="de-DE" dirty="0"/>
              <a:t> </a:t>
            </a:r>
            <a:r>
              <a:rPr lang="hu-HU" dirty="0"/>
              <a:t>(</a:t>
            </a:r>
            <a:r>
              <a:rPr lang="de-DE" dirty="0"/>
              <a:t>4/2019. (III. 7.) AB </a:t>
            </a:r>
            <a:r>
              <a:rPr lang="de-DE" dirty="0" err="1"/>
              <a:t>határozat</a:t>
            </a:r>
            <a:r>
              <a:rPr lang="de-DE" dirty="0"/>
              <a:t> [61]</a:t>
            </a:r>
            <a:r>
              <a:rPr lang="hu-HU" dirty="0"/>
              <a:t>)</a:t>
            </a:r>
          </a:p>
        </p:txBody>
      </p:sp>
      <p:sp>
        <p:nvSpPr>
          <p:cNvPr id="4" name="Dia számának helye 3">
            <a:extLst>
              <a:ext uri="{FF2B5EF4-FFF2-40B4-BE49-F238E27FC236}">
                <a16:creationId xmlns:a16="http://schemas.microsoft.com/office/drawing/2014/main" id="{0F924593-D0F9-4035-A3AE-508511316AA0}"/>
              </a:ext>
            </a:extLst>
          </p:cNvPr>
          <p:cNvSpPr>
            <a:spLocks noGrp="1"/>
          </p:cNvSpPr>
          <p:nvPr>
            <p:ph type="sldNum" sz="quarter" idx="12"/>
          </p:nvPr>
        </p:nvSpPr>
        <p:spPr/>
        <p:txBody>
          <a:bodyPr/>
          <a:lstStyle/>
          <a:p>
            <a:fld id="{66A3D025-BF54-4E43-9171-24D552EDAFA1}" type="slidenum">
              <a:rPr lang="hu-HU" smtClean="0"/>
              <a:t>16</a:t>
            </a:fld>
            <a:endParaRPr lang="hu-HU"/>
          </a:p>
        </p:txBody>
      </p:sp>
    </p:spTree>
    <p:extLst>
      <p:ext uri="{BB962C8B-B14F-4D97-AF65-F5344CB8AC3E}">
        <p14:creationId xmlns:p14="http://schemas.microsoft.com/office/powerpoint/2010/main" val="90316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967318" y="365126"/>
            <a:ext cx="5548032" cy="1325563"/>
          </a:xfrm>
        </p:spPr>
        <p:txBody>
          <a:bodyPr>
            <a:normAutofit/>
          </a:bodyPr>
          <a:lstStyle/>
          <a:p>
            <a:pPr algn="ctr"/>
            <a:r>
              <a:rPr lang="hu-HU" sz="3600" b="1" dirty="0"/>
              <a:t>ELD</a:t>
            </a:r>
          </a:p>
        </p:txBody>
      </p:sp>
      <p:sp>
        <p:nvSpPr>
          <p:cNvPr id="3" name="Tartalom helye 2"/>
          <p:cNvSpPr>
            <a:spLocks noGrp="1"/>
          </p:cNvSpPr>
          <p:nvPr>
            <p:ph idx="1"/>
          </p:nvPr>
        </p:nvSpPr>
        <p:spPr/>
        <p:txBody>
          <a:bodyPr/>
          <a:lstStyle/>
          <a:p>
            <a:pPr marL="0" indent="0">
              <a:buNone/>
            </a:pPr>
            <a:r>
              <a:rPr lang="hu-HU" b="1" dirty="0"/>
              <a:t>2004/35/EK irányelv: ELD</a:t>
            </a:r>
          </a:p>
          <a:p>
            <a:r>
              <a:rPr lang="hu-HU" dirty="0"/>
              <a:t>(2) … ezen irányelv alapelve az legyen, hogy az a gazdasági szereplő, akinek tevékenysége a környezeti kárt, illetve az ilyen jellegű közvetlen kárveszélyt okozta, pénzügyi felelősséggel tartozik, a gazdasági szereplők arra való ösztönzése céljából, hogy olyan intézkedéseket fogadjanak el és olyan gyakorlatot építsenek ki, amelyek minimálisra csökkentik a környezeti károk kockázatát a rájuk háruló pénzügyi felelősség csökkentése érdekében.</a:t>
            </a:r>
          </a:p>
          <a:p>
            <a:endParaRPr lang="hu-HU" dirty="0"/>
          </a:p>
        </p:txBody>
      </p:sp>
      <p:sp>
        <p:nvSpPr>
          <p:cNvPr id="4" name="Dia számának helye 3">
            <a:extLst>
              <a:ext uri="{FF2B5EF4-FFF2-40B4-BE49-F238E27FC236}">
                <a16:creationId xmlns:a16="http://schemas.microsoft.com/office/drawing/2014/main" id="{A6741CBF-F14D-4870-BCB5-E5B3BA09846D}"/>
              </a:ext>
            </a:extLst>
          </p:cNvPr>
          <p:cNvSpPr>
            <a:spLocks noGrp="1"/>
          </p:cNvSpPr>
          <p:nvPr>
            <p:ph type="sldNum" sz="quarter" idx="12"/>
          </p:nvPr>
        </p:nvSpPr>
        <p:spPr/>
        <p:txBody>
          <a:bodyPr/>
          <a:lstStyle/>
          <a:p>
            <a:fld id="{66A3D025-BF54-4E43-9171-24D552EDAFA1}" type="slidenum">
              <a:rPr lang="hu-HU" smtClean="0"/>
              <a:t>2</a:t>
            </a:fld>
            <a:endParaRPr lang="hu-HU"/>
          </a:p>
        </p:txBody>
      </p:sp>
    </p:spTree>
    <p:extLst>
      <p:ext uri="{BB962C8B-B14F-4D97-AF65-F5344CB8AC3E}">
        <p14:creationId xmlns:p14="http://schemas.microsoft.com/office/powerpoint/2010/main" val="20341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7F9FA45-5F60-4854-9F0B-6EB48DDA4CA4}"/>
              </a:ext>
            </a:extLst>
          </p:cNvPr>
          <p:cNvSpPr>
            <a:spLocks noGrp="1"/>
          </p:cNvSpPr>
          <p:nvPr>
            <p:ph type="title"/>
          </p:nvPr>
        </p:nvSpPr>
        <p:spPr>
          <a:xfrm>
            <a:off x="3317966" y="365126"/>
            <a:ext cx="5197384" cy="967285"/>
          </a:xfrm>
        </p:spPr>
        <p:txBody>
          <a:bodyPr>
            <a:normAutofit/>
          </a:bodyPr>
          <a:lstStyle/>
          <a:p>
            <a:r>
              <a:rPr lang="hu-HU" sz="3600" b="1" dirty="0"/>
              <a:t>Az állam felelőssége</a:t>
            </a:r>
          </a:p>
        </p:txBody>
      </p:sp>
      <p:sp>
        <p:nvSpPr>
          <p:cNvPr id="3" name="Tartalom helye 2">
            <a:extLst>
              <a:ext uri="{FF2B5EF4-FFF2-40B4-BE49-F238E27FC236}">
                <a16:creationId xmlns:a16="http://schemas.microsoft.com/office/drawing/2014/main" id="{E6228AB6-7B92-4AD2-BE46-098EF01848D8}"/>
              </a:ext>
            </a:extLst>
          </p:cNvPr>
          <p:cNvSpPr>
            <a:spLocks noGrp="1"/>
          </p:cNvSpPr>
          <p:nvPr>
            <p:ph idx="1"/>
          </p:nvPr>
        </p:nvSpPr>
        <p:spPr>
          <a:xfrm>
            <a:off x="628650" y="1445623"/>
            <a:ext cx="7886700" cy="4731340"/>
          </a:xfrm>
        </p:spPr>
        <p:txBody>
          <a:bodyPr>
            <a:normAutofit fontScale="92500" lnSpcReduction="10000"/>
          </a:bodyPr>
          <a:lstStyle/>
          <a:p>
            <a:pPr marL="0" indent="0">
              <a:buNone/>
            </a:pPr>
            <a:r>
              <a:rPr lang="hu-HU" b="1" dirty="0"/>
              <a:t>3104/2017. (V. 8.) AB határozat</a:t>
            </a:r>
            <a:r>
              <a:rPr lang="hu-HU" dirty="0"/>
              <a:t>: „[39] A nemzet közös örökségéért való alkotmányos felelősség az Alaptörvényben általános és egyetemleges, az egészséges környezethez való joggal kapcsolatos alkotmánybírósági gyakorlat alapján azonban ezen az általános felelősségi körön belül </a:t>
            </a:r>
            <a:r>
              <a:rPr lang="hu-HU" b="1" dirty="0"/>
              <a:t>az államot egyfajta primátus, elsőség illeti meg, illetve kötelezi</a:t>
            </a:r>
            <a:r>
              <a:rPr lang="hu-HU" dirty="0"/>
              <a:t>, hiszen e felelősség intézményvédelmi garanciák révén összehangolt érvényesítése, az intézményvédelem megalkotása, korrekciója és érvényesítése közvetlenül és elsődlegesen állami feladat.” </a:t>
            </a:r>
          </a:p>
          <a:p>
            <a:pPr marL="0" indent="0">
              <a:buNone/>
            </a:pPr>
            <a:r>
              <a:rPr lang="hu-HU" b="1" i="1" dirty="0"/>
              <a:t>’A jövő nemzedékek szószólójának jogalkotási kezdeményezése a környezeti felelősség hatékonyabb érvényesítése érdekében’ </a:t>
            </a:r>
            <a:r>
              <a:rPr lang="hu-HU" dirty="0"/>
              <a:t>(2019)</a:t>
            </a:r>
          </a:p>
          <a:p>
            <a:pPr marL="0" indent="0">
              <a:buNone/>
            </a:pPr>
            <a:endParaRPr lang="hu-HU" dirty="0"/>
          </a:p>
          <a:p>
            <a:pPr marL="0" indent="0">
              <a:buNone/>
            </a:pPr>
            <a:endParaRPr lang="hu-HU" dirty="0"/>
          </a:p>
        </p:txBody>
      </p:sp>
      <p:sp>
        <p:nvSpPr>
          <p:cNvPr id="4" name="Dia számának helye 3">
            <a:extLst>
              <a:ext uri="{FF2B5EF4-FFF2-40B4-BE49-F238E27FC236}">
                <a16:creationId xmlns:a16="http://schemas.microsoft.com/office/drawing/2014/main" id="{1C1719AC-34E6-4279-A1DC-46567B5AEBC2}"/>
              </a:ext>
            </a:extLst>
          </p:cNvPr>
          <p:cNvSpPr>
            <a:spLocks noGrp="1"/>
          </p:cNvSpPr>
          <p:nvPr>
            <p:ph type="sldNum" sz="quarter" idx="12"/>
          </p:nvPr>
        </p:nvSpPr>
        <p:spPr/>
        <p:txBody>
          <a:bodyPr/>
          <a:lstStyle/>
          <a:p>
            <a:fld id="{66A3D025-BF54-4E43-9171-24D552EDAFA1}" type="slidenum">
              <a:rPr lang="hu-HU" smtClean="0"/>
              <a:t>3</a:t>
            </a:fld>
            <a:endParaRPr lang="hu-HU"/>
          </a:p>
        </p:txBody>
      </p:sp>
    </p:spTree>
    <p:extLst>
      <p:ext uri="{BB962C8B-B14F-4D97-AF65-F5344CB8AC3E}">
        <p14:creationId xmlns:p14="http://schemas.microsoft.com/office/powerpoint/2010/main" val="47150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CAC0F9-0008-487C-A759-43DCD7416225}"/>
              </a:ext>
            </a:extLst>
          </p:cNvPr>
          <p:cNvSpPr>
            <a:spLocks noGrp="1"/>
          </p:cNvSpPr>
          <p:nvPr>
            <p:ph type="title"/>
          </p:nvPr>
        </p:nvSpPr>
        <p:spPr>
          <a:xfrm>
            <a:off x="628650" y="365127"/>
            <a:ext cx="7886700" cy="1002120"/>
          </a:xfrm>
        </p:spPr>
        <p:txBody>
          <a:bodyPr/>
          <a:lstStyle/>
          <a:p>
            <a:endParaRPr lang="hu-HU" dirty="0"/>
          </a:p>
        </p:txBody>
      </p:sp>
      <p:sp>
        <p:nvSpPr>
          <p:cNvPr id="3" name="Tartalom helye 2">
            <a:extLst>
              <a:ext uri="{FF2B5EF4-FFF2-40B4-BE49-F238E27FC236}">
                <a16:creationId xmlns:a16="http://schemas.microsoft.com/office/drawing/2014/main" id="{B36D18DC-C90D-480E-942C-E6FE18ECFCF3}"/>
              </a:ext>
            </a:extLst>
          </p:cNvPr>
          <p:cNvSpPr>
            <a:spLocks noGrp="1"/>
          </p:cNvSpPr>
          <p:nvPr>
            <p:ph idx="1"/>
          </p:nvPr>
        </p:nvSpPr>
        <p:spPr>
          <a:xfrm>
            <a:off x="628650" y="1367247"/>
            <a:ext cx="7886700" cy="4809716"/>
          </a:xfrm>
        </p:spPr>
        <p:txBody>
          <a:bodyPr>
            <a:normAutofit fontScale="92500" lnSpcReduction="20000"/>
          </a:bodyPr>
          <a:lstStyle/>
          <a:p>
            <a:pPr marL="0" indent="0">
              <a:buNone/>
            </a:pPr>
            <a:r>
              <a:rPr lang="hu-HU" b="1" dirty="0"/>
              <a:t>28/2017. (X. 25.) AB határozat</a:t>
            </a:r>
            <a:r>
              <a:rPr lang="hu-HU" dirty="0"/>
              <a:t>: </a:t>
            </a:r>
          </a:p>
          <a:p>
            <a:pPr marL="0" indent="0">
              <a:buNone/>
            </a:pPr>
            <a:r>
              <a:rPr lang="hu-HU" dirty="0"/>
              <a:t>„[30] … a környezet védelmének kötelezettsége egyaránt terheli a tág értelemben vett államot és a természetes és jogi személyeket, ez a kötelezettség természetszerűleg nem lehet teljesen azonos az egyes jogalanyok vonatkozásában. Miközben a természetes és jogi személyektől a hatályos jogszabályi előírások ismeretén és betartásán túlmenően általános jelleggel és kikényszeríthető módon nem várható el, hogy magatartásukat valamely, a jogalkotó által nem konkretizált absztrakt célhoz igazítsák, addig </a:t>
            </a:r>
            <a:r>
              <a:rPr lang="hu-HU" b="1" dirty="0"/>
              <a:t>az állam oldaláról az is elvárható, hogy egyértelműen meghatározza mindazon jogi kötelezettségeket</a:t>
            </a:r>
            <a:r>
              <a:rPr lang="hu-HU" dirty="0"/>
              <a:t>, melyeket mind az államnak, mind pedig a magánfeleknek be kell tartaniuk ...”</a:t>
            </a:r>
          </a:p>
        </p:txBody>
      </p:sp>
      <p:sp>
        <p:nvSpPr>
          <p:cNvPr id="4" name="Dia számának helye 3">
            <a:extLst>
              <a:ext uri="{FF2B5EF4-FFF2-40B4-BE49-F238E27FC236}">
                <a16:creationId xmlns:a16="http://schemas.microsoft.com/office/drawing/2014/main" id="{39097A45-8F48-49D5-AD23-7556618EB5CC}"/>
              </a:ext>
            </a:extLst>
          </p:cNvPr>
          <p:cNvSpPr>
            <a:spLocks noGrp="1"/>
          </p:cNvSpPr>
          <p:nvPr>
            <p:ph type="sldNum" sz="quarter" idx="12"/>
          </p:nvPr>
        </p:nvSpPr>
        <p:spPr/>
        <p:txBody>
          <a:bodyPr/>
          <a:lstStyle/>
          <a:p>
            <a:fld id="{66A3D025-BF54-4E43-9171-24D552EDAFA1}" type="slidenum">
              <a:rPr lang="hu-HU" smtClean="0"/>
              <a:t>4</a:t>
            </a:fld>
            <a:endParaRPr lang="hu-HU"/>
          </a:p>
        </p:txBody>
      </p:sp>
    </p:spTree>
    <p:extLst>
      <p:ext uri="{BB962C8B-B14F-4D97-AF65-F5344CB8AC3E}">
        <p14:creationId xmlns:p14="http://schemas.microsoft.com/office/powerpoint/2010/main" val="31680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2E9F92C-05F2-4615-978C-15399A9BC32A}"/>
              </a:ext>
            </a:extLst>
          </p:cNvPr>
          <p:cNvSpPr>
            <a:spLocks noGrp="1"/>
          </p:cNvSpPr>
          <p:nvPr>
            <p:ph type="title"/>
          </p:nvPr>
        </p:nvSpPr>
        <p:spPr>
          <a:xfrm>
            <a:off x="3492136" y="365126"/>
            <a:ext cx="5023213" cy="871491"/>
          </a:xfrm>
        </p:spPr>
        <p:txBody>
          <a:bodyPr>
            <a:normAutofit/>
          </a:bodyPr>
          <a:lstStyle/>
          <a:p>
            <a:pPr algn="ctr"/>
            <a:r>
              <a:rPr lang="hu-HU" sz="3600" b="1" dirty="0"/>
              <a:t>1995. évi LIII. tv.</a:t>
            </a:r>
          </a:p>
        </p:txBody>
      </p:sp>
      <p:sp>
        <p:nvSpPr>
          <p:cNvPr id="3" name="Tartalom helye 2">
            <a:extLst>
              <a:ext uri="{FF2B5EF4-FFF2-40B4-BE49-F238E27FC236}">
                <a16:creationId xmlns:a16="http://schemas.microsoft.com/office/drawing/2014/main" id="{06995C42-5436-4CAD-A63E-D1883120E809}"/>
              </a:ext>
            </a:extLst>
          </p:cNvPr>
          <p:cNvSpPr>
            <a:spLocks noGrp="1"/>
          </p:cNvSpPr>
          <p:nvPr>
            <p:ph idx="1"/>
          </p:nvPr>
        </p:nvSpPr>
        <p:spPr>
          <a:xfrm>
            <a:off x="628650" y="1236616"/>
            <a:ext cx="7886700" cy="5256257"/>
          </a:xfrm>
        </p:spPr>
        <p:txBody>
          <a:bodyPr>
            <a:normAutofit fontScale="55000" lnSpcReduction="20000"/>
          </a:bodyPr>
          <a:lstStyle/>
          <a:p>
            <a:r>
              <a:rPr lang="hu-HU" sz="3600" b="1" dirty="0"/>
              <a:t>A környezetvédelmi törvény </a:t>
            </a:r>
            <a:r>
              <a:rPr lang="hu-HU" sz="3600" dirty="0"/>
              <a:t>a felelősségi rendszert külön fejezetben körvonalazza (IX. fejezet), ezen belül jelenik meg elsőként ’A jogi felelősség általános alapja’ (101-102.§), amely összegezi a legfontosabb rendelkezéseket. </a:t>
            </a:r>
          </a:p>
          <a:p>
            <a:r>
              <a:rPr lang="hu-HU" sz="3600" dirty="0"/>
              <a:t>A kulcsszereplő, </a:t>
            </a:r>
            <a:r>
              <a:rPr lang="hu-HU" sz="3600" b="1" dirty="0"/>
              <a:t>a felelősség elsődleges címzettje is a környezethasználó</a:t>
            </a:r>
            <a:r>
              <a:rPr lang="hu-HU" sz="3600" dirty="0"/>
              <a:t>, „büntetőjogi, polgári jogi és közigazgatási jogi felelősséggel tartozik tevékenységének a környezetre gyakorolt hatásaiért.” A közvetlen felelősségi kérdéseken túl általános magatartási szabályok, információs elvárások, a különféle intézkedésekre vonatkozó követelmények, illetve költségviselési kötelezettség kapott még itt helyet. </a:t>
            </a:r>
          </a:p>
          <a:p>
            <a:r>
              <a:rPr lang="hu-HU" sz="3600" dirty="0"/>
              <a:t>A másik oldalon a hatóságok jogköreit mutatja be a törvény, a harmadik személyek irányában érvényesülő kötelességeket és jogokat. </a:t>
            </a:r>
          </a:p>
          <a:p>
            <a:r>
              <a:rPr lang="hu-HU" sz="3600" dirty="0"/>
              <a:t>Kiemelt kérdés a környezetvédelmi biztosíték, környezetvédelmi biztosítás vagy a környezetvédelmi céltartalék, amelynek végrehajtási szabályai negyed </a:t>
            </a:r>
            <a:r>
              <a:rPr lang="hu-HU" sz="3600" dirty="0" err="1"/>
              <a:t>százada</a:t>
            </a:r>
            <a:r>
              <a:rPr lang="hu-HU" sz="3600" dirty="0"/>
              <a:t> hiányoznak. </a:t>
            </a:r>
          </a:p>
          <a:p>
            <a:r>
              <a:rPr lang="hu-HU" sz="3600" dirty="0"/>
              <a:t>A 102. § pedig ezen alapokat egészíti ki </a:t>
            </a:r>
            <a:r>
              <a:rPr lang="hu-HU" sz="3600" b="1" dirty="0"/>
              <a:t>felelősségi vélelmekkel</a:t>
            </a:r>
            <a:r>
              <a:rPr lang="hu-HU" sz="3600" dirty="0"/>
              <a:t>, egyetemlegességi szabályokkal, illetve a gazdasági társaságokra, egyéni cégekre és azok vezető tisztségviselőire irányadó felelősségi elemekkel.</a:t>
            </a:r>
          </a:p>
          <a:p>
            <a:r>
              <a:rPr lang="hu-HU" sz="3600" dirty="0"/>
              <a:t>Alapvetően – kivéve a büntetőjogi és szabálysértési felelősséget – </a:t>
            </a:r>
            <a:r>
              <a:rPr lang="hu-HU" sz="3600" b="1" dirty="0"/>
              <a:t>objektív felelősség</a:t>
            </a:r>
            <a:r>
              <a:rPr lang="hu-HU" sz="3600" dirty="0"/>
              <a:t>.</a:t>
            </a:r>
          </a:p>
          <a:p>
            <a:endParaRPr lang="hu-HU" dirty="0"/>
          </a:p>
        </p:txBody>
      </p:sp>
      <p:sp>
        <p:nvSpPr>
          <p:cNvPr id="4" name="Dia számának helye 3">
            <a:extLst>
              <a:ext uri="{FF2B5EF4-FFF2-40B4-BE49-F238E27FC236}">
                <a16:creationId xmlns:a16="http://schemas.microsoft.com/office/drawing/2014/main" id="{2992C63E-3E6B-43DB-900B-0220121A4B1E}"/>
              </a:ext>
            </a:extLst>
          </p:cNvPr>
          <p:cNvSpPr>
            <a:spLocks noGrp="1"/>
          </p:cNvSpPr>
          <p:nvPr>
            <p:ph type="sldNum" sz="quarter" idx="12"/>
          </p:nvPr>
        </p:nvSpPr>
        <p:spPr/>
        <p:txBody>
          <a:bodyPr/>
          <a:lstStyle/>
          <a:p>
            <a:fld id="{66A3D025-BF54-4E43-9171-24D552EDAFA1}" type="slidenum">
              <a:rPr lang="hu-HU" smtClean="0"/>
              <a:t>5</a:t>
            </a:fld>
            <a:endParaRPr lang="hu-HU"/>
          </a:p>
        </p:txBody>
      </p:sp>
    </p:spTree>
    <p:extLst>
      <p:ext uri="{BB962C8B-B14F-4D97-AF65-F5344CB8AC3E}">
        <p14:creationId xmlns:p14="http://schemas.microsoft.com/office/powerpoint/2010/main" val="364962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43914C-5C3F-4488-8DD2-51AD77317060}"/>
              </a:ext>
            </a:extLst>
          </p:cNvPr>
          <p:cNvSpPr>
            <a:spLocks noGrp="1"/>
          </p:cNvSpPr>
          <p:nvPr>
            <p:ph type="title"/>
          </p:nvPr>
        </p:nvSpPr>
        <p:spPr>
          <a:xfrm>
            <a:off x="3483428" y="365127"/>
            <a:ext cx="5031921" cy="1036954"/>
          </a:xfrm>
        </p:spPr>
        <p:txBody>
          <a:bodyPr>
            <a:normAutofit/>
          </a:bodyPr>
          <a:lstStyle/>
          <a:p>
            <a:r>
              <a:rPr lang="hu-HU" sz="3600" b="1" dirty="0"/>
              <a:t>Felelősség = helytállás</a:t>
            </a:r>
          </a:p>
        </p:txBody>
      </p:sp>
      <p:sp>
        <p:nvSpPr>
          <p:cNvPr id="3" name="Tartalom helye 2">
            <a:extLst>
              <a:ext uri="{FF2B5EF4-FFF2-40B4-BE49-F238E27FC236}">
                <a16:creationId xmlns:a16="http://schemas.microsoft.com/office/drawing/2014/main" id="{8570064C-8B93-4F0D-9BB7-D2C901F16812}"/>
              </a:ext>
            </a:extLst>
          </p:cNvPr>
          <p:cNvSpPr>
            <a:spLocks noGrp="1"/>
          </p:cNvSpPr>
          <p:nvPr>
            <p:ph idx="1"/>
          </p:nvPr>
        </p:nvSpPr>
        <p:spPr>
          <a:xfrm>
            <a:off x="628650" y="1524000"/>
            <a:ext cx="7886700" cy="4652963"/>
          </a:xfrm>
        </p:spPr>
        <p:txBody>
          <a:bodyPr>
            <a:normAutofit fontScale="92500" lnSpcReduction="10000"/>
          </a:bodyPr>
          <a:lstStyle/>
          <a:p>
            <a:r>
              <a:rPr lang="hu-HU" dirty="0"/>
              <a:t>Pl. </a:t>
            </a:r>
            <a:r>
              <a:rPr lang="hu-HU" b="1" dirty="0"/>
              <a:t>C‑529/15. sz. ügy</a:t>
            </a:r>
            <a:r>
              <a:rPr lang="hu-HU" dirty="0"/>
              <a:t>: „34 A …a 2004/35 irányelvet … akként kell értelmezni, hogy azzal ellentétes az olyan nemzeti jogi rendelkezés, amely általános és automatikus módon kizárja, hogy az olyan kár, amely jelentősen kedvezőtlen hatást gyakorol az érintett vizek ökológiai, kémiai vagy mennyiségi állapotára vagy ökológiai potenciáljára, „környezeti kárnak” minősüljön, pusztán azért, mert e kárra kiterjed valamely, e jog alapján kiadott engedély.”</a:t>
            </a:r>
          </a:p>
          <a:p>
            <a:r>
              <a:rPr lang="hu-HU" dirty="0"/>
              <a:t>A környezeti felelősség így nem a jogsértésekért fennálló felelősséget jelenti elsősorban – jelenti persze azt is -, hanem </a:t>
            </a:r>
            <a:r>
              <a:rPr lang="hu-HU" b="1" dirty="0"/>
              <a:t>a szennyező fizet elvének megfelelő helytállási, felelős magatartást elváró felelősséget</a:t>
            </a:r>
            <a:r>
              <a:rPr lang="hu-HU" dirty="0"/>
              <a:t>.</a:t>
            </a:r>
          </a:p>
          <a:p>
            <a:endParaRPr lang="hu-HU" dirty="0"/>
          </a:p>
        </p:txBody>
      </p:sp>
      <p:sp>
        <p:nvSpPr>
          <p:cNvPr id="4" name="Dia számának helye 3">
            <a:extLst>
              <a:ext uri="{FF2B5EF4-FFF2-40B4-BE49-F238E27FC236}">
                <a16:creationId xmlns:a16="http://schemas.microsoft.com/office/drawing/2014/main" id="{751D332C-C515-4A22-821B-1A9462DDB09C}"/>
              </a:ext>
            </a:extLst>
          </p:cNvPr>
          <p:cNvSpPr>
            <a:spLocks noGrp="1"/>
          </p:cNvSpPr>
          <p:nvPr>
            <p:ph type="sldNum" sz="quarter" idx="12"/>
          </p:nvPr>
        </p:nvSpPr>
        <p:spPr/>
        <p:txBody>
          <a:bodyPr/>
          <a:lstStyle/>
          <a:p>
            <a:fld id="{66A3D025-BF54-4E43-9171-24D552EDAFA1}" type="slidenum">
              <a:rPr lang="hu-HU" smtClean="0"/>
              <a:t>6</a:t>
            </a:fld>
            <a:endParaRPr lang="hu-HU"/>
          </a:p>
        </p:txBody>
      </p:sp>
    </p:spTree>
    <p:extLst>
      <p:ext uri="{BB962C8B-B14F-4D97-AF65-F5344CB8AC3E}">
        <p14:creationId xmlns:p14="http://schemas.microsoft.com/office/powerpoint/2010/main" val="81882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4D62A0-AA78-4F05-91B9-9663242A14EB}"/>
              </a:ext>
            </a:extLst>
          </p:cNvPr>
          <p:cNvSpPr>
            <a:spLocks noGrp="1"/>
          </p:cNvSpPr>
          <p:nvPr>
            <p:ph type="title"/>
          </p:nvPr>
        </p:nvSpPr>
        <p:spPr>
          <a:xfrm>
            <a:off x="3936274" y="365127"/>
            <a:ext cx="4579076" cy="1036954"/>
          </a:xfrm>
        </p:spPr>
        <p:txBody>
          <a:bodyPr>
            <a:normAutofit/>
          </a:bodyPr>
          <a:lstStyle/>
          <a:p>
            <a:r>
              <a:rPr lang="hu-HU" sz="3600" b="1" dirty="0"/>
              <a:t>A javaslatról</a:t>
            </a:r>
          </a:p>
        </p:txBody>
      </p:sp>
      <p:sp>
        <p:nvSpPr>
          <p:cNvPr id="3" name="Tartalom helye 2">
            <a:extLst>
              <a:ext uri="{FF2B5EF4-FFF2-40B4-BE49-F238E27FC236}">
                <a16:creationId xmlns:a16="http://schemas.microsoft.com/office/drawing/2014/main" id="{47A7C245-B9E8-4CA8-8DD3-F474BE957B9F}"/>
              </a:ext>
            </a:extLst>
          </p:cNvPr>
          <p:cNvSpPr>
            <a:spLocks noGrp="1"/>
          </p:cNvSpPr>
          <p:nvPr>
            <p:ph idx="1"/>
          </p:nvPr>
        </p:nvSpPr>
        <p:spPr>
          <a:xfrm>
            <a:off x="628650" y="1402081"/>
            <a:ext cx="7886700" cy="4774882"/>
          </a:xfrm>
        </p:spPr>
        <p:txBody>
          <a:bodyPr>
            <a:normAutofit fontScale="77500" lnSpcReduction="20000"/>
          </a:bodyPr>
          <a:lstStyle/>
          <a:p>
            <a:pPr marL="0" indent="0">
              <a:buNone/>
            </a:pPr>
            <a:r>
              <a:rPr lang="hu-HU" dirty="0"/>
              <a:t>A javaslat célja olyan kisegítő intézmények, intézkedések, finomhangolások beemelése a jogi szabályozásba, vagy a jogérvényesítés feltételei közé, amelyek az eddigieknél nagyobb biztonságot, nagyobb eredményességet biztosítanak, figyelemmel a jelen és jövő nemzedékek érdekeinek, valamint a környezet egészének, rendszereinek védelmére. </a:t>
            </a:r>
            <a:r>
              <a:rPr lang="hu-HU" b="1" dirty="0"/>
              <a:t>A vezetői összefoglaló listája</a:t>
            </a:r>
            <a:r>
              <a:rPr lang="hu-HU" dirty="0"/>
              <a:t>:</a:t>
            </a:r>
          </a:p>
          <a:p>
            <a:r>
              <a:rPr lang="hu-HU" dirty="0"/>
              <a:t>a pénzügyi biztosítékok szabályozása;</a:t>
            </a:r>
          </a:p>
          <a:p>
            <a:r>
              <a:rPr lang="hu-HU" dirty="0"/>
              <a:t>az állami beavatkozás pénzügyi fedezetének megteremtése;</a:t>
            </a:r>
          </a:p>
          <a:p>
            <a:r>
              <a:rPr lang="hu-HU" dirty="0"/>
              <a:t>a lakosság egészségének és vagyonának védelme; </a:t>
            </a:r>
          </a:p>
          <a:p>
            <a:r>
              <a:rPr lang="hu-HU" dirty="0"/>
              <a:t>az ingatlanhoz kapcsolódó környezeti felelősség érvényesítése; </a:t>
            </a:r>
          </a:p>
          <a:p>
            <a:r>
              <a:rPr lang="hu-HU" dirty="0"/>
              <a:t>a környezeti adatok és elérhetőségük;</a:t>
            </a:r>
          </a:p>
          <a:p>
            <a:r>
              <a:rPr lang="hu-HU" dirty="0"/>
              <a:t> környezeti felelősség kikényszerítése, a szankciórendszer átalakítása (tegyük hozzá, inkább hangolása!), illetve</a:t>
            </a:r>
          </a:p>
          <a:p>
            <a:r>
              <a:rPr lang="hu-HU" dirty="0"/>
              <a:t>a környezeti felelősség érvényesítésének hatósági feltételei.</a:t>
            </a:r>
          </a:p>
          <a:p>
            <a:endParaRPr lang="hu-HU" dirty="0"/>
          </a:p>
        </p:txBody>
      </p:sp>
      <p:sp>
        <p:nvSpPr>
          <p:cNvPr id="4" name="Dia számának helye 3">
            <a:extLst>
              <a:ext uri="{FF2B5EF4-FFF2-40B4-BE49-F238E27FC236}">
                <a16:creationId xmlns:a16="http://schemas.microsoft.com/office/drawing/2014/main" id="{63535F84-9D03-4EF3-B2FA-AA30DFB04D43}"/>
              </a:ext>
            </a:extLst>
          </p:cNvPr>
          <p:cNvSpPr>
            <a:spLocks noGrp="1"/>
          </p:cNvSpPr>
          <p:nvPr>
            <p:ph type="sldNum" sz="quarter" idx="12"/>
          </p:nvPr>
        </p:nvSpPr>
        <p:spPr/>
        <p:txBody>
          <a:bodyPr/>
          <a:lstStyle/>
          <a:p>
            <a:fld id="{66A3D025-BF54-4E43-9171-24D552EDAFA1}" type="slidenum">
              <a:rPr lang="hu-HU" smtClean="0"/>
              <a:t>7</a:t>
            </a:fld>
            <a:endParaRPr lang="hu-HU"/>
          </a:p>
        </p:txBody>
      </p:sp>
    </p:spTree>
    <p:extLst>
      <p:ext uri="{BB962C8B-B14F-4D97-AF65-F5344CB8AC3E}">
        <p14:creationId xmlns:p14="http://schemas.microsoft.com/office/powerpoint/2010/main" val="203849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2E1790-C5D9-43FE-B743-D0B387D82F43}"/>
              </a:ext>
            </a:extLst>
          </p:cNvPr>
          <p:cNvSpPr>
            <a:spLocks noGrp="1"/>
          </p:cNvSpPr>
          <p:nvPr>
            <p:ph type="title"/>
          </p:nvPr>
        </p:nvSpPr>
        <p:spPr>
          <a:xfrm>
            <a:off x="3570514" y="365126"/>
            <a:ext cx="4944836" cy="1325563"/>
          </a:xfrm>
        </p:spPr>
        <p:txBody>
          <a:bodyPr>
            <a:normAutofit/>
          </a:bodyPr>
          <a:lstStyle/>
          <a:p>
            <a:r>
              <a:rPr lang="hu-HU" sz="3600" b="1" dirty="0"/>
              <a:t>Szennyező fizet</a:t>
            </a:r>
          </a:p>
        </p:txBody>
      </p:sp>
      <p:sp>
        <p:nvSpPr>
          <p:cNvPr id="3" name="Tartalom helye 2">
            <a:extLst>
              <a:ext uri="{FF2B5EF4-FFF2-40B4-BE49-F238E27FC236}">
                <a16:creationId xmlns:a16="http://schemas.microsoft.com/office/drawing/2014/main" id="{C58FF8FE-0A7A-4228-AA57-795BF1D43FD9}"/>
              </a:ext>
            </a:extLst>
          </p:cNvPr>
          <p:cNvSpPr>
            <a:spLocks noGrp="1"/>
          </p:cNvSpPr>
          <p:nvPr>
            <p:ph idx="1"/>
          </p:nvPr>
        </p:nvSpPr>
        <p:spPr/>
        <p:txBody>
          <a:bodyPr>
            <a:normAutofit fontScale="92500" lnSpcReduction="10000"/>
          </a:bodyPr>
          <a:lstStyle/>
          <a:p>
            <a:pPr marL="0" indent="0">
              <a:buNone/>
            </a:pPr>
            <a:r>
              <a:rPr lang="hu-HU" dirty="0"/>
              <a:t>A javaslatcsomag sarokpontja a </a:t>
            </a:r>
            <a:r>
              <a:rPr lang="hu-HU" b="1" dirty="0"/>
              <a:t>szennyező fizet elvének érvényesítése</a:t>
            </a:r>
            <a:r>
              <a:rPr lang="hu-HU" dirty="0"/>
              <a:t>, amelynek tehát központi szereplője a mindenkori környezethasználó. Az egész gondolkodást meghatározza az, hogy „A szennyező fizet elve azonban nem csupán a felelősségről szól, hanem átfogja a környezethasználó magatartásának egészét, a tervezéstől kezdve az utóellenőrzésig. … a környezethasználó részben saját döntéseinek megalapozásához szükséges költségeket köteles fedezni, részben pedig az állam oldalán felmerülőket.” Ez utóbbi azt kell jelentse, hogy a környezethasználóval szemben támasztott követelmények is ezen elv általános hatókörébe sorolandók. </a:t>
            </a:r>
          </a:p>
        </p:txBody>
      </p:sp>
      <p:sp>
        <p:nvSpPr>
          <p:cNvPr id="4" name="Dia számának helye 3">
            <a:extLst>
              <a:ext uri="{FF2B5EF4-FFF2-40B4-BE49-F238E27FC236}">
                <a16:creationId xmlns:a16="http://schemas.microsoft.com/office/drawing/2014/main" id="{1AD792F7-7740-4B56-A76C-D295EC7A10A3}"/>
              </a:ext>
            </a:extLst>
          </p:cNvPr>
          <p:cNvSpPr>
            <a:spLocks noGrp="1"/>
          </p:cNvSpPr>
          <p:nvPr>
            <p:ph type="sldNum" sz="quarter" idx="12"/>
          </p:nvPr>
        </p:nvSpPr>
        <p:spPr/>
        <p:txBody>
          <a:bodyPr/>
          <a:lstStyle/>
          <a:p>
            <a:fld id="{66A3D025-BF54-4E43-9171-24D552EDAFA1}" type="slidenum">
              <a:rPr lang="hu-HU" smtClean="0"/>
              <a:t>8</a:t>
            </a:fld>
            <a:endParaRPr lang="hu-HU"/>
          </a:p>
        </p:txBody>
      </p:sp>
    </p:spTree>
    <p:extLst>
      <p:ext uri="{BB962C8B-B14F-4D97-AF65-F5344CB8AC3E}">
        <p14:creationId xmlns:p14="http://schemas.microsoft.com/office/powerpoint/2010/main" val="152305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99152AF-29F6-405C-AB50-9C46C6A5A091}"/>
              </a:ext>
            </a:extLst>
          </p:cNvPr>
          <p:cNvSpPr>
            <a:spLocks noGrp="1"/>
          </p:cNvSpPr>
          <p:nvPr>
            <p:ph type="title"/>
          </p:nvPr>
        </p:nvSpPr>
        <p:spPr>
          <a:xfrm>
            <a:off x="628650" y="365127"/>
            <a:ext cx="7886700" cy="1010828"/>
          </a:xfrm>
        </p:spPr>
        <p:txBody>
          <a:bodyPr/>
          <a:lstStyle/>
          <a:p>
            <a:endParaRPr lang="hu-HU" dirty="0"/>
          </a:p>
        </p:txBody>
      </p:sp>
      <p:sp>
        <p:nvSpPr>
          <p:cNvPr id="3" name="Tartalom helye 2">
            <a:extLst>
              <a:ext uri="{FF2B5EF4-FFF2-40B4-BE49-F238E27FC236}">
                <a16:creationId xmlns:a16="http://schemas.microsoft.com/office/drawing/2014/main" id="{D48DCB02-9400-44E2-B3DB-F90066951ED5}"/>
              </a:ext>
            </a:extLst>
          </p:cNvPr>
          <p:cNvSpPr>
            <a:spLocks noGrp="1"/>
          </p:cNvSpPr>
          <p:nvPr>
            <p:ph idx="1"/>
          </p:nvPr>
        </p:nvSpPr>
        <p:spPr>
          <a:xfrm>
            <a:off x="628650" y="1480457"/>
            <a:ext cx="7886700" cy="4696506"/>
          </a:xfrm>
        </p:spPr>
        <p:txBody>
          <a:bodyPr>
            <a:normAutofit fontScale="92500" lnSpcReduction="20000"/>
          </a:bodyPr>
          <a:lstStyle/>
          <a:p>
            <a:r>
              <a:rPr lang="hu-HU" dirty="0"/>
              <a:t>„A jogi szabályozás egyértelmű célja, hogy a környezethasználó felelőssége a környezethasználat kezdetétől a környezethasználattal járó veszélyek és károk megszüntetéséig és felszámolásáig </a:t>
            </a:r>
            <a:r>
              <a:rPr lang="hu-HU" b="1" dirty="0"/>
              <a:t>kiszámítható, átlátható és kikényszeríthető legyen</a:t>
            </a:r>
            <a:r>
              <a:rPr lang="hu-HU" dirty="0"/>
              <a:t>. E körbe tartoznak egyebek között a különböző biztosítékok, alapok és a hatékony hatósági fellépést megteremtő eljárási garanciák.   </a:t>
            </a:r>
          </a:p>
          <a:p>
            <a:r>
              <a:rPr lang="hu-HU" dirty="0"/>
              <a:t>A szennyező fizet elvére épülő környezeti felelősségi rendszer </a:t>
            </a:r>
            <a:r>
              <a:rPr lang="hu-HU" b="1" dirty="0"/>
              <a:t>az állam hatékony működése nélkül torzítja a gazdaságot</a:t>
            </a:r>
            <a:r>
              <a:rPr lang="hu-HU" dirty="0"/>
              <a:t>, versenyhátrányba hozza a jogkövetőket, hiszen a jogellenes magatartást folytatókat mintegy jutalmazza azzal, hogy nem lép fel velük szemben és </a:t>
            </a:r>
            <a:r>
              <a:rPr lang="hu-HU" dirty="0" err="1"/>
              <a:t>quasi</a:t>
            </a:r>
            <a:r>
              <a:rPr lang="hu-HU" dirty="0"/>
              <a:t> elfogadja, legalábbis beletörődik a környezet védelmét szolgáló költségek egy részének, vagy akár egészének elkerülésébe.”</a:t>
            </a:r>
          </a:p>
          <a:p>
            <a:endParaRPr lang="hu-HU" dirty="0"/>
          </a:p>
        </p:txBody>
      </p:sp>
      <p:sp>
        <p:nvSpPr>
          <p:cNvPr id="4" name="Dia számának helye 3">
            <a:extLst>
              <a:ext uri="{FF2B5EF4-FFF2-40B4-BE49-F238E27FC236}">
                <a16:creationId xmlns:a16="http://schemas.microsoft.com/office/drawing/2014/main" id="{623ABDE6-42E0-41DB-818E-F8FAAAEC6DC6}"/>
              </a:ext>
            </a:extLst>
          </p:cNvPr>
          <p:cNvSpPr>
            <a:spLocks noGrp="1"/>
          </p:cNvSpPr>
          <p:nvPr>
            <p:ph type="sldNum" sz="quarter" idx="12"/>
          </p:nvPr>
        </p:nvSpPr>
        <p:spPr/>
        <p:txBody>
          <a:bodyPr/>
          <a:lstStyle/>
          <a:p>
            <a:fld id="{66A3D025-BF54-4E43-9171-24D552EDAFA1}" type="slidenum">
              <a:rPr lang="hu-HU" smtClean="0"/>
              <a:t>9</a:t>
            </a:fld>
            <a:endParaRPr lang="hu-HU"/>
          </a:p>
        </p:txBody>
      </p:sp>
    </p:spTree>
    <p:extLst>
      <p:ext uri="{BB962C8B-B14F-4D97-AF65-F5344CB8AC3E}">
        <p14:creationId xmlns:p14="http://schemas.microsoft.com/office/powerpoint/2010/main" val="1468084250"/>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1758</Words>
  <Application>Microsoft Office PowerPoint</Application>
  <PresentationFormat>Diavetítés a képernyőre (4:3 oldalarány)</PresentationFormat>
  <Paragraphs>66</Paragraphs>
  <Slides>16</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16</vt:i4>
      </vt:variant>
    </vt:vector>
  </HeadingPairs>
  <TitlesOfParts>
    <vt:vector size="20" baseType="lpstr">
      <vt:lpstr>Arial</vt:lpstr>
      <vt:lpstr>Calibri</vt:lpstr>
      <vt:lpstr>Calibri Light</vt:lpstr>
      <vt:lpstr>Office-téma</vt:lpstr>
      <vt:lpstr>A környezeti felelősség a szószólói jogalkotási kezdeményezés nyomán  </vt:lpstr>
      <vt:lpstr>ELD</vt:lpstr>
      <vt:lpstr>Az állam felelőssége</vt:lpstr>
      <vt:lpstr>PowerPoint-bemutató</vt:lpstr>
      <vt:lpstr>1995. évi LIII. tv.</vt:lpstr>
      <vt:lpstr>Felelősség = helytállás</vt:lpstr>
      <vt:lpstr>A javaslatról</vt:lpstr>
      <vt:lpstr>Szennyező fizet</vt:lpstr>
      <vt:lpstr>PowerPoint-bemutató</vt:lpstr>
      <vt:lpstr>PowerPoint-bemutató</vt:lpstr>
      <vt:lpstr>PowerPoint-bemutató</vt:lpstr>
      <vt:lpstr>Közös jelentés a lőrinci azbesztcement gyár bontása ügyében AJBH 2373/2018,</vt:lpstr>
      <vt:lpstr>PowerPoint-bemutató</vt:lpstr>
      <vt:lpstr>Források</vt:lpstr>
      <vt:lpstr>Információ</vt:lpstr>
      <vt:lpstr>A hatóság</vt:lpstr>
    </vt:vector>
  </TitlesOfParts>
  <Company>Alapvető Jogok Biztosának Hivatala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Hargitai Katalin</dc:creator>
  <cp:lastModifiedBy>Baranyi Krisztina</cp:lastModifiedBy>
  <cp:revision>8</cp:revision>
  <dcterms:created xsi:type="dcterms:W3CDTF">2020-08-11T07:45:02Z</dcterms:created>
  <dcterms:modified xsi:type="dcterms:W3CDTF">2021-03-09T09:58:06Z</dcterms:modified>
</cp:coreProperties>
</file>