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90" r:id="rId4"/>
    <p:sldId id="289" r:id="rId5"/>
    <p:sldId id="291" r:id="rId6"/>
    <p:sldId id="292" r:id="rId7"/>
    <p:sldId id="293" r:id="rId8"/>
    <p:sldId id="260" r:id="rId9"/>
    <p:sldId id="262" r:id="rId10"/>
    <p:sldId id="316" r:id="rId11"/>
    <p:sldId id="31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18" r:id="rId24"/>
    <p:sldId id="277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307" r:id="rId46"/>
    <p:sldId id="286" r:id="rId47"/>
    <p:sldId id="287" r:id="rId48"/>
    <p:sldId id="288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06" r:id="rId58"/>
    <p:sldId id="276" r:id="rId5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EEF00-7268-4BF1-B009-71EEB151444C}" v="89" dt="2021-04-07T12:11:37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7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ona Sátorrendszerek" userId="68e7a2b8-062d-4fb6-9816-ac9492f5cd24" providerId="ADAL" clId="{BF3EEF00-7268-4BF1-B009-71EEB151444C}"/>
    <pc:docChg chg="undo custSel addSld delSld modSld">
      <pc:chgData name="Korona Sátorrendszerek" userId="68e7a2b8-062d-4fb6-9816-ac9492f5cd24" providerId="ADAL" clId="{BF3EEF00-7268-4BF1-B009-71EEB151444C}" dt="2021-04-07T12:11:40.199" v="906" actId="478"/>
      <pc:docMkLst>
        <pc:docMk/>
      </pc:docMkLst>
      <pc:sldChg chg="modSp mod modAnim">
        <pc:chgData name="Korona Sátorrendszerek" userId="68e7a2b8-062d-4fb6-9816-ac9492f5cd24" providerId="ADAL" clId="{BF3EEF00-7268-4BF1-B009-71EEB151444C}" dt="2021-04-07T11:15:45.138" v="108" actId="179"/>
        <pc:sldMkLst>
          <pc:docMk/>
          <pc:sldMk cId="1389771783" sldId="259"/>
        </pc:sldMkLst>
        <pc:spChg chg="mod">
          <ac:chgData name="Korona Sátorrendszerek" userId="68e7a2b8-062d-4fb6-9816-ac9492f5cd24" providerId="ADAL" clId="{BF3EEF00-7268-4BF1-B009-71EEB151444C}" dt="2021-04-07T11:15:00.635" v="55" actId="20577"/>
          <ac:spMkLst>
            <pc:docMk/>
            <pc:sldMk cId="1389771783" sldId="259"/>
            <ac:spMk id="2" creationId="{5760D3E5-9AF1-4DCB-9B9D-868928684FDE}"/>
          </ac:spMkLst>
        </pc:spChg>
        <pc:spChg chg="mod">
          <ac:chgData name="Korona Sátorrendszerek" userId="68e7a2b8-062d-4fb6-9816-ac9492f5cd24" providerId="ADAL" clId="{BF3EEF00-7268-4BF1-B009-71EEB151444C}" dt="2021-04-07T11:15:45.138" v="108" actId="179"/>
          <ac:spMkLst>
            <pc:docMk/>
            <pc:sldMk cId="1389771783" sldId="259"/>
            <ac:spMk id="3" creationId="{78453FD7-8812-4234-ADC5-274654BB08E1}"/>
          </ac:spMkLst>
        </pc:spChg>
      </pc:sldChg>
      <pc:sldChg chg="modSp">
        <pc:chgData name="Korona Sátorrendszerek" userId="68e7a2b8-062d-4fb6-9816-ac9492f5cd24" providerId="ADAL" clId="{BF3EEF00-7268-4BF1-B009-71EEB151444C}" dt="2021-04-07T11:16:16.649" v="126" actId="20577"/>
        <pc:sldMkLst>
          <pc:docMk/>
          <pc:sldMk cId="2931612931" sldId="260"/>
        </pc:sldMkLst>
        <pc:spChg chg="mod">
          <ac:chgData name="Korona Sátorrendszerek" userId="68e7a2b8-062d-4fb6-9816-ac9492f5cd24" providerId="ADAL" clId="{BF3EEF00-7268-4BF1-B009-71EEB151444C}" dt="2021-04-07T11:16:16.649" v="126" actId="20577"/>
          <ac:spMkLst>
            <pc:docMk/>
            <pc:sldMk cId="2931612931" sldId="260"/>
            <ac:spMk id="3" creationId="{854B5FAA-8214-401E-B3A8-BC891F57A58B}"/>
          </ac:spMkLst>
        </pc:spChg>
      </pc:sldChg>
      <pc:sldChg chg="modSp">
        <pc:chgData name="Korona Sátorrendszerek" userId="68e7a2b8-062d-4fb6-9816-ac9492f5cd24" providerId="ADAL" clId="{BF3EEF00-7268-4BF1-B009-71EEB151444C}" dt="2021-04-07T11:16:39.752" v="131" actId="20577"/>
        <pc:sldMkLst>
          <pc:docMk/>
          <pc:sldMk cId="564121318" sldId="262"/>
        </pc:sldMkLst>
        <pc:spChg chg="mod">
          <ac:chgData name="Korona Sátorrendszerek" userId="68e7a2b8-062d-4fb6-9816-ac9492f5cd24" providerId="ADAL" clId="{BF3EEF00-7268-4BF1-B009-71EEB151444C}" dt="2021-04-07T11:16:39.752" v="131" actId="20577"/>
          <ac:spMkLst>
            <pc:docMk/>
            <pc:sldMk cId="564121318" sldId="262"/>
            <ac:spMk id="3" creationId="{DBAF5FA1-4DC6-44E9-ABD8-1CA11F37F901}"/>
          </ac:spMkLst>
        </pc:spChg>
      </pc:sldChg>
      <pc:sldChg chg="modSp new mod">
        <pc:chgData name="Korona Sátorrendszerek" userId="68e7a2b8-062d-4fb6-9816-ac9492f5cd24" providerId="ADAL" clId="{BF3EEF00-7268-4BF1-B009-71EEB151444C}" dt="2021-04-07T11:22:06.902" v="148" actId="27636"/>
        <pc:sldMkLst>
          <pc:docMk/>
          <pc:sldMk cId="3355297892" sldId="286"/>
        </pc:sldMkLst>
        <pc:spChg chg="mod">
          <ac:chgData name="Korona Sátorrendszerek" userId="68e7a2b8-062d-4fb6-9816-ac9492f5cd24" providerId="ADAL" clId="{BF3EEF00-7268-4BF1-B009-71EEB151444C}" dt="2021-04-07T11:21:42.003" v="143" actId="27636"/>
          <ac:spMkLst>
            <pc:docMk/>
            <pc:sldMk cId="3355297892" sldId="286"/>
            <ac:spMk id="2" creationId="{73728C51-3A6D-4738-A6FB-4854C5C8C655}"/>
          </ac:spMkLst>
        </pc:spChg>
        <pc:spChg chg="mod">
          <ac:chgData name="Korona Sátorrendszerek" userId="68e7a2b8-062d-4fb6-9816-ac9492f5cd24" providerId="ADAL" clId="{BF3EEF00-7268-4BF1-B009-71EEB151444C}" dt="2021-04-07T11:22:06.902" v="148" actId="27636"/>
          <ac:spMkLst>
            <pc:docMk/>
            <pc:sldMk cId="3355297892" sldId="286"/>
            <ac:spMk id="3" creationId="{191645CC-A7EA-4AD0-9394-287D7A908861}"/>
          </ac:spMkLst>
        </pc:spChg>
      </pc:sldChg>
      <pc:sldChg chg="modSp new mod">
        <pc:chgData name="Korona Sátorrendszerek" userId="68e7a2b8-062d-4fb6-9816-ac9492f5cd24" providerId="ADAL" clId="{BF3EEF00-7268-4BF1-B009-71EEB151444C}" dt="2021-04-07T11:22:38.217" v="153" actId="27636"/>
        <pc:sldMkLst>
          <pc:docMk/>
          <pc:sldMk cId="198612514" sldId="287"/>
        </pc:sldMkLst>
        <pc:spChg chg="mod">
          <ac:chgData name="Korona Sátorrendszerek" userId="68e7a2b8-062d-4fb6-9816-ac9492f5cd24" providerId="ADAL" clId="{BF3EEF00-7268-4BF1-B009-71EEB151444C}" dt="2021-04-07T11:22:20.924" v="150" actId="1076"/>
          <ac:spMkLst>
            <pc:docMk/>
            <pc:sldMk cId="198612514" sldId="287"/>
            <ac:spMk id="2" creationId="{66E205D3-4B68-4F26-B4C4-ED3C48496536}"/>
          </ac:spMkLst>
        </pc:spChg>
        <pc:spChg chg="mod">
          <ac:chgData name="Korona Sátorrendszerek" userId="68e7a2b8-062d-4fb6-9816-ac9492f5cd24" providerId="ADAL" clId="{BF3EEF00-7268-4BF1-B009-71EEB151444C}" dt="2021-04-07T11:22:38.217" v="153" actId="27636"/>
          <ac:spMkLst>
            <pc:docMk/>
            <pc:sldMk cId="198612514" sldId="287"/>
            <ac:spMk id="3" creationId="{7913F5D7-CB19-4904-ADCB-9D47F2F5F502}"/>
          </ac:spMkLst>
        </pc:spChg>
      </pc:sldChg>
      <pc:sldChg chg="modSp new mod">
        <pc:chgData name="Korona Sátorrendszerek" userId="68e7a2b8-062d-4fb6-9816-ac9492f5cd24" providerId="ADAL" clId="{BF3EEF00-7268-4BF1-B009-71EEB151444C}" dt="2021-04-07T11:23:01.017" v="157"/>
        <pc:sldMkLst>
          <pc:docMk/>
          <pc:sldMk cId="1568755121" sldId="288"/>
        </pc:sldMkLst>
        <pc:spChg chg="mod">
          <ac:chgData name="Korona Sátorrendszerek" userId="68e7a2b8-062d-4fb6-9816-ac9492f5cd24" providerId="ADAL" clId="{BF3EEF00-7268-4BF1-B009-71EEB151444C}" dt="2021-04-07T11:22:48.226" v="155" actId="1076"/>
          <ac:spMkLst>
            <pc:docMk/>
            <pc:sldMk cId="1568755121" sldId="288"/>
            <ac:spMk id="2" creationId="{AD41705F-0ECD-4FDE-986B-CE96347FFB36}"/>
          </ac:spMkLst>
        </pc:spChg>
        <pc:spChg chg="mod">
          <ac:chgData name="Korona Sátorrendszerek" userId="68e7a2b8-062d-4fb6-9816-ac9492f5cd24" providerId="ADAL" clId="{BF3EEF00-7268-4BF1-B009-71EEB151444C}" dt="2021-04-07T11:23:01.017" v="157"/>
          <ac:spMkLst>
            <pc:docMk/>
            <pc:sldMk cId="1568755121" sldId="288"/>
            <ac:spMk id="3" creationId="{1B2A9FEE-E52F-4BDE-AC60-FDB7888B6A8F}"/>
          </ac:spMkLst>
        </pc:spChg>
      </pc:sldChg>
      <pc:sldChg chg="modSp new mod">
        <pc:chgData name="Korona Sátorrendszerek" userId="68e7a2b8-062d-4fb6-9816-ac9492f5cd24" providerId="ADAL" clId="{BF3EEF00-7268-4BF1-B009-71EEB151444C}" dt="2021-04-07T11:27:39.527" v="321" actId="27636"/>
        <pc:sldMkLst>
          <pc:docMk/>
          <pc:sldMk cId="3053873970" sldId="289"/>
        </pc:sldMkLst>
        <pc:spChg chg="mod">
          <ac:chgData name="Korona Sátorrendszerek" userId="68e7a2b8-062d-4fb6-9816-ac9492f5cd24" providerId="ADAL" clId="{BF3EEF00-7268-4BF1-B009-71EEB151444C}" dt="2021-04-07T11:27:32.613" v="319" actId="27636"/>
          <ac:spMkLst>
            <pc:docMk/>
            <pc:sldMk cId="3053873970" sldId="289"/>
            <ac:spMk id="2" creationId="{F5CC0221-2E9E-472A-A649-85301D8CF199}"/>
          </ac:spMkLst>
        </pc:spChg>
        <pc:spChg chg="mod">
          <ac:chgData name="Korona Sátorrendszerek" userId="68e7a2b8-062d-4fb6-9816-ac9492f5cd24" providerId="ADAL" clId="{BF3EEF00-7268-4BF1-B009-71EEB151444C}" dt="2021-04-07T11:27:39.527" v="321" actId="27636"/>
          <ac:spMkLst>
            <pc:docMk/>
            <pc:sldMk cId="3053873970" sldId="289"/>
            <ac:spMk id="3" creationId="{AF37AFDB-796B-403C-94CC-AB93AE64DF0B}"/>
          </ac:spMkLst>
        </pc:spChg>
      </pc:sldChg>
      <pc:sldChg chg="delSp modSp new del mod">
        <pc:chgData name="Korona Sátorrendszerek" userId="68e7a2b8-062d-4fb6-9816-ac9492f5cd24" providerId="ADAL" clId="{BF3EEF00-7268-4BF1-B009-71EEB151444C}" dt="2021-04-07T11:27:51.387" v="325" actId="47"/>
        <pc:sldMkLst>
          <pc:docMk/>
          <pc:sldMk cId="3549982068" sldId="290"/>
        </pc:sldMkLst>
        <pc:spChg chg="del mod">
          <ac:chgData name="Korona Sátorrendszerek" userId="68e7a2b8-062d-4fb6-9816-ac9492f5cd24" providerId="ADAL" clId="{BF3EEF00-7268-4BF1-B009-71EEB151444C}" dt="2021-04-07T11:27:48.715" v="324" actId="478"/>
          <ac:spMkLst>
            <pc:docMk/>
            <pc:sldMk cId="3549982068" sldId="290"/>
            <ac:spMk id="3" creationId="{20A4C302-A0F3-4866-9C8C-8B39A1E64780}"/>
          </ac:spMkLst>
        </pc:spChg>
      </pc:sldChg>
      <pc:sldChg chg="modSp new mod">
        <pc:chgData name="Korona Sátorrendszerek" userId="68e7a2b8-062d-4fb6-9816-ac9492f5cd24" providerId="ADAL" clId="{BF3EEF00-7268-4BF1-B009-71EEB151444C}" dt="2021-04-07T11:28:31.507" v="389" actId="20577"/>
        <pc:sldMkLst>
          <pc:docMk/>
          <pc:sldMk cId="3946358778" sldId="290"/>
        </pc:sldMkLst>
        <pc:spChg chg="mod">
          <ac:chgData name="Korona Sátorrendszerek" userId="68e7a2b8-062d-4fb6-9816-ac9492f5cd24" providerId="ADAL" clId="{BF3EEF00-7268-4BF1-B009-71EEB151444C}" dt="2021-04-07T11:28:31.507" v="389" actId="20577"/>
          <ac:spMkLst>
            <pc:docMk/>
            <pc:sldMk cId="3946358778" sldId="290"/>
            <ac:spMk id="2" creationId="{AA5CC4BC-ED35-4BD3-937F-47AB5374142E}"/>
          </ac:spMkLst>
        </pc:spChg>
        <pc:spChg chg="mod">
          <ac:chgData name="Korona Sátorrendszerek" userId="68e7a2b8-062d-4fb6-9816-ac9492f5cd24" providerId="ADAL" clId="{BF3EEF00-7268-4BF1-B009-71EEB151444C}" dt="2021-04-07T11:28:09.394" v="329" actId="1076"/>
          <ac:spMkLst>
            <pc:docMk/>
            <pc:sldMk cId="3946358778" sldId="290"/>
            <ac:spMk id="3" creationId="{3D971C24-5BB2-474D-9906-0F69A1E6D502}"/>
          </ac:spMkLst>
        </pc:spChg>
      </pc:sldChg>
      <pc:sldChg chg="modSp new mod">
        <pc:chgData name="Korona Sátorrendszerek" userId="68e7a2b8-062d-4fb6-9816-ac9492f5cd24" providerId="ADAL" clId="{BF3EEF00-7268-4BF1-B009-71EEB151444C}" dt="2021-04-07T11:56:29.275" v="546" actId="20577"/>
        <pc:sldMkLst>
          <pc:docMk/>
          <pc:sldMk cId="3628327288" sldId="291"/>
        </pc:sldMkLst>
        <pc:spChg chg="mod">
          <ac:chgData name="Korona Sátorrendszerek" userId="68e7a2b8-062d-4fb6-9816-ac9492f5cd24" providerId="ADAL" clId="{BF3EEF00-7268-4BF1-B009-71EEB151444C}" dt="2021-04-07T11:29:45.912" v="410" actId="255"/>
          <ac:spMkLst>
            <pc:docMk/>
            <pc:sldMk cId="3628327288" sldId="291"/>
            <ac:spMk id="2" creationId="{5D61A00B-D0A5-4D27-A34E-7B7BF9B27637}"/>
          </ac:spMkLst>
        </pc:spChg>
        <pc:spChg chg="mod">
          <ac:chgData name="Korona Sátorrendszerek" userId="68e7a2b8-062d-4fb6-9816-ac9492f5cd24" providerId="ADAL" clId="{BF3EEF00-7268-4BF1-B009-71EEB151444C}" dt="2021-04-07T11:56:29.275" v="546" actId="20577"/>
          <ac:spMkLst>
            <pc:docMk/>
            <pc:sldMk cId="3628327288" sldId="291"/>
            <ac:spMk id="3" creationId="{00EC9374-CF60-4369-9984-4BE9B795DB4C}"/>
          </ac:spMkLst>
        </pc:spChg>
      </pc:sldChg>
      <pc:sldChg chg="addSp modSp new mod setBg">
        <pc:chgData name="Korona Sátorrendszerek" userId="68e7a2b8-062d-4fb6-9816-ac9492f5cd24" providerId="ADAL" clId="{BF3EEF00-7268-4BF1-B009-71EEB151444C}" dt="2021-04-07T11:59:10.349" v="604" actId="26606"/>
        <pc:sldMkLst>
          <pc:docMk/>
          <pc:sldMk cId="2484761337" sldId="292"/>
        </pc:sldMkLst>
        <pc:spChg chg="mod">
          <ac:chgData name="Korona Sátorrendszerek" userId="68e7a2b8-062d-4fb6-9816-ac9492f5cd24" providerId="ADAL" clId="{BF3EEF00-7268-4BF1-B009-71EEB151444C}" dt="2021-04-07T11:59:10.349" v="604" actId="26606"/>
          <ac:spMkLst>
            <pc:docMk/>
            <pc:sldMk cId="2484761337" sldId="292"/>
            <ac:spMk id="2" creationId="{FFDD454E-F40B-4031-A1E0-E650808B4960}"/>
          </ac:spMkLst>
        </pc:spChg>
        <pc:spChg chg="mod">
          <ac:chgData name="Korona Sátorrendszerek" userId="68e7a2b8-062d-4fb6-9816-ac9492f5cd24" providerId="ADAL" clId="{BF3EEF00-7268-4BF1-B009-71EEB151444C}" dt="2021-04-07T11:59:10.349" v="604" actId="26606"/>
          <ac:spMkLst>
            <pc:docMk/>
            <pc:sldMk cId="2484761337" sldId="292"/>
            <ac:spMk id="3" creationId="{74A0D8FB-9F1C-4D24-93DD-F6172EA20ED7}"/>
          </ac:spMkLst>
        </pc:spChg>
        <pc:picChg chg="add mod">
          <ac:chgData name="Korona Sátorrendszerek" userId="68e7a2b8-062d-4fb6-9816-ac9492f5cd24" providerId="ADAL" clId="{BF3EEF00-7268-4BF1-B009-71EEB151444C}" dt="2021-04-07T11:59:10.349" v="604" actId="26606"/>
          <ac:picMkLst>
            <pc:docMk/>
            <pc:sldMk cId="2484761337" sldId="292"/>
            <ac:picMk id="4" creationId="{F3B4DD0E-13E6-44B5-8552-1217F6509285}"/>
          </ac:picMkLst>
        </pc:picChg>
      </pc:sldChg>
      <pc:sldChg chg="modSp new mod">
        <pc:chgData name="Korona Sátorrendszerek" userId="68e7a2b8-062d-4fb6-9816-ac9492f5cd24" providerId="ADAL" clId="{BF3EEF00-7268-4BF1-B009-71EEB151444C}" dt="2021-04-07T12:02:12.873" v="630" actId="20577"/>
        <pc:sldMkLst>
          <pc:docMk/>
          <pc:sldMk cId="1556709357" sldId="293"/>
        </pc:sldMkLst>
        <pc:spChg chg="mod">
          <ac:chgData name="Korona Sátorrendszerek" userId="68e7a2b8-062d-4fb6-9816-ac9492f5cd24" providerId="ADAL" clId="{BF3EEF00-7268-4BF1-B009-71EEB151444C}" dt="2021-04-07T12:02:12.873" v="630" actId="20577"/>
          <ac:spMkLst>
            <pc:docMk/>
            <pc:sldMk cId="1556709357" sldId="293"/>
            <ac:spMk id="2" creationId="{448B9A56-E369-45BA-8AAC-8780F756FCF2}"/>
          </ac:spMkLst>
        </pc:spChg>
      </pc:sldChg>
      <pc:sldChg chg="addSp delSp modSp new mod">
        <pc:chgData name="Korona Sátorrendszerek" userId="68e7a2b8-062d-4fb6-9816-ac9492f5cd24" providerId="ADAL" clId="{BF3EEF00-7268-4BF1-B009-71EEB151444C}" dt="2021-04-07T12:11:40.199" v="906" actId="478"/>
        <pc:sldMkLst>
          <pc:docMk/>
          <pc:sldMk cId="4017020151" sldId="306"/>
        </pc:sldMkLst>
        <pc:spChg chg="mod">
          <ac:chgData name="Korona Sátorrendszerek" userId="68e7a2b8-062d-4fb6-9816-ac9492f5cd24" providerId="ADAL" clId="{BF3EEF00-7268-4BF1-B009-71EEB151444C}" dt="2021-04-07T12:07:26.734" v="660" actId="14100"/>
          <ac:spMkLst>
            <pc:docMk/>
            <pc:sldMk cId="4017020151" sldId="306"/>
            <ac:spMk id="2" creationId="{BF3EDC53-4D00-44B3-8D08-52BEC3A8E897}"/>
          </ac:spMkLst>
        </pc:spChg>
        <pc:spChg chg="mod">
          <ac:chgData name="Korona Sátorrendszerek" userId="68e7a2b8-062d-4fb6-9816-ac9492f5cd24" providerId="ADAL" clId="{BF3EEF00-7268-4BF1-B009-71EEB151444C}" dt="2021-04-07T12:09:38.200" v="904" actId="20577"/>
          <ac:spMkLst>
            <pc:docMk/>
            <pc:sldMk cId="4017020151" sldId="306"/>
            <ac:spMk id="3" creationId="{267688FB-7AB6-4383-B580-38795FB8B0B6}"/>
          </ac:spMkLst>
        </pc:spChg>
        <pc:graphicFrameChg chg="add del mod">
          <ac:chgData name="Korona Sátorrendszerek" userId="68e7a2b8-062d-4fb6-9816-ac9492f5cd24" providerId="ADAL" clId="{BF3EEF00-7268-4BF1-B009-71EEB151444C}" dt="2021-04-07T12:11:40.199" v="906" actId="478"/>
          <ac:graphicFrameMkLst>
            <pc:docMk/>
            <pc:sldMk cId="4017020151" sldId="306"/>
            <ac:graphicFrameMk id="4" creationId="{C99A74B3-8F4D-4499-9C25-4A0B4ACD238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Globális szén-monoxid kibocsátás növekedése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4.9127770304706039E-2"/>
          <c:y val="0.1043247546880887"/>
          <c:w val="0.93247956432686596"/>
          <c:h val="0.75976570099918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CO kibocsátás aránya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Munka1!$A$2:$A$3</c:f>
              <c:strCache>
                <c:ptCount val="2"/>
                <c:pt idx="0">
                  <c:v>1990 - 2000</c:v>
                </c:pt>
                <c:pt idx="1">
                  <c:v>2000 - 2012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0.1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2-4181-B0B9-BA2209E1F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453471"/>
        <c:axId val="699931215"/>
      </c:barChart>
      <c:catAx>
        <c:axId val="83245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9931215"/>
        <c:crosses val="autoZero"/>
        <c:auto val="1"/>
        <c:lblAlgn val="ctr"/>
        <c:lblOffset val="100"/>
        <c:noMultiLvlLbl val="0"/>
      </c:catAx>
      <c:valAx>
        <c:axId val="69993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3245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Tengeri halállomány a biztonságos biológiai határokon belül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tengeri halállomány aránya a biztonságos határokon belül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Munka1!$A$2:$A$3</c:f>
              <c:numCache>
                <c:formatCode>General</c:formatCode>
                <c:ptCount val="2"/>
                <c:pt idx="0">
                  <c:v>1974</c:v>
                </c:pt>
                <c:pt idx="1">
                  <c:v>2011</c:v>
                </c:pt>
              </c:numCache>
            </c:numRef>
          </c:cat>
          <c:val>
            <c:numRef>
              <c:f>Munka1!$B$2:$B$3</c:f>
              <c:numCache>
                <c:formatCode>0%</c:formatCode>
                <c:ptCount val="2"/>
                <c:pt idx="0">
                  <c:v>0.9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1-4396-B8B8-03CA28070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831231"/>
        <c:axId val="1040905551"/>
      </c:barChart>
      <c:catAx>
        <c:axId val="82283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0905551"/>
        <c:crosses val="autoZero"/>
        <c:auto val="1"/>
        <c:lblAlgn val="ctr"/>
        <c:lblOffset val="100"/>
        <c:noMultiLvlLbl val="0"/>
      </c:catAx>
      <c:valAx>
        <c:axId val="104090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2283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Szárazföldi védett területek aránya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Fejlett régiók</c:v>
                </c:pt>
                <c:pt idx="1">
                  <c:v>Fejlődő régiók</c:v>
                </c:pt>
                <c:pt idx="2">
                  <c:v>Világ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4F20-41E4-B59E-2385ED71219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Fejlett régiók</c:v>
                </c:pt>
                <c:pt idx="1">
                  <c:v>Fejlődő régiók</c:v>
                </c:pt>
                <c:pt idx="2">
                  <c:v>Világ</c:v>
                </c:pt>
              </c:strCache>
            </c:strRef>
          </c:cat>
          <c:val>
            <c:numRef>
              <c:f>Munka1!$C$2:$C$4</c:f>
              <c:numCache>
                <c:formatCode>0.00%</c:formatCode>
                <c:ptCount val="3"/>
                <c:pt idx="0">
                  <c:v>9.0999999999999998E-2</c:v>
                </c:pt>
                <c:pt idx="1">
                  <c:v>8.4000000000000005E-2</c:v>
                </c:pt>
                <c:pt idx="2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20-41E4-B59E-2385ED71219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Fejlett régiók</c:v>
                </c:pt>
                <c:pt idx="1">
                  <c:v>Fejlődő régiók</c:v>
                </c:pt>
                <c:pt idx="2">
                  <c:v>Világ</c:v>
                </c:pt>
              </c:strCache>
            </c:strRef>
          </c:cat>
          <c:val>
            <c:numRef>
              <c:f>Munka1!$D$2:$D$4</c:f>
              <c:numCache>
                <c:formatCode>0.00%</c:formatCode>
                <c:ptCount val="3"/>
                <c:pt idx="0">
                  <c:v>0.122</c:v>
                </c:pt>
                <c:pt idx="1">
                  <c:v>0.114</c:v>
                </c:pt>
                <c:pt idx="2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20-41E4-B59E-2385ED71219F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Fejlett régiók</c:v>
                </c:pt>
                <c:pt idx="1">
                  <c:v>Fejlődő régiók</c:v>
                </c:pt>
                <c:pt idx="2">
                  <c:v>Világ</c:v>
                </c:pt>
              </c:strCache>
            </c:strRef>
          </c:cat>
          <c:val>
            <c:numRef>
              <c:f>Munka1!$E$2:$E$4</c:f>
              <c:numCache>
                <c:formatCode>0.00%</c:formatCode>
                <c:ptCount val="3"/>
                <c:pt idx="0">
                  <c:v>0.157</c:v>
                </c:pt>
                <c:pt idx="1">
                  <c:v>0.157</c:v>
                </c:pt>
                <c:pt idx="2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20-41E4-B59E-2385ED712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2775263"/>
        <c:axId val="563090575"/>
      </c:barChart>
      <c:catAx>
        <c:axId val="1052775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63090575"/>
        <c:crosses val="autoZero"/>
        <c:auto val="1"/>
        <c:lblAlgn val="ctr"/>
        <c:lblOffset val="100"/>
        <c:noMultiLvlLbl val="0"/>
      </c:catAx>
      <c:valAx>
        <c:axId val="563090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27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Védett területek 2014-ben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Védett területek aránya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Szárazföldi</c:v>
                </c:pt>
                <c:pt idx="1">
                  <c:v>Partmenti tengeri területek</c:v>
                </c:pt>
                <c:pt idx="2">
                  <c:v>200 tengeri mérfölden túli területek</c:v>
                </c:pt>
              </c:strCache>
            </c:strRef>
          </c:cat>
          <c:val>
            <c:numRef>
              <c:f>Munka1!$B$2:$B$4</c:f>
              <c:numCache>
                <c:formatCode>0.00%</c:formatCode>
                <c:ptCount val="3"/>
                <c:pt idx="0">
                  <c:v>0.152</c:v>
                </c:pt>
                <c:pt idx="1">
                  <c:v>8.4000000000000005E-2</c:v>
                </c:pt>
                <c:pt idx="2">
                  <c:v>2.5000000000000001E-3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184-9A35-7CCED9F75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3478911"/>
        <c:axId val="696413871"/>
      </c:barChart>
      <c:catAx>
        <c:axId val="104347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6413871"/>
        <c:crosses val="autoZero"/>
        <c:auto val="1"/>
        <c:lblAlgn val="ctr"/>
        <c:lblOffset val="100"/>
        <c:noMultiLvlLbl val="0"/>
      </c:catAx>
      <c:valAx>
        <c:axId val="69641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47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8528F-5147-44F5-BE70-E8C8128565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4EC3A3E-AF60-4718-AAEF-299734CA5DCF}">
      <dgm:prSet phldrT="[Szöveg]"/>
      <dgm:spPr/>
      <dgm:t>
        <a:bodyPr/>
        <a:lstStyle/>
        <a:p>
          <a:r>
            <a:rPr lang="hu-HU" dirty="0"/>
            <a:t>Ökológiai rendszer</a:t>
          </a:r>
        </a:p>
      </dgm:t>
    </dgm:pt>
    <dgm:pt modelId="{C8D040A2-4A3C-4DBC-AFA7-115BAEA1104E}" type="parTrans" cxnId="{17435FB6-AC01-4D5E-9CC4-63EE32EF6957}">
      <dgm:prSet/>
      <dgm:spPr/>
      <dgm:t>
        <a:bodyPr/>
        <a:lstStyle/>
        <a:p>
          <a:endParaRPr lang="hu-HU"/>
        </a:p>
      </dgm:t>
    </dgm:pt>
    <dgm:pt modelId="{4591EA68-8AED-49C3-A6EB-2993B782728F}" type="sibTrans" cxnId="{17435FB6-AC01-4D5E-9CC4-63EE32EF6957}">
      <dgm:prSet/>
      <dgm:spPr/>
      <dgm:t>
        <a:bodyPr/>
        <a:lstStyle/>
        <a:p>
          <a:endParaRPr lang="hu-HU"/>
        </a:p>
      </dgm:t>
    </dgm:pt>
    <dgm:pt modelId="{32E6BBE5-1723-40F9-9204-B11620BA2E13}">
      <dgm:prSet phldrT="[Szöveg]"/>
      <dgm:spPr/>
      <dgm:t>
        <a:bodyPr/>
        <a:lstStyle/>
        <a:p>
          <a:r>
            <a:rPr lang="hu-HU" dirty="0"/>
            <a:t>Gazdasági rendszer</a:t>
          </a:r>
        </a:p>
      </dgm:t>
    </dgm:pt>
    <dgm:pt modelId="{51D67C13-B8B1-4E10-B7C6-3839291E033A}" type="parTrans" cxnId="{C28CD2F6-70FC-4190-9E86-F88C64A55486}">
      <dgm:prSet/>
      <dgm:spPr/>
      <dgm:t>
        <a:bodyPr/>
        <a:lstStyle/>
        <a:p>
          <a:endParaRPr lang="hu-HU"/>
        </a:p>
      </dgm:t>
    </dgm:pt>
    <dgm:pt modelId="{C9C9A6C6-35F9-42C3-92E0-B45D4BA94583}" type="sibTrans" cxnId="{C28CD2F6-70FC-4190-9E86-F88C64A55486}">
      <dgm:prSet/>
      <dgm:spPr/>
      <dgm:t>
        <a:bodyPr/>
        <a:lstStyle/>
        <a:p>
          <a:endParaRPr lang="hu-HU"/>
        </a:p>
      </dgm:t>
    </dgm:pt>
    <dgm:pt modelId="{9A160E04-637D-4835-A9E5-AFE022109C6D}">
      <dgm:prSet phldrT="[Szöveg]"/>
      <dgm:spPr/>
      <dgm:t>
        <a:bodyPr/>
        <a:lstStyle/>
        <a:p>
          <a:r>
            <a:rPr lang="hu-HU" dirty="0"/>
            <a:t>Társadalmi rendszer</a:t>
          </a:r>
        </a:p>
      </dgm:t>
    </dgm:pt>
    <dgm:pt modelId="{AA259E3F-6AF9-4E0E-AE39-588C0A4D3790}" type="sibTrans" cxnId="{ADE541C3-F829-4CCE-AE77-809164CE1BBD}">
      <dgm:prSet/>
      <dgm:spPr/>
      <dgm:t>
        <a:bodyPr/>
        <a:lstStyle/>
        <a:p>
          <a:endParaRPr lang="hu-HU"/>
        </a:p>
      </dgm:t>
    </dgm:pt>
    <dgm:pt modelId="{4B2BB505-9C36-4677-B0B3-A76D3ED09AE4}" type="parTrans" cxnId="{ADE541C3-F829-4CCE-AE77-809164CE1BBD}">
      <dgm:prSet/>
      <dgm:spPr/>
      <dgm:t>
        <a:bodyPr/>
        <a:lstStyle/>
        <a:p>
          <a:endParaRPr lang="hu-HU"/>
        </a:p>
      </dgm:t>
    </dgm:pt>
    <dgm:pt modelId="{F393E4C0-C3D2-4415-9014-6BBE81DBEAF7}" type="pres">
      <dgm:prSet presAssocID="{17B8528F-5147-44F5-BE70-E8C81285658B}" presName="compositeShape" presStyleCnt="0">
        <dgm:presLayoutVars>
          <dgm:chMax val="7"/>
          <dgm:dir/>
          <dgm:resizeHandles val="exact"/>
        </dgm:presLayoutVars>
      </dgm:prSet>
      <dgm:spPr/>
    </dgm:pt>
    <dgm:pt modelId="{BD794A02-C402-4017-8962-29DDEE4D3BCE}" type="pres">
      <dgm:prSet presAssocID="{F4EC3A3E-AF60-4718-AAEF-299734CA5DCF}" presName="circ1" presStyleLbl="vennNode1" presStyleIdx="0" presStyleCnt="3"/>
      <dgm:spPr/>
      <dgm:t>
        <a:bodyPr/>
        <a:lstStyle/>
        <a:p>
          <a:endParaRPr lang="hu-HU"/>
        </a:p>
      </dgm:t>
    </dgm:pt>
    <dgm:pt modelId="{A6A86FEF-2403-4A28-B6FB-88DFB1FCFF90}" type="pres">
      <dgm:prSet presAssocID="{F4EC3A3E-AF60-4718-AAEF-299734CA5D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70DB1E-5C4C-4797-A93A-B429D9D90703}" type="pres">
      <dgm:prSet presAssocID="{9A160E04-637D-4835-A9E5-AFE022109C6D}" presName="circ2" presStyleLbl="vennNode1" presStyleIdx="1" presStyleCnt="3"/>
      <dgm:spPr/>
      <dgm:t>
        <a:bodyPr/>
        <a:lstStyle/>
        <a:p>
          <a:endParaRPr lang="hu-HU"/>
        </a:p>
      </dgm:t>
    </dgm:pt>
    <dgm:pt modelId="{DE0C1292-846A-498A-9AA2-42B9763D217E}" type="pres">
      <dgm:prSet presAssocID="{9A160E04-637D-4835-A9E5-AFE022109C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F894DB-4F17-42A6-963B-5DBA49748502}" type="pres">
      <dgm:prSet presAssocID="{32E6BBE5-1723-40F9-9204-B11620BA2E13}" presName="circ3" presStyleLbl="vennNode1" presStyleIdx="2" presStyleCnt="3"/>
      <dgm:spPr/>
      <dgm:t>
        <a:bodyPr/>
        <a:lstStyle/>
        <a:p>
          <a:endParaRPr lang="hu-HU"/>
        </a:p>
      </dgm:t>
    </dgm:pt>
    <dgm:pt modelId="{8545627E-6749-426F-A93A-B0050FC95F1D}" type="pres">
      <dgm:prSet presAssocID="{32E6BBE5-1723-40F9-9204-B11620BA2E1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74A3973-F280-4B16-AEE7-3C8B0EB218AE}" type="presOf" srcId="{F4EC3A3E-AF60-4718-AAEF-299734CA5DCF}" destId="{BD794A02-C402-4017-8962-29DDEE4D3BCE}" srcOrd="0" destOrd="0" presId="urn:microsoft.com/office/officeart/2005/8/layout/venn1"/>
    <dgm:cxn modelId="{7B55B235-8656-4726-8981-D77C755DB2BE}" type="presOf" srcId="{32E6BBE5-1723-40F9-9204-B11620BA2E13}" destId="{8545627E-6749-426F-A93A-B0050FC95F1D}" srcOrd="1" destOrd="0" presId="urn:microsoft.com/office/officeart/2005/8/layout/venn1"/>
    <dgm:cxn modelId="{ADE541C3-F829-4CCE-AE77-809164CE1BBD}" srcId="{17B8528F-5147-44F5-BE70-E8C81285658B}" destId="{9A160E04-637D-4835-A9E5-AFE022109C6D}" srcOrd="1" destOrd="0" parTransId="{4B2BB505-9C36-4677-B0B3-A76D3ED09AE4}" sibTransId="{AA259E3F-6AF9-4E0E-AE39-588C0A4D3790}"/>
    <dgm:cxn modelId="{5FF5AA8D-A1DF-4F58-BB76-A08805D81341}" type="presOf" srcId="{32E6BBE5-1723-40F9-9204-B11620BA2E13}" destId="{4DF894DB-4F17-42A6-963B-5DBA49748502}" srcOrd="0" destOrd="0" presId="urn:microsoft.com/office/officeart/2005/8/layout/venn1"/>
    <dgm:cxn modelId="{0419E9ED-C165-410E-909B-90F353B97765}" type="presOf" srcId="{9A160E04-637D-4835-A9E5-AFE022109C6D}" destId="{8A70DB1E-5C4C-4797-A93A-B429D9D90703}" srcOrd="0" destOrd="0" presId="urn:microsoft.com/office/officeart/2005/8/layout/venn1"/>
    <dgm:cxn modelId="{D48B0AB3-E476-4AB9-9B81-71D0E73C59F4}" type="presOf" srcId="{F4EC3A3E-AF60-4718-AAEF-299734CA5DCF}" destId="{A6A86FEF-2403-4A28-B6FB-88DFB1FCFF90}" srcOrd="1" destOrd="0" presId="urn:microsoft.com/office/officeart/2005/8/layout/venn1"/>
    <dgm:cxn modelId="{96F60692-DC61-4D6C-BAFC-2F068DD27273}" type="presOf" srcId="{9A160E04-637D-4835-A9E5-AFE022109C6D}" destId="{DE0C1292-846A-498A-9AA2-42B9763D217E}" srcOrd="1" destOrd="0" presId="urn:microsoft.com/office/officeart/2005/8/layout/venn1"/>
    <dgm:cxn modelId="{17435FB6-AC01-4D5E-9CC4-63EE32EF6957}" srcId="{17B8528F-5147-44F5-BE70-E8C81285658B}" destId="{F4EC3A3E-AF60-4718-AAEF-299734CA5DCF}" srcOrd="0" destOrd="0" parTransId="{C8D040A2-4A3C-4DBC-AFA7-115BAEA1104E}" sibTransId="{4591EA68-8AED-49C3-A6EB-2993B782728F}"/>
    <dgm:cxn modelId="{C1A2EC2B-4669-4170-A469-8B68F1FF2C38}" type="presOf" srcId="{17B8528F-5147-44F5-BE70-E8C81285658B}" destId="{F393E4C0-C3D2-4415-9014-6BBE81DBEAF7}" srcOrd="0" destOrd="0" presId="urn:microsoft.com/office/officeart/2005/8/layout/venn1"/>
    <dgm:cxn modelId="{C28CD2F6-70FC-4190-9E86-F88C64A55486}" srcId="{17B8528F-5147-44F5-BE70-E8C81285658B}" destId="{32E6BBE5-1723-40F9-9204-B11620BA2E13}" srcOrd="2" destOrd="0" parTransId="{51D67C13-B8B1-4E10-B7C6-3839291E033A}" sibTransId="{C9C9A6C6-35F9-42C3-92E0-B45D4BA94583}"/>
    <dgm:cxn modelId="{8B89037D-B6CA-4CD5-95F8-6034814B0691}" type="presParOf" srcId="{F393E4C0-C3D2-4415-9014-6BBE81DBEAF7}" destId="{BD794A02-C402-4017-8962-29DDEE4D3BCE}" srcOrd="0" destOrd="0" presId="urn:microsoft.com/office/officeart/2005/8/layout/venn1"/>
    <dgm:cxn modelId="{6A6B929D-F8DC-4C0F-9A24-FC1033D6A9B2}" type="presParOf" srcId="{F393E4C0-C3D2-4415-9014-6BBE81DBEAF7}" destId="{A6A86FEF-2403-4A28-B6FB-88DFB1FCFF90}" srcOrd="1" destOrd="0" presId="urn:microsoft.com/office/officeart/2005/8/layout/venn1"/>
    <dgm:cxn modelId="{46E3762E-BB50-490E-AFCB-9151140C5372}" type="presParOf" srcId="{F393E4C0-C3D2-4415-9014-6BBE81DBEAF7}" destId="{8A70DB1E-5C4C-4797-A93A-B429D9D90703}" srcOrd="2" destOrd="0" presId="urn:microsoft.com/office/officeart/2005/8/layout/venn1"/>
    <dgm:cxn modelId="{7D0A9527-D1CD-441C-9B29-F4CF20F12890}" type="presParOf" srcId="{F393E4C0-C3D2-4415-9014-6BBE81DBEAF7}" destId="{DE0C1292-846A-498A-9AA2-42B9763D217E}" srcOrd="3" destOrd="0" presId="urn:microsoft.com/office/officeart/2005/8/layout/venn1"/>
    <dgm:cxn modelId="{F51F2AEB-FB25-441D-A15B-8D4DA9AA5602}" type="presParOf" srcId="{F393E4C0-C3D2-4415-9014-6BBE81DBEAF7}" destId="{4DF894DB-4F17-42A6-963B-5DBA49748502}" srcOrd="4" destOrd="0" presId="urn:microsoft.com/office/officeart/2005/8/layout/venn1"/>
    <dgm:cxn modelId="{CBC72373-0B1C-460D-B351-848AAFF6E011}" type="presParOf" srcId="{F393E4C0-C3D2-4415-9014-6BBE81DBEAF7}" destId="{8545627E-6749-426F-A93A-B0050FC95F1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0DB8E-FE0D-49B6-899D-E78ACFA68BCD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</dgm:pt>
    <dgm:pt modelId="{78536982-2BB3-4C02-96EB-F9BDC73E0FA0}">
      <dgm:prSet phldrT="[Szöveg]"/>
      <dgm:spPr/>
      <dgm:t>
        <a:bodyPr/>
        <a:lstStyle/>
        <a:p>
          <a:r>
            <a:rPr lang="hu-HU" dirty="0"/>
            <a:t>Környezet</a:t>
          </a:r>
        </a:p>
      </dgm:t>
    </dgm:pt>
    <dgm:pt modelId="{2A38DE9E-FE43-4D8A-9729-3A56A1280CC4}" type="parTrans" cxnId="{FEA81E57-A583-4441-A782-9F195C6F3449}">
      <dgm:prSet/>
      <dgm:spPr/>
      <dgm:t>
        <a:bodyPr/>
        <a:lstStyle/>
        <a:p>
          <a:endParaRPr lang="hu-HU"/>
        </a:p>
      </dgm:t>
    </dgm:pt>
    <dgm:pt modelId="{2A681884-6139-41A6-8E2D-73E66B6B9172}" type="sibTrans" cxnId="{FEA81E57-A583-4441-A782-9F195C6F3449}">
      <dgm:prSet/>
      <dgm:spPr/>
      <dgm:t>
        <a:bodyPr/>
        <a:lstStyle/>
        <a:p>
          <a:endParaRPr lang="hu-HU"/>
        </a:p>
      </dgm:t>
    </dgm:pt>
    <dgm:pt modelId="{0FF906D0-D8B4-4803-9D70-0499D1724DB8}">
      <dgm:prSet phldrT="[Szöveg]"/>
      <dgm:spPr/>
      <dgm:t>
        <a:bodyPr/>
        <a:lstStyle/>
        <a:p>
          <a:r>
            <a:rPr lang="hu-HU" dirty="0"/>
            <a:t>Gazdaság</a:t>
          </a:r>
        </a:p>
      </dgm:t>
    </dgm:pt>
    <dgm:pt modelId="{17DF67D7-06B3-4825-9BCC-D562540B964E}" type="parTrans" cxnId="{84AAF986-0563-4683-BE5A-70FF23CE84AF}">
      <dgm:prSet/>
      <dgm:spPr/>
      <dgm:t>
        <a:bodyPr/>
        <a:lstStyle/>
        <a:p>
          <a:endParaRPr lang="hu-HU"/>
        </a:p>
      </dgm:t>
    </dgm:pt>
    <dgm:pt modelId="{57A6343C-18DA-4C34-BAF6-714A2407C939}" type="sibTrans" cxnId="{84AAF986-0563-4683-BE5A-70FF23CE84AF}">
      <dgm:prSet/>
      <dgm:spPr/>
      <dgm:t>
        <a:bodyPr/>
        <a:lstStyle/>
        <a:p>
          <a:endParaRPr lang="hu-HU"/>
        </a:p>
      </dgm:t>
    </dgm:pt>
    <dgm:pt modelId="{4372EE62-FD59-4ACE-A9E1-DFD4EAD22BF8}">
      <dgm:prSet phldrT="[Szöveg]"/>
      <dgm:spPr/>
      <dgm:t>
        <a:bodyPr/>
        <a:lstStyle/>
        <a:p>
          <a:r>
            <a:rPr lang="hu-HU" dirty="0"/>
            <a:t>Társadalom</a:t>
          </a:r>
        </a:p>
      </dgm:t>
    </dgm:pt>
    <dgm:pt modelId="{8B394D67-A8F3-48B2-8F38-04F4D6661866}" type="parTrans" cxnId="{A43F2D48-32EF-42B1-9853-A4F0434EE730}">
      <dgm:prSet/>
      <dgm:spPr/>
      <dgm:t>
        <a:bodyPr/>
        <a:lstStyle/>
        <a:p>
          <a:endParaRPr lang="hu-HU"/>
        </a:p>
      </dgm:t>
    </dgm:pt>
    <dgm:pt modelId="{FC1250F5-4284-4144-9954-7E2E8024381D}" type="sibTrans" cxnId="{A43F2D48-32EF-42B1-9853-A4F0434EE730}">
      <dgm:prSet/>
      <dgm:spPr/>
      <dgm:t>
        <a:bodyPr/>
        <a:lstStyle/>
        <a:p>
          <a:endParaRPr lang="hu-HU"/>
        </a:p>
      </dgm:t>
    </dgm:pt>
    <dgm:pt modelId="{36ADD9DD-E600-4726-A053-FFB66AABC141}" type="pres">
      <dgm:prSet presAssocID="{C280DB8E-FE0D-49B6-899D-E78ACFA68BC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F8D7315-C7EC-44EE-A226-AF6F46637858}" type="pres">
      <dgm:prSet presAssocID="{78536982-2BB3-4C02-96EB-F9BDC73E0FA0}" presName="gear1" presStyleLbl="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73418A-417B-4DBB-BCF4-A1D100F08A56}" type="pres">
      <dgm:prSet presAssocID="{78536982-2BB3-4C02-96EB-F9BDC73E0FA0}" presName="gear1srcNode" presStyleLbl="node1" presStyleIdx="0" presStyleCnt="3"/>
      <dgm:spPr/>
      <dgm:t>
        <a:bodyPr/>
        <a:lstStyle/>
        <a:p>
          <a:endParaRPr lang="hu-HU"/>
        </a:p>
      </dgm:t>
    </dgm:pt>
    <dgm:pt modelId="{2317A1F7-5EDE-4132-A92C-841508F93E0F}" type="pres">
      <dgm:prSet presAssocID="{78536982-2BB3-4C02-96EB-F9BDC73E0FA0}" presName="gear1dstNode" presStyleLbl="node1" presStyleIdx="0" presStyleCnt="3"/>
      <dgm:spPr/>
      <dgm:t>
        <a:bodyPr/>
        <a:lstStyle/>
        <a:p>
          <a:endParaRPr lang="hu-HU"/>
        </a:p>
      </dgm:t>
    </dgm:pt>
    <dgm:pt modelId="{C63CBFDA-0E66-485E-B2CC-F4ADF7DB82EA}" type="pres">
      <dgm:prSet presAssocID="{0FF906D0-D8B4-4803-9D70-0499D1724DB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ED4D22-B206-428E-B713-02B36E18F095}" type="pres">
      <dgm:prSet presAssocID="{0FF906D0-D8B4-4803-9D70-0499D1724DB8}" presName="gear2srcNode" presStyleLbl="node1" presStyleIdx="1" presStyleCnt="3"/>
      <dgm:spPr/>
      <dgm:t>
        <a:bodyPr/>
        <a:lstStyle/>
        <a:p>
          <a:endParaRPr lang="hu-HU"/>
        </a:p>
      </dgm:t>
    </dgm:pt>
    <dgm:pt modelId="{CF50541F-4570-40BA-B6C6-CC13848AE320}" type="pres">
      <dgm:prSet presAssocID="{0FF906D0-D8B4-4803-9D70-0499D1724DB8}" presName="gear2dstNode" presStyleLbl="node1" presStyleIdx="1" presStyleCnt="3"/>
      <dgm:spPr/>
      <dgm:t>
        <a:bodyPr/>
        <a:lstStyle/>
        <a:p>
          <a:endParaRPr lang="hu-HU"/>
        </a:p>
      </dgm:t>
    </dgm:pt>
    <dgm:pt modelId="{91EB514F-1E4E-4542-94C9-8687DEE0BB5E}" type="pres">
      <dgm:prSet presAssocID="{4372EE62-FD59-4ACE-A9E1-DFD4EAD22BF8}" presName="gear3" presStyleLbl="node1" presStyleIdx="2" presStyleCnt="3" custLinFactNeighborX="733" custLinFactNeighborY="1396"/>
      <dgm:spPr/>
      <dgm:t>
        <a:bodyPr/>
        <a:lstStyle/>
        <a:p>
          <a:endParaRPr lang="hu-HU"/>
        </a:p>
      </dgm:t>
    </dgm:pt>
    <dgm:pt modelId="{0DCCE1C7-52CC-4156-B591-0841FF3DB6C8}" type="pres">
      <dgm:prSet presAssocID="{4372EE62-FD59-4ACE-A9E1-DFD4EAD22BF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A5576D-1529-4E9A-944D-35D770018A4C}" type="pres">
      <dgm:prSet presAssocID="{4372EE62-FD59-4ACE-A9E1-DFD4EAD22BF8}" presName="gear3srcNode" presStyleLbl="node1" presStyleIdx="2" presStyleCnt="3"/>
      <dgm:spPr/>
      <dgm:t>
        <a:bodyPr/>
        <a:lstStyle/>
        <a:p>
          <a:endParaRPr lang="hu-HU"/>
        </a:p>
      </dgm:t>
    </dgm:pt>
    <dgm:pt modelId="{0E061652-5366-45A3-9D8D-A3B3901CDB8D}" type="pres">
      <dgm:prSet presAssocID="{4372EE62-FD59-4ACE-A9E1-DFD4EAD22BF8}" presName="gear3dstNode" presStyleLbl="node1" presStyleIdx="2" presStyleCnt="3"/>
      <dgm:spPr/>
      <dgm:t>
        <a:bodyPr/>
        <a:lstStyle/>
        <a:p>
          <a:endParaRPr lang="hu-HU"/>
        </a:p>
      </dgm:t>
    </dgm:pt>
    <dgm:pt modelId="{45855AF6-1BEB-4A3D-8BF4-7E40207D1D2A}" type="pres">
      <dgm:prSet presAssocID="{2A681884-6139-41A6-8E2D-73E66B6B9172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5CE2FC85-95E5-440B-A3F9-C264FB1316C8}" type="pres">
      <dgm:prSet presAssocID="{57A6343C-18DA-4C34-BAF6-714A2407C939}" presName="connector2" presStyleLbl="sibTrans2D1" presStyleIdx="1" presStyleCnt="3"/>
      <dgm:spPr/>
      <dgm:t>
        <a:bodyPr/>
        <a:lstStyle/>
        <a:p>
          <a:endParaRPr lang="hu-HU"/>
        </a:p>
      </dgm:t>
    </dgm:pt>
    <dgm:pt modelId="{F9A70D21-F99F-4313-A322-A18AEA1CCD20}" type="pres">
      <dgm:prSet presAssocID="{FC1250F5-4284-4144-9954-7E2E8024381D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5B25031B-9B73-40B5-A4C4-63ECD267F4E5}" type="presOf" srcId="{0FF906D0-D8B4-4803-9D70-0499D1724DB8}" destId="{CF50541F-4570-40BA-B6C6-CC13848AE320}" srcOrd="2" destOrd="0" presId="urn:microsoft.com/office/officeart/2005/8/layout/gear1"/>
    <dgm:cxn modelId="{FEA81E57-A583-4441-A782-9F195C6F3449}" srcId="{C280DB8E-FE0D-49B6-899D-E78ACFA68BCD}" destId="{78536982-2BB3-4C02-96EB-F9BDC73E0FA0}" srcOrd="0" destOrd="0" parTransId="{2A38DE9E-FE43-4D8A-9729-3A56A1280CC4}" sibTransId="{2A681884-6139-41A6-8E2D-73E66B6B9172}"/>
    <dgm:cxn modelId="{45A740BA-C477-4F96-96B6-BA1826F8263D}" type="presOf" srcId="{4372EE62-FD59-4ACE-A9E1-DFD4EAD22BF8}" destId="{91EB514F-1E4E-4542-94C9-8687DEE0BB5E}" srcOrd="0" destOrd="0" presId="urn:microsoft.com/office/officeart/2005/8/layout/gear1"/>
    <dgm:cxn modelId="{2C5A35BD-0587-4311-BA1B-4784993025BE}" type="presOf" srcId="{0FF906D0-D8B4-4803-9D70-0499D1724DB8}" destId="{D9ED4D22-B206-428E-B713-02B36E18F095}" srcOrd="1" destOrd="0" presId="urn:microsoft.com/office/officeart/2005/8/layout/gear1"/>
    <dgm:cxn modelId="{74347E50-4146-42B1-B3F0-2D23E84329FF}" type="presOf" srcId="{FC1250F5-4284-4144-9954-7E2E8024381D}" destId="{F9A70D21-F99F-4313-A322-A18AEA1CCD20}" srcOrd="0" destOrd="0" presId="urn:microsoft.com/office/officeart/2005/8/layout/gear1"/>
    <dgm:cxn modelId="{11B3D3C7-77E1-496F-819F-C6346633C0FF}" type="presOf" srcId="{4372EE62-FD59-4ACE-A9E1-DFD4EAD22BF8}" destId="{0E061652-5366-45A3-9D8D-A3B3901CDB8D}" srcOrd="3" destOrd="0" presId="urn:microsoft.com/office/officeart/2005/8/layout/gear1"/>
    <dgm:cxn modelId="{4EE4B024-48C6-4D28-9F92-8A39C1006E27}" type="presOf" srcId="{4372EE62-FD59-4ACE-A9E1-DFD4EAD22BF8}" destId="{0DCCE1C7-52CC-4156-B591-0841FF3DB6C8}" srcOrd="1" destOrd="0" presId="urn:microsoft.com/office/officeart/2005/8/layout/gear1"/>
    <dgm:cxn modelId="{B652DA79-3EE9-43B4-ABF3-486E5CED3245}" type="presOf" srcId="{57A6343C-18DA-4C34-BAF6-714A2407C939}" destId="{5CE2FC85-95E5-440B-A3F9-C264FB1316C8}" srcOrd="0" destOrd="0" presId="urn:microsoft.com/office/officeart/2005/8/layout/gear1"/>
    <dgm:cxn modelId="{B3D9D94A-FD31-4D8F-88FE-75D9D338DEAE}" type="presOf" srcId="{2A681884-6139-41A6-8E2D-73E66B6B9172}" destId="{45855AF6-1BEB-4A3D-8BF4-7E40207D1D2A}" srcOrd="0" destOrd="0" presId="urn:microsoft.com/office/officeart/2005/8/layout/gear1"/>
    <dgm:cxn modelId="{6A021D44-7574-4C43-AB2A-ED6E96A5260F}" type="presOf" srcId="{4372EE62-FD59-4ACE-A9E1-DFD4EAD22BF8}" destId="{CFA5576D-1529-4E9A-944D-35D770018A4C}" srcOrd="2" destOrd="0" presId="urn:microsoft.com/office/officeart/2005/8/layout/gear1"/>
    <dgm:cxn modelId="{5C5F8359-9922-4EFE-B81B-4F71276B1E0E}" type="presOf" srcId="{78536982-2BB3-4C02-96EB-F9BDC73E0FA0}" destId="{3F8D7315-C7EC-44EE-A226-AF6F46637858}" srcOrd="0" destOrd="0" presId="urn:microsoft.com/office/officeart/2005/8/layout/gear1"/>
    <dgm:cxn modelId="{C0CF517E-5239-40D0-B121-17735B6CC3D5}" type="presOf" srcId="{C280DB8E-FE0D-49B6-899D-E78ACFA68BCD}" destId="{36ADD9DD-E600-4726-A053-FFB66AABC141}" srcOrd="0" destOrd="0" presId="urn:microsoft.com/office/officeart/2005/8/layout/gear1"/>
    <dgm:cxn modelId="{3A1904E7-9990-421C-BC48-79531AC15F35}" type="presOf" srcId="{78536982-2BB3-4C02-96EB-F9BDC73E0FA0}" destId="{2317A1F7-5EDE-4132-A92C-841508F93E0F}" srcOrd="2" destOrd="0" presId="urn:microsoft.com/office/officeart/2005/8/layout/gear1"/>
    <dgm:cxn modelId="{84AAF986-0563-4683-BE5A-70FF23CE84AF}" srcId="{C280DB8E-FE0D-49B6-899D-E78ACFA68BCD}" destId="{0FF906D0-D8B4-4803-9D70-0499D1724DB8}" srcOrd="1" destOrd="0" parTransId="{17DF67D7-06B3-4825-9BCC-D562540B964E}" sibTransId="{57A6343C-18DA-4C34-BAF6-714A2407C939}"/>
    <dgm:cxn modelId="{F6E6A1F3-4835-45C5-BFD6-DF8A2CE859BD}" type="presOf" srcId="{78536982-2BB3-4C02-96EB-F9BDC73E0FA0}" destId="{0D73418A-417B-4DBB-BCF4-A1D100F08A56}" srcOrd="1" destOrd="0" presId="urn:microsoft.com/office/officeart/2005/8/layout/gear1"/>
    <dgm:cxn modelId="{A43F2D48-32EF-42B1-9853-A4F0434EE730}" srcId="{C280DB8E-FE0D-49B6-899D-E78ACFA68BCD}" destId="{4372EE62-FD59-4ACE-A9E1-DFD4EAD22BF8}" srcOrd="2" destOrd="0" parTransId="{8B394D67-A8F3-48B2-8F38-04F4D6661866}" sibTransId="{FC1250F5-4284-4144-9954-7E2E8024381D}"/>
    <dgm:cxn modelId="{75B6C222-E0BE-4C86-9C04-0F73FF0CFCB2}" type="presOf" srcId="{0FF906D0-D8B4-4803-9D70-0499D1724DB8}" destId="{C63CBFDA-0E66-485E-B2CC-F4ADF7DB82EA}" srcOrd="0" destOrd="0" presId="urn:microsoft.com/office/officeart/2005/8/layout/gear1"/>
    <dgm:cxn modelId="{67E1DCF8-762A-4EEE-B127-2655CBF35844}" type="presParOf" srcId="{36ADD9DD-E600-4726-A053-FFB66AABC141}" destId="{3F8D7315-C7EC-44EE-A226-AF6F46637858}" srcOrd="0" destOrd="0" presId="urn:microsoft.com/office/officeart/2005/8/layout/gear1"/>
    <dgm:cxn modelId="{EB6A9FE2-501D-4C2F-BE12-FCC300B27E04}" type="presParOf" srcId="{36ADD9DD-E600-4726-A053-FFB66AABC141}" destId="{0D73418A-417B-4DBB-BCF4-A1D100F08A56}" srcOrd="1" destOrd="0" presId="urn:microsoft.com/office/officeart/2005/8/layout/gear1"/>
    <dgm:cxn modelId="{3307E205-D8D6-4DD5-A253-832B3BE02250}" type="presParOf" srcId="{36ADD9DD-E600-4726-A053-FFB66AABC141}" destId="{2317A1F7-5EDE-4132-A92C-841508F93E0F}" srcOrd="2" destOrd="0" presId="urn:microsoft.com/office/officeart/2005/8/layout/gear1"/>
    <dgm:cxn modelId="{367B11C2-AE26-4010-8AA6-F155648F85BA}" type="presParOf" srcId="{36ADD9DD-E600-4726-A053-FFB66AABC141}" destId="{C63CBFDA-0E66-485E-B2CC-F4ADF7DB82EA}" srcOrd="3" destOrd="0" presId="urn:microsoft.com/office/officeart/2005/8/layout/gear1"/>
    <dgm:cxn modelId="{FDB3131A-FF40-45DA-A6BD-6A5DE3DE9379}" type="presParOf" srcId="{36ADD9DD-E600-4726-A053-FFB66AABC141}" destId="{D9ED4D22-B206-428E-B713-02B36E18F095}" srcOrd="4" destOrd="0" presId="urn:microsoft.com/office/officeart/2005/8/layout/gear1"/>
    <dgm:cxn modelId="{0C02CA0D-628C-4590-8618-A9CD656D2630}" type="presParOf" srcId="{36ADD9DD-E600-4726-A053-FFB66AABC141}" destId="{CF50541F-4570-40BA-B6C6-CC13848AE320}" srcOrd="5" destOrd="0" presId="urn:microsoft.com/office/officeart/2005/8/layout/gear1"/>
    <dgm:cxn modelId="{56254898-2A10-40D6-BD3D-7078FAA79F52}" type="presParOf" srcId="{36ADD9DD-E600-4726-A053-FFB66AABC141}" destId="{91EB514F-1E4E-4542-94C9-8687DEE0BB5E}" srcOrd="6" destOrd="0" presId="urn:microsoft.com/office/officeart/2005/8/layout/gear1"/>
    <dgm:cxn modelId="{D325369E-D713-4814-996D-D2BC29C4B8F1}" type="presParOf" srcId="{36ADD9DD-E600-4726-A053-FFB66AABC141}" destId="{0DCCE1C7-52CC-4156-B591-0841FF3DB6C8}" srcOrd="7" destOrd="0" presId="urn:microsoft.com/office/officeart/2005/8/layout/gear1"/>
    <dgm:cxn modelId="{927476F3-2723-4EB8-B662-0A5462656D9C}" type="presParOf" srcId="{36ADD9DD-E600-4726-A053-FFB66AABC141}" destId="{CFA5576D-1529-4E9A-944D-35D770018A4C}" srcOrd="8" destOrd="0" presId="urn:microsoft.com/office/officeart/2005/8/layout/gear1"/>
    <dgm:cxn modelId="{1EA192E2-9D93-4970-870F-42BEA871ECEA}" type="presParOf" srcId="{36ADD9DD-E600-4726-A053-FFB66AABC141}" destId="{0E061652-5366-45A3-9D8D-A3B3901CDB8D}" srcOrd="9" destOrd="0" presId="urn:microsoft.com/office/officeart/2005/8/layout/gear1"/>
    <dgm:cxn modelId="{857FE3BA-867D-4A79-9712-ED80F56ABF92}" type="presParOf" srcId="{36ADD9DD-E600-4726-A053-FFB66AABC141}" destId="{45855AF6-1BEB-4A3D-8BF4-7E40207D1D2A}" srcOrd="10" destOrd="0" presId="urn:microsoft.com/office/officeart/2005/8/layout/gear1"/>
    <dgm:cxn modelId="{4167C9B3-69D4-4672-B154-D3879D042C99}" type="presParOf" srcId="{36ADD9DD-E600-4726-A053-FFB66AABC141}" destId="{5CE2FC85-95E5-440B-A3F9-C264FB1316C8}" srcOrd="11" destOrd="0" presId="urn:microsoft.com/office/officeart/2005/8/layout/gear1"/>
    <dgm:cxn modelId="{2F157B90-04A8-41C3-A676-68D1C28163D2}" type="presParOf" srcId="{36ADD9DD-E600-4726-A053-FFB66AABC141}" destId="{F9A70D21-F99F-4313-A322-A18AEA1CCD2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6F03BE-E372-4891-9352-8ABC90EF19F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9E38172-2684-4F7D-86A2-BF8A8F8820C6}">
      <dgm:prSet phldrT="[Szöveg]"/>
      <dgm:spPr/>
      <dgm:t>
        <a:bodyPr/>
        <a:lstStyle/>
        <a:p>
          <a:r>
            <a:rPr lang="hu-HU" dirty="0"/>
            <a:t>Környezet</a:t>
          </a:r>
        </a:p>
      </dgm:t>
    </dgm:pt>
    <dgm:pt modelId="{1D9C3C1A-9528-4E63-9E84-EB1A889BE804}" type="parTrans" cxnId="{9C1E3BA4-2C4E-4CC1-BB30-F6D2F6AE87CA}">
      <dgm:prSet/>
      <dgm:spPr/>
      <dgm:t>
        <a:bodyPr/>
        <a:lstStyle/>
        <a:p>
          <a:endParaRPr lang="hu-HU"/>
        </a:p>
      </dgm:t>
    </dgm:pt>
    <dgm:pt modelId="{92734C4B-9B60-4D14-B98B-BB6CA862859B}" type="sibTrans" cxnId="{9C1E3BA4-2C4E-4CC1-BB30-F6D2F6AE87CA}">
      <dgm:prSet/>
      <dgm:spPr/>
      <dgm:t>
        <a:bodyPr/>
        <a:lstStyle/>
        <a:p>
          <a:endParaRPr lang="hu-HU"/>
        </a:p>
      </dgm:t>
    </dgm:pt>
    <dgm:pt modelId="{D768FBC3-4118-4DD9-95D6-411ECFA020D8}">
      <dgm:prSet phldrT="[Szöveg]"/>
      <dgm:spPr/>
      <dgm:t>
        <a:bodyPr/>
        <a:lstStyle/>
        <a:p>
          <a:r>
            <a:rPr lang="hu-HU" dirty="0"/>
            <a:t>Társadalom</a:t>
          </a:r>
        </a:p>
      </dgm:t>
    </dgm:pt>
    <dgm:pt modelId="{2615999D-FABA-4B53-8E1E-B901B5B5DE61}" type="parTrans" cxnId="{58446011-120C-43C2-91C8-C067783DA17B}">
      <dgm:prSet/>
      <dgm:spPr/>
      <dgm:t>
        <a:bodyPr/>
        <a:lstStyle/>
        <a:p>
          <a:endParaRPr lang="hu-HU"/>
        </a:p>
      </dgm:t>
    </dgm:pt>
    <dgm:pt modelId="{A94B748C-7241-45DE-91E1-097CBF4B3E3B}" type="sibTrans" cxnId="{58446011-120C-43C2-91C8-C067783DA17B}">
      <dgm:prSet/>
      <dgm:spPr/>
      <dgm:t>
        <a:bodyPr/>
        <a:lstStyle/>
        <a:p>
          <a:endParaRPr lang="hu-HU"/>
        </a:p>
      </dgm:t>
    </dgm:pt>
    <dgm:pt modelId="{292D0E92-0C19-4501-A4E7-6BF03F200FF5}">
      <dgm:prSet phldrT="[Szöveg]"/>
      <dgm:spPr/>
      <dgm:t>
        <a:bodyPr/>
        <a:lstStyle/>
        <a:p>
          <a:r>
            <a:rPr lang="hu-HU" dirty="0"/>
            <a:t>Gazdaság</a:t>
          </a:r>
        </a:p>
      </dgm:t>
    </dgm:pt>
    <dgm:pt modelId="{B7736E5C-8441-48FF-9D1D-0C4D9B4BA1E0}" type="parTrans" cxnId="{7C763A96-216E-4407-8802-EB6721DA8015}">
      <dgm:prSet/>
      <dgm:spPr/>
      <dgm:t>
        <a:bodyPr/>
        <a:lstStyle/>
        <a:p>
          <a:endParaRPr lang="hu-HU"/>
        </a:p>
      </dgm:t>
    </dgm:pt>
    <dgm:pt modelId="{7252DF67-33DD-41B2-9FA7-CB2160A14559}" type="sibTrans" cxnId="{7C763A96-216E-4407-8802-EB6721DA8015}">
      <dgm:prSet/>
      <dgm:spPr/>
      <dgm:t>
        <a:bodyPr/>
        <a:lstStyle/>
        <a:p>
          <a:endParaRPr lang="hu-HU"/>
        </a:p>
      </dgm:t>
    </dgm:pt>
    <dgm:pt modelId="{275A04C7-E548-4027-9FB1-9B0939111354}" type="pres">
      <dgm:prSet presAssocID="{E06F03BE-E372-4891-9352-8ABC90EF19F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B4721B1-38DA-4E7B-8DB4-C0A0F3830910}" type="pres">
      <dgm:prSet presAssocID="{E06F03BE-E372-4891-9352-8ABC90EF19FB}" presName="comp1" presStyleCnt="0"/>
      <dgm:spPr/>
    </dgm:pt>
    <dgm:pt modelId="{B48EF271-AEC7-413E-A2D6-6252369436BA}" type="pres">
      <dgm:prSet presAssocID="{E06F03BE-E372-4891-9352-8ABC90EF19FB}" presName="circle1" presStyleLbl="node1" presStyleIdx="0" presStyleCnt="3"/>
      <dgm:spPr/>
      <dgm:t>
        <a:bodyPr/>
        <a:lstStyle/>
        <a:p>
          <a:endParaRPr lang="hu-HU"/>
        </a:p>
      </dgm:t>
    </dgm:pt>
    <dgm:pt modelId="{998E06F3-2459-41D1-AA85-868998BAC611}" type="pres">
      <dgm:prSet presAssocID="{E06F03BE-E372-4891-9352-8ABC90EF19F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87E5CD-31F9-4793-A087-B5C76BC6D9F6}" type="pres">
      <dgm:prSet presAssocID="{E06F03BE-E372-4891-9352-8ABC90EF19FB}" presName="comp2" presStyleCnt="0"/>
      <dgm:spPr/>
    </dgm:pt>
    <dgm:pt modelId="{F3CD025B-D534-40A0-801F-43D47F1E4947}" type="pres">
      <dgm:prSet presAssocID="{E06F03BE-E372-4891-9352-8ABC90EF19FB}" presName="circle2" presStyleLbl="node1" presStyleIdx="1" presStyleCnt="3"/>
      <dgm:spPr/>
      <dgm:t>
        <a:bodyPr/>
        <a:lstStyle/>
        <a:p>
          <a:endParaRPr lang="hu-HU"/>
        </a:p>
      </dgm:t>
    </dgm:pt>
    <dgm:pt modelId="{B18578B5-1D02-4EEA-AB0A-17A491763DE1}" type="pres">
      <dgm:prSet presAssocID="{E06F03BE-E372-4891-9352-8ABC90EF19F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4EF9FA-D805-4870-B8A5-DE2B0291D56D}" type="pres">
      <dgm:prSet presAssocID="{E06F03BE-E372-4891-9352-8ABC90EF19FB}" presName="comp3" presStyleCnt="0"/>
      <dgm:spPr/>
    </dgm:pt>
    <dgm:pt modelId="{87A3618D-6C04-4D59-9FD1-685400456F5E}" type="pres">
      <dgm:prSet presAssocID="{E06F03BE-E372-4891-9352-8ABC90EF19FB}" presName="circle3" presStyleLbl="node1" presStyleIdx="2" presStyleCnt="3"/>
      <dgm:spPr/>
      <dgm:t>
        <a:bodyPr/>
        <a:lstStyle/>
        <a:p>
          <a:endParaRPr lang="hu-HU"/>
        </a:p>
      </dgm:t>
    </dgm:pt>
    <dgm:pt modelId="{BD16211D-9CB9-47A0-8470-6103EA7AB33D}" type="pres">
      <dgm:prSet presAssocID="{E06F03BE-E372-4891-9352-8ABC90EF19F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74F770C-0F0F-4C04-8763-A3C6AA351467}" type="presOf" srcId="{292D0E92-0C19-4501-A4E7-6BF03F200FF5}" destId="{87A3618D-6C04-4D59-9FD1-685400456F5E}" srcOrd="0" destOrd="0" presId="urn:microsoft.com/office/officeart/2005/8/layout/venn2"/>
    <dgm:cxn modelId="{F9894FAD-9E83-4D37-8F15-31F2D3313C97}" type="presOf" srcId="{C9E38172-2684-4F7D-86A2-BF8A8F8820C6}" destId="{998E06F3-2459-41D1-AA85-868998BAC611}" srcOrd="1" destOrd="0" presId="urn:microsoft.com/office/officeart/2005/8/layout/venn2"/>
    <dgm:cxn modelId="{1B02AF5A-A6DE-438C-AE3D-F8F63BFEB4CC}" type="presOf" srcId="{E06F03BE-E372-4891-9352-8ABC90EF19FB}" destId="{275A04C7-E548-4027-9FB1-9B0939111354}" srcOrd="0" destOrd="0" presId="urn:microsoft.com/office/officeart/2005/8/layout/venn2"/>
    <dgm:cxn modelId="{58446011-120C-43C2-91C8-C067783DA17B}" srcId="{E06F03BE-E372-4891-9352-8ABC90EF19FB}" destId="{D768FBC3-4118-4DD9-95D6-411ECFA020D8}" srcOrd="1" destOrd="0" parTransId="{2615999D-FABA-4B53-8E1E-B901B5B5DE61}" sibTransId="{A94B748C-7241-45DE-91E1-097CBF4B3E3B}"/>
    <dgm:cxn modelId="{7C763A96-216E-4407-8802-EB6721DA8015}" srcId="{E06F03BE-E372-4891-9352-8ABC90EF19FB}" destId="{292D0E92-0C19-4501-A4E7-6BF03F200FF5}" srcOrd="2" destOrd="0" parTransId="{B7736E5C-8441-48FF-9D1D-0C4D9B4BA1E0}" sibTransId="{7252DF67-33DD-41B2-9FA7-CB2160A14559}"/>
    <dgm:cxn modelId="{391EAA4A-0A50-4F25-A96F-F23F51FCCD87}" type="presOf" srcId="{D768FBC3-4118-4DD9-95D6-411ECFA020D8}" destId="{F3CD025B-D534-40A0-801F-43D47F1E4947}" srcOrd="0" destOrd="0" presId="urn:microsoft.com/office/officeart/2005/8/layout/venn2"/>
    <dgm:cxn modelId="{B8210D27-092D-491E-8542-E803AF95D287}" type="presOf" srcId="{D768FBC3-4118-4DD9-95D6-411ECFA020D8}" destId="{B18578B5-1D02-4EEA-AB0A-17A491763DE1}" srcOrd="1" destOrd="0" presId="urn:microsoft.com/office/officeart/2005/8/layout/venn2"/>
    <dgm:cxn modelId="{6B7D4D09-19BA-4887-BFC6-E6630A861B86}" type="presOf" srcId="{292D0E92-0C19-4501-A4E7-6BF03F200FF5}" destId="{BD16211D-9CB9-47A0-8470-6103EA7AB33D}" srcOrd="1" destOrd="0" presId="urn:microsoft.com/office/officeart/2005/8/layout/venn2"/>
    <dgm:cxn modelId="{0494AEB8-4D12-4834-BE67-B1AF8A3AAB8A}" type="presOf" srcId="{C9E38172-2684-4F7D-86A2-BF8A8F8820C6}" destId="{B48EF271-AEC7-413E-A2D6-6252369436BA}" srcOrd="0" destOrd="0" presId="urn:microsoft.com/office/officeart/2005/8/layout/venn2"/>
    <dgm:cxn modelId="{9C1E3BA4-2C4E-4CC1-BB30-F6D2F6AE87CA}" srcId="{E06F03BE-E372-4891-9352-8ABC90EF19FB}" destId="{C9E38172-2684-4F7D-86A2-BF8A8F8820C6}" srcOrd="0" destOrd="0" parTransId="{1D9C3C1A-9528-4E63-9E84-EB1A889BE804}" sibTransId="{92734C4B-9B60-4D14-B98B-BB6CA862859B}"/>
    <dgm:cxn modelId="{ECDCF698-74F6-48CE-873E-3741061DC31A}" type="presParOf" srcId="{275A04C7-E548-4027-9FB1-9B0939111354}" destId="{DB4721B1-38DA-4E7B-8DB4-C0A0F3830910}" srcOrd="0" destOrd="0" presId="urn:microsoft.com/office/officeart/2005/8/layout/venn2"/>
    <dgm:cxn modelId="{76F810BE-B96E-4E5A-8B91-18493F83A51C}" type="presParOf" srcId="{DB4721B1-38DA-4E7B-8DB4-C0A0F3830910}" destId="{B48EF271-AEC7-413E-A2D6-6252369436BA}" srcOrd="0" destOrd="0" presId="urn:microsoft.com/office/officeart/2005/8/layout/venn2"/>
    <dgm:cxn modelId="{155D96B1-6A64-4F02-B49A-CA3327D18703}" type="presParOf" srcId="{DB4721B1-38DA-4E7B-8DB4-C0A0F3830910}" destId="{998E06F3-2459-41D1-AA85-868998BAC611}" srcOrd="1" destOrd="0" presId="urn:microsoft.com/office/officeart/2005/8/layout/venn2"/>
    <dgm:cxn modelId="{9DD449B3-3C58-418B-9010-50A0E12313F5}" type="presParOf" srcId="{275A04C7-E548-4027-9FB1-9B0939111354}" destId="{1887E5CD-31F9-4793-A087-B5C76BC6D9F6}" srcOrd="1" destOrd="0" presId="urn:microsoft.com/office/officeart/2005/8/layout/venn2"/>
    <dgm:cxn modelId="{94AB8044-400A-41FE-B071-237EDC1EA03C}" type="presParOf" srcId="{1887E5CD-31F9-4793-A087-B5C76BC6D9F6}" destId="{F3CD025B-D534-40A0-801F-43D47F1E4947}" srcOrd="0" destOrd="0" presId="urn:microsoft.com/office/officeart/2005/8/layout/venn2"/>
    <dgm:cxn modelId="{D7700C67-B6D9-49C2-B113-8A30734FAFC2}" type="presParOf" srcId="{1887E5CD-31F9-4793-A087-B5C76BC6D9F6}" destId="{B18578B5-1D02-4EEA-AB0A-17A491763DE1}" srcOrd="1" destOrd="0" presId="urn:microsoft.com/office/officeart/2005/8/layout/venn2"/>
    <dgm:cxn modelId="{A2B8AF1D-39F9-4C39-9FA7-0C2138FDEC3E}" type="presParOf" srcId="{275A04C7-E548-4027-9FB1-9B0939111354}" destId="{CF4EF9FA-D805-4870-B8A5-DE2B0291D56D}" srcOrd="2" destOrd="0" presId="urn:microsoft.com/office/officeart/2005/8/layout/venn2"/>
    <dgm:cxn modelId="{A99B0C7C-9E73-4A7B-B175-BEEB1B0ECBBE}" type="presParOf" srcId="{CF4EF9FA-D805-4870-B8A5-DE2B0291D56D}" destId="{87A3618D-6C04-4D59-9FD1-685400456F5E}" srcOrd="0" destOrd="0" presId="urn:microsoft.com/office/officeart/2005/8/layout/venn2"/>
    <dgm:cxn modelId="{8B6ABC92-12C1-4725-9692-9DB2E3FA48B1}" type="presParOf" srcId="{CF4EF9FA-D805-4870-B8A5-DE2B0291D56D}" destId="{BD16211D-9CB9-47A0-8470-6103EA7AB33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94A02-C402-4017-8962-29DDEE4D3BCE}">
      <dsp:nvSpPr>
        <dsp:cNvPr id="0" name=""/>
        <dsp:cNvSpPr/>
      </dsp:nvSpPr>
      <dsp:spPr>
        <a:xfrm>
          <a:off x="3133724" y="48517"/>
          <a:ext cx="2328862" cy="2328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/>
            <a:t>Ökológiai rendszer</a:t>
          </a:r>
        </a:p>
      </dsp:txBody>
      <dsp:txXfrm>
        <a:off x="3444239" y="456068"/>
        <a:ext cx="1707832" cy="1047987"/>
      </dsp:txXfrm>
    </dsp:sp>
    <dsp:sp modelId="{8A70DB1E-5C4C-4797-A93A-B429D9D90703}">
      <dsp:nvSpPr>
        <dsp:cNvPr id="0" name=""/>
        <dsp:cNvSpPr/>
      </dsp:nvSpPr>
      <dsp:spPr>
        <a:xfrm>
          <a:off x="3974056" y="1504056"/>
          <a:ext cx="2328862" cy="2328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/>
            <a:t>Társadalmi rendszer</a:t>
          </a:r>
        </a:p>
      </dsp:txBody>
      <dsp:txXfrm>
        <a:off x="4686299" y="2105679"/>
        <a:ext cx="1397317" cy="1280874"/>
      </dsp:txXfrm>
    </dsp:sp>
    <dsp:sp modelId="{4DF894DB-4F17-42A6-963B-5DBA49748502}">
      <dsp:nvSpPr>
        <dsp:cNvPr id="0" name=""/>
        <dsp:cNvSpPr/>
      </dsp:nvSpPr>
      <dsp:spPr>
        <a:xfrm>
          <a:off x="2293393" y="1504056"/>
          <a:ext cx="2328862" cy="23288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/>
            <a:t>Gazdasági rendszer</a:t>
          </a:r>
        </a:p>
      </dsp:txBody>
      <dsp:txXfrm>
        <a:off x="2512694" y="2105679"/>
        <a:ext cx="1397317" cy="1280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D7315-C7EC-44EE-A226-AF6F46637858}">
      <dsp:nvSpPr>
        <dsp:cNvPr id="0" name=""/>
        <dsp:cNvSpPr/>
      </dsp:nvSpPr>
      <dsp:spPr>
        <a:xfrm>
          <a:off x="1899046" y="1746646"/>
          <a:ext cx="2134790" cy="213479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Környezet</a:t>
          </a:r>
        </a:p>
      </dsp:txBody>
      <dsp:txXfrm>
        <a:off x="2328234" y="2246710"/>
        <a:ext cx="1276414" cy="1097327"/>
      </dsp:txXfrm>
    </dsp:sp>
    <dsp:sp modelId="{C63CBFDA-0E66-485E-B2CC-F4ADF7DB82EA}">
      <dsp:nvSpPr>
        <dsp:cNvPr id="0" name=""/>
        <dsp:cNvSpPr/>
      </dsp:nvSpPr>
      <dsp:spPr>
        <a:xfrm>
          <a:off x="656986" y="1242059"/>
          <a:ext cx="1552574" cy="1552574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Gazdaság</a:t>
          </a:r>
        </a:p>
      </dsp:txBody>
      <dsp:txXfrm>
        <a:off x="1047851" y="1635287"/>
        <a:ext cx="770844" cy="766118"/>
      </dsp:txXfrm>
    </dsp:sp>
    <dsp:sp modelId="{91EB514F-1E4E-4542-94C9-8687DEE0BB5E}">
      <dsp:nvSpPr>
        <dsp:cNvPr id="0" name=""/>
        <dsp:cNvSpPr/>
      </dsp:nvSpPr>
      <dsp:spPr>
        <a:xfrm rot="20700000">
          <a:off x="1540243" y="196950"/>
          <a:ext cx="1521206" cy="152120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Társadalom</a:t>
          </a:r>
        </a:p>
      </dsp:txBody>
      <dsp:txXfrm rot="-20700000">
        <a:off x="1873888" y="530595"/>
        <a:ext cx="853916" cy="853916"/>
      </dsp:txXfrm>
    </dsp:sp>
    <dsp:sp modelId="{45855AF6-1BEB-4A3D-8BF4-7E40207D1D2A}">
      <dsp:nvSpPr>
        <dsp:cNvPr id="0" name=""/>
        <dsp:cNvSpPr/>
      </dsp:nvSpPr>
      <dsp:spPr>
        <a:xfrm>
          <a:off x="1731494" y="1426440"/>
          <a:ext cx="2732531" cy="2732531"/>
        </a:xfrm>
        <a:prstGeom prst="circularArrow">
          <a:avLst>
            <a:gd name="adj1" fmla="val 4687"/>
            <a:gd name="adj2" fmla="val 299029"/>
            <a:gd name="adj3" fmla="val 2508344"/>
            <a:gd name="adj4" fmla="val 1587823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2FC85-95E5-440B-A3F9-C264FB1316C8}">
      <dsp:nvSpPr>
        <dsp:cNvPr id="0" name=""/>
        <dsp:cNvSpPr/>
      </dsp:nvSpPr>
      <dsp:spPr>
        <a:xfrm>
          <a:off x="382028" y="899876"/>
          <a:ext cx="1985355" cy="19853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70D21-F99F-4313-A322-A18AEA1CCD20}">
      <dsp:nvSpPr>
        <dsp:cNvPr id="0" name=""/>
        <dsp:cNvSpPr/>
      </dsp:nvSpPr>
      <dsp:spPr>
        <a:xfrm>
          <a:off x="1174716" y="-160917"/>
          <a:ext cx="2140612" cy="21406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EF271-AEC7-413E-A2D6-6252369436BA}">
      <dsp:nvSpPr>
        <dsp:cNvPr id="0" name=""/>
        <dsp:cNvSpPr/>
      </dsp:nvSpPr>
      <dsp:spPr>
        <a:xfrm>
          <a:off x="2357437" y="0"/>
          <a:ext cx="3881437" cy="3881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Környezet</a:t>
          </a:r>
        </a:p>
      </dsp:txBody>
      <dsp:txXfrm>
        <a:off x="3619874" y="194071"/>
        <a:ext cx="1356562" cy="582215"/>
      </dsp:txXfrm>
    </dsp:sp>
    <dsp:sp modelId="{F3CD025B-D534-40A0-801F-43D47F1E4947}">
      <dsp:nvSpPr>
        <dsp:cNvPr id="0" name=""/>
        <dsp:cNvSpPr/>
      </dsp:nvSpPr>
      <dsp:spPr>
        <a:xfrm>
          <a:off x="2842617" y="970359"/>
          <a:ext cx="2911077" cy="2911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Társadalom</a:t>
          </a:r>
        </a:p>
      </dsp:txBody>
      <dsp:txXfrm>
        <a:off x="3619874" y="1152301"/>
        <a:ext cx="1356562" cy="545827"/>
      </dsp:txXfrm>
    </dsp:sp>
    <dsp:sp modelId="{87A3618D-6C04-4D59-9FD1-685400456F5E}">
      <dsp:nvSpPr>
        <dsp:cNvPr id="0" name=""/>
        <dsp:cNvSpPr/>
      </dsp:nvSpPr>
      <dsp:spPr>
        <a:xfrm>
          <a:off x="3327796" y="1940718"/>
          <a:ext cx="19407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Gazdaság</a:t>
          </a:r>
        </a:p>
      </dsp:txBody>
      <dsp:txXfrm>
        <a:off x="3612008" y="2425898"/>
        <a:ext cx="1372295" cy="97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8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2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59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1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39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27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6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9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8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6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9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9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2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4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events/pastevents/images/millennium_summit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enda.vivien18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7067" y="1826878"/>
            <a:ext cx="7766936" cy="1646302"/>
          </a:xfrm>
        </p:spPr>
        <p:txBody>
          <a:bodyPr>
            <a:noAutofit/>
          </a:bodyPr>
          <a:lstStyle/>
          <a:p>
            <a:r>
              <a:rPr lang="hu-HU" sz="3200" b="1" dirty="0"/>
              <a:t>A nemzetközi környezetjog forrásai, valamint a jelentős </a:t>
            </a:r>
            <a:r>
              <a:rPr lang="hu-HU" sz="3200" b="1" dirty="0" err="1"/>
              <a:t>soft</a:t>
            </a:r>
            <a:r>
              <a:rPr lang="hu-HU" sz="3200" b="1" dirty="0"/>
              <a:t> </a:t>
            </a:r>
            <a:r>
              <a:rPr lang="hu-HU" sz="3200" b="1" dirty="0" err="1"/>
              <a:t>law</a:t>
            </a:r>
            <a:r>
              <a:rPr lang="hu-HU" sz="3200" b="1" dirty="0"/>
              <a:t> dokumentumok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2021.04.14. </a:t>
            </a:r>
            <a:r>
              <a:rPr lang="hu-HU" dirty="0"/>
              <a:t>				dr. Benda Vivien 				PPKE-JÁK</a:t>
            </a:r>
          </a:p>
          <a:p>
            <a:pPr lvl="0" defTabSz="914400">
              <a:buClr>
                <a:srgbClr val="90C226"/>
              </a:buClr>
            </a:pPr>
            <a:r>
              <a:rPr lang="hu-HU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„AZ INNOVÁCIÓS ÉS TECHNOLÓGIAI MINISZTÉRIUM ÚNKP-20-3-II-PPKE-34 KÓDSZÁMÚ ÚJ</a:t>
            </a:r>
          </a:p>
          <a:p>
            <a:pPr lvl="0" defTabSz="914400">
              <a:buClr>
                <a:srgbClr val="90C226"/>
              </a:buClr>
              <a:defRPr/>
            </a:pPr>
            <a:r>
              <a:rPr lang="hu-HU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NEMZETI KIVÁLÓSÁG PROGRAMJÁNAK SZAKMAI TÁMOGATÁSÁVAL KÉSZÜLT.”</a:t>
            </a:r>
          </a:p>
          <a:p>
            <a:endParaRPr lang="hu-HU" dirty="0"/>
          </a:p>
        </p:txBody>
      </p:sp>
      <p:pic>
        <p:nvPicPr>
          <p:cNvPr id="4" name="Kép 3" descr="NKFIH-logo-2soros-bw-1">
            <a:extLst>
              <a:ext uri="{FF2B5EF4-FFF2-40B4-BE49-F238E27FC236}">
                <a16:creationId xmlns:a16="http://schemas.microsoft.com/office/drawing/2014/main" id="{D784CA92-3F3A-42A9-94DF-6106D7A9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9"/>
          <a:stretch>
            <a:fillRect/>
          </a:stretch>
        </p:blipFill>
        <p:spPr bwMode="auto">
          <a:xfrm>
            <a:off x="3323139" y="5903662"/>
            <a:ext cx="1146829" cy="6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unkp_logo-01">
            <a:extLst>
              <a:ext uri="{FF2B5EF4-FFF2-40B4-BE49-F238E27FC236}">
                <a16:creationId xmlns:a16="http://schemas.microsoft.com/office/drawing/2014/main" id="{143565ED-1AD4-4762-85C1-AEDF4FE9D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01" y="5725385"/>
            <a:ext cx="1390050" cy="9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766" y="-1700463"/>
            <a:ext cx="8596668" cy="13208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733927"/>
            <a:ext cx="8596668" cy="530743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1. </a:t>
            </a:r>
            <a:r>
              <a:rPr lang="hu-HU" dirty="0"/>
              <a:t>számú	</a:t>
            </a:r>
            <a:r>
              <a:rPr lang="hu-HU" dirty="0" smtClean="0"/>
              <a:t>alapelv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ember alapvető joga a szabadságra, egyenlőségre, megfelelő életkörülményekre </a:t>
            </a:r>
            <a:r>
              <a:rPr lang="hu-HU" dirty="0" smtClean="0">
                <a:sym typeface="Wingdings" panose="05000000000000000000" pitchFamily="2" charset="2"/>
              </a:rPr>
              <a:t> méltóság, jól-lét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>
                <a:sym typeface="Wingdings" panose="05000000000000000000" pitchFamily="2" charset="2"/>
              </a:rPr>
              <a:t>környezet megóvásának kötelessége a jelen és jövő nemzedékek érdekeiben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>
                <a:sym typeface="Wingdings" panose="05000000000000000000" pitchFamily="2" charset="2"/>
              </a:rPr>
              <a:t>apartheid, faji szegregáció, diszkrimináció, gyarmatosítás, elnyomás és idegen hatalomgyakorlás formáinak eltörlése</a:t>
            </a:r>
            <a:endParaRPr lang="hu-HU" dirty="0" smtClean="0"/>
          </a:p>
          <a:p>
            <a:r>
              <a:rPr lang="hu-HU" dirty="0" smtClean="0"/>
              <a:t>2. </a:t>
            </a:r>
            <a:r>
              <a:rPr lang="hu-HU" dirty="0"/>
              <a:t>számú	</a:t>
            </a:r>
            <a:r>
              <a:rPr lang="hu-HU" dirty="0" smtClean="0"/>
              <a:t>alapelv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természeti erőforrások – levegő, víz, talaj, állat- és növényvilág – védelme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jelen és jövő nemzedékeinek érdeke</a:t>
            </a:r>
          </a:p>
          <a:p>
            <a:r>
              <a:rPr lang="hu-HU" dirty="0" smtClean="0"/>
              <a:t>3. </a:t>
            </a:r>
            <a:r>
              <a:rPr lang="hu-HU" dirty="0"/>
              <a:t>számú	</a:t>
            </a:r>
            <a:r>
              <a:rPr lang="hu-HU" dirty="0" smtClean="0"/>
              <a:t>alapelv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megújuló energiaforrások megőrzése, fejlesztése, helyreállítása</a:t>
            </a:r>
          </a:p>
          <a:p>
            <a:r>
              <a:rPr lang="hu-HU" dirty="0" smtClean="0"/>
              <a:t>4. </a:t>
            </a:r>
            <a:r>
              <a:rPr lang="hu-HU" dirty="0"/>
              <a:t>számú	</a:t>
            </a:r>
            <a:r>
              <a:rPr lang="hu-HU" dirty="0" smtClean="0"/>
              <a:t>alapelv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élőhelyek és élővilág védelme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89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-1568115"/>
            <a:ext cx="8596668" cy="13208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661737"/>
            <a:ext cx="8596668" cy="5379625"/>
          </a:xfrm>
        </p:spPr>
        <p:txBody>
          <a:bodyPr/>
          <a:lstStyle/>
          <a:p>
            <a:r>
              <a:rPr lang="hu-HU" dirty="0"/>
              <a:t>5. számú	alapelv</a:t>
            </a:r>
          </a:p>
          <a:p>
            <a:pPr marL="80645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hu-HU" dirty="0"/>
              <a:t>nem-megújuló erőforrások </a:t>
            </a:r>
            <a:r>
              <a:rPr lang="hu-HU" dirty="0">
                <a:sym typeface="Wingdings" panose="05000000000000000000" pitchFamily="2" charset="2"/>
              </a:rPr>
              <a:t> erre tekintettel történő használat</a:t>
            </a:r>
            <a:endParaRPr lang="hu-HU" dirty="0"/>
          </a:p>
          <a:p>
            <a:r>
              <a:rPr lang="hu-HU" dirty="0"/>
              <a:t>6. számú	</a:t>
            </a:r>
            <a:r>
              <a:rPr lang="hu-HU" dirty="0" smtClean="0"/>
              <a:t>alapelv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veszélyes anyagok környezetre gyakorolt negatív hatása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ennek megfelelő kezelésére irányuló cselekvés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népek igazságos küzdelmének támogatása</a:t>
            </a:r>
            <a:endParaRPr lang="hu-HU" dirty="0"/>
          </a:p>
          <a:p>
            <a:r>
              <a:rPr lang="hu-HU" dirty="0"/>
              <a:t>7. számú	</a:t>
            </a:r>
            <a:r>
              <a:rPr lang="hu-HU" dirty="0" smtClean="0"/>
              <a:t>alapelv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tengerek szennyezésének kérdése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emberi egészség + tenger élő erőforrásai</a:t>
            </a:r>
            <a:endParaRPr lang="hu-HU" dirty="0"/>
          </a:p>
          <a:p>
            <a:r>
              <a:rPr lang="hu-HU" dirty="0"/>
              <a:t>8. számú	</a:t>
            </a:r>
            <a:r>
              <a:rPr lang="hu-HU" dirty="0" smtClean="0"/>
              <a:t>alapelv</a:t>
            </a:r>
          </a:p>
          <a:p>
            <a:pPr marL="806450">
              <a:buFont typeface="Arial" panose="020B0604020202020204" pitchFamily="34" charset="0"/>
              <a:buChar char="•"/>
            </a:pPr>
            <a:r>
              <a:rPr lang="hu-HU" dirty="0" smtClean="0"/>
              <a:t>gazdasági + társadalmi fejlődés </a:t>
            </a:r>
            <a:r>
              <a:rPr lang="hu-HU" dirty="0" smtClean="0">
                <a:sym typeface="Wingdings" panose="05000000000000000000" pitchFamily="2" charset="2"/>
              </a:rPr>
              <a:t> megfelelő élet- és munkakörülmények, életminőség javítása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33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BB9275-B0CD-417C-A97C-D9A2F125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836428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10114B-F85C-49C7-8B0D-29820C538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0228"/>
            <a:ext cx="9548037" cy="5337544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9</a:t>
            </a:r>
            <a:r>
              <a:rPr lang="hu-HU" dirty="0" smtClean="0"/>
              <a:t>. számú</a:t>
            </a:r>
            <a:r>
              <a:rPr lang="hu-HU" dirty="0"/>
              <a:t>	</a:t>
            </a:r>
            <a:r>
              <a:rPr lang="hu-HU" dirty="0" smtClean="0"/>
              <a:t>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fejlődés felgyorsítása, fejlődő országok financiális és technológiai </a:t>
            </a:r>
            <a:r>
              <a:rPr lang="hu-HU" dirty="0" smtClean="0"/>
              <a:t>támogatása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természeti katasztrófák, környezeti egyenlőtlenség kezelésé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10. számú	</a:t>
            </a:r>
            <a:r>
              <a:rPr lang="hu-HU" dirty="0" smtClean="0"/>
              <a:t>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fejlődő országokban az árstabilitás megteremtése, megfelelő kereset biztosítása a környezeti menedzsment érdekében</a:t>
            </a:r>
          </a:p>
          <a:p>
            <a:endParaRPr lang="hu-HU" dirty="0"/>
          </a:p>
          <a:p>
            <a:r>
              <a:rPr lang="hu-HU" dirty="0"/>
              <a:t>11. számú	</a:t>
            </a:r>
            <a:r>
              <a:rPr lang="hu-HU" dirty="0" smtClean="0"/>
              <a:t>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környezetpolitika </a:t>
            </a:r>
            <a:r>
              <a:rPr lang="hu-HU" dirty="0" smtClean="0"/>
              <a:t>fejlesztése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smtClean="0"/>
              <a:t>különös figyelem a fejlődő országokra</a:t>
            </a: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r>
              <a:rPr lang="hu-HU" dirty="0"/>
              <a:t>12. számú	</a:t>
            </a:r>
            <a:r>
              <a:rPr lang="hu-HU" dirty="0" smtClean="0"/>
              <a:t>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erőforrások megőrzése, fejlesztése érdekében, különös figyelemmel a fejlődő országokra</a:t>
            </a:r>
          </a:p>
          <a:p>
            <a:endParaRPr lang="hu-HU" dirty="0"/>
          </a:p>
          <a:p>
            <a:r>
              <a:rPr lang="hu-HU" dirty="0"/>
              <a:t>13. számú	</a:t>
            </a:r>
            <a:r>
              <a:rPr lang="hu-HU" dirty="0" smtClean="0"/>
              <a:t>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államok integrált és koordinált </a:t>
            </a:r>
            <a:r>
              <a:rPr lang="hu-HU" dirty="0" smtClean="0"/>
              <a:t>fellépése, környezeti fejlesztés</a:t>
            </a:r>
            <a:endParaRPr lang="hu-HU" dirty="0"/>
          </a:p>
          <a:p>
            <a:endParaRPr lang="hu-HU" dirty="0"/>
          </a:p>
          <a:p>
            <a:r>
              <a:rPr lang="hu-HU" dirty="0"/>
              <a:t>14. számú	</a:t>
            </a:r>
            <a:r>
              <a:rPr lang="hu-HU" dirty="0" smtClean="0"/>
              <a:t>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ésszerű tervezés, mint a fejlődés és a környezet megóvás közötti egyensúly megteremtésének eszköze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67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BB9275-B0CD-417C-A97C-D9A2F125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836428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10114B-F85C-49C7-8B0D-29820C538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0228"/>
            <a:ext cx="9548037" cy="5337544"/>
          </a:xfrm>
        </p:spPr>
        <p:txBody>
          <a:bodyPr>
            <a:normAutofit/>
          </a:bodyPr>
          <a:lstStyle/>
          <a:p>
            <a:r>
              <a:rPr lang="hu-HU" dirty="0"/>
              <a:t>15. számú	</a:t>
            </a:r>
            <a:r>
              <a:rPr lang="hu-HU" dirty="0" smtClean="0"/>
              <a:t>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települések tervezése során tekintettel kell lenni a hátrányos körülmények elkerülésére és a társadalmi, gazdasági, környezeti előnyök maximalizálására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16. számú	</a:t>
            </a:r>
            <a:r>
              <a:rPr lang="hu-HU" dirty="0" smtClean="0"/>
              <a:t>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demográfiai politika alkalmazása ott, ahol erőteljes vagy várhatóan erőteljes a népesség növekedése</a:t>
            </a:r>
          </a:p>
          <a:p>
            <a:endParaRPr lang="hu-HU" dirty="0"/>
          </a:p>
          <a:p>
            <a:r>
              <a:rPr lang="hu-HU" dirty="0"/>
              <a:t>17. számú	</a:t>
            </a:r>
            <a:r>
              <a:rPr lang="hu-HU" dirty="0" smtClean="0"/>
              <a:t>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megfelelő nemzeti intézkedések, tervezés, menedzsment, ellenőrzés a természeti erőforrások tekintetében </a:t>
            </a:r>
          </a:p>
          <a:p>
            <a:endParaRPr lang="hu-HU" dirty="0"/>
          </a:p>
          <a:p>
            <a:r>
              <a:rPr lang="hu-HU" dirty="0"/>
              <a:t>18. számú	</a:t>
            </a:r>
            <a:r>
              <a:rPr lang="hu-HU" dirty="0" smtClean="0"/>
              <a:t>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tudomány és technológia felhasználása a gazdasági és társadalmi fejlődés érdekében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573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BB9275-B0CD-417C-A97C-D9A2F125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836428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10114B-F85C-49C7-8B0D-29820C538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0228"/>
            <a:ext cx="9548037" cy="5337544"/>
          </a:xfrm>
        </p:spPr>
        <p:txBody>
          <a:bodyPr>
            <a:normAutofit/>
          </a:bodyPr>
          <a:lstStyle/>
          <a:p>
            <a:r>
              <a:rPr lang="hu-HU" dirty="0"/>
              <a:t>19. </a:t>
            </a:r>
            <a:r>
              <a:rPr lang="hu-HU" dirty="0" smtClean="0"/>
              <a:t>számú 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oktatás szerepe a környezeti </a:t>
            </a:r>
            <a:r>
              <a:rPr lang="hu-HU" dirty="0" smtClean="0"/>
              <a:t>ügyekben, média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20. számú 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tudományos kutatás és fejlődés a környezeti problémák kontextusában, különös tekintettel a fejlődő országokra</a:t>
            </a:r>
          </a:p>
          <a:p>
            <a:endParaRPr lang="hu-HU" dirty="0"/>
          </a:p>
          <a:p>
            <a:r>
              <a:rPr lang="hu-HU" dirty="0" smtClean="0"/>
              <a:t>21. számú 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államok szuverenitása a környezeti erőforrások felett, a határon átnyúló szennyezés tilalma </a:t>
            </a:r>
            <a:r>
              <a:rPr lang="hu-HU" dirty="0" smtClean="0"/>
              <a:t>mellett (sic </a:t>
            </a:r>
            <a:r>
              <a:rPr lang="hu-HU" dirty="0" err="1" smtClean="0"/>
              <a:t>utere</a:t>
            </a:r>
            <a:r>
              <a:rPr lang="hu-HU" dirty="0" smtClean="0"/>
              <a:t> </a:t>
            </a:r>
            <a:r>
              <a:rPr lang="hu-HU" dirty="0" err="1" smtClean="0"/>
              <a:t>tuo</a:t>
            </a:r>
            <a:r>
              <a:rPr lang="hu-HU" dirty="0" smtClean="0"/>
              <a:t>)</a:t>
            </a:r>
            <a:endParaRPr lang="hu-HU" dirty="0"/>
          </a:p>
          <a:p>
            <a:endParaRPr lang="hu-HU" dirty="0"/>
          </a:p>
          <a:p>
            <a:r>
              <a:rPr lang="hu-HU" dirty="0"/>
              <a:t>22. </a:t>
            </a:r>
            <a:r>
              <a:rPr lang="hu-HU" dirty="0" smtClean="0"/>
              <a:t>számú 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államok együttműködése a környezeti </a:t>
            </a:r>
            <a:r>
              <a:rPr lang="hu-HU" dirty="0" smtClean="0"/>
              <a:t>felelősségre </a:t>
            </a:r>
            <a:r>
              <a:rPr lang="hu-HU" dirty="0"/>
              <a:t>és szennyezéssel okozott kár </a:t>
            </a:r>
            <a:r>
              <a:rPr lang="hu-HU" dirty="0" smtClean="0"/>
              <a:t>kompenzációjára vonatkozó nemzetközi jogi rendszer kialakításában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2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BB9275-B0CD-417C-A97C-D9A2F125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836428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10114B-F85C-49C7-8B0D-29820C538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0228"/>
            <a:ext cx="9548037" cy="5337544"/>
          </a:xfrm>
        </p:spPr>
        <p:txBody>
          <a:bodyPr>
            <a:normAutofit/>
          </a:bodyPr>
          <a:lstStyle/>
          <a:p>
            <a:r>
              <a:rPr lang="hu-HU" dirty="0"/>
              <a:t>23.	</a:t>
            </a:r>
            <a:r>
              <a:rPr lang="hu-HU" dirty="0" smtClean="0"/>
              <a:t>számú 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értékek rendszerének figyelembevétele környezetet érintő esetekben</a:t>
            </a:r>
          </a:p>
          <a:p>
            <a:endParaRPr lang="hu-HU" dirty="0"/>
          </a:p>
          <a:p>
            <a:r>
              <a:rPr lang="hu-HU" dirty="0"/>
              <a:t>24.	</a:t>
            </a:r>
            <a:r>
              <a:rPr lang="hu-HU" dirty="0" smtClean="0"/>
              <a:t>számú 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államok együttműködése multilaterális, bilaterális megállapodások, egyéb eszközök révén</a:t>
            </a:r>
          </a:p>
          <a:p>
            <a:endParaRPr lang="hu-HU" dirty="0"/>
          </a:p>
          <a:p>
            <a:r>
              <a:rPr lang="hu-HU" dirty="0"/>
              <a:t>25.	</a:t>
            </a:r>
            <a:r>
              <a:rPr lang="hu-HU" dirty="0" smtClean="0"/>
              <a:t>számú 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nemzetközi szervezetek összehangolt, hatékony, dinamikus szerepe a környezet megóvása és fejlesztése érdekében</a:t>
            </a:r>
          </a:p>
          <a:p>
            <a:endParaRPr lang="hu-HU" dirty="0"/>
          </a:p>
          <a:p>
            <a:r>
              <a:rPr lang="hu-HU" dirty="0" smtClean="0"/>
              <a:t>26. számú alapelv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az emberek és a környezet megóvása atomfegyverek és más tömegpusztító eszközök káros hatásaitól, ennek megfelelő megállapodások elérése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00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D8C5F0-F0A8-44B1-B638-8099EEAE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85" y="-1336158"/>
            <a:ext cx="8596668" cy="13208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882039-87C4-4BD8-B0B4-0DE6537A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65" y="999461"/>
            <a:ext cx="8596668" cy="5273748"/>
          </a:xfrm>
        </p:spPr>
        <p:txBody>
          <a:bodyPr>
            <a:normAutofit fontScale="92500" lnSpcReduction="20000"/>
          </a:bodyPr>
          <a:lstStyle/>
          <a:p>
            <a:r>
              <a:rPr lang="hu-HU" sz="2400" b="1" dirty="0"/>
              <a:t>Stockholmi nyilatkozathoz kapcsolódó cselekvési terv</a:t>
            </a:r>
          </a:p>
          <a:p>
            <a:pPr marL="0" indent="0">
              <a:buNone/>
            </a:pPr>
            <a:endParaRPr lang="hu-HU" sz="2400" dirty="0"/>
          </a:p>
          <a:p>
            <a:pPr>
              <a:buFont typeface="+mj-lt"/>
              <a:buAutoNum type="arabicPeriod"/>
            </a:pPr>
            <a:r>
              <a:rPr lang="hu-HU" sz="2400" dirty="0"/>
              <a:t>Környezeti hatásvizsgálat</a:t>
            </a:r>
          </a:p>
          <a:p>
            <a:pPr>
              <a:buFont typeface="+mj-lt"/>
              <a:buAutoNum type="arabicPeriod"/>
            </a:pPr>
            <a:r>
              <a:rPr lang="hu-HU" sz="2400" dirty="0"/>
              <a:t>Környezetmenedzsment</a:t>
            </a:r>
          </a:p>
          <a:p>
            <a:pPr>
              <a:buFont typeface="+mj-lt"/>
              <a:buAutoNum type="arabicPeriod"/>
            </a:pPr>
            <a:r>
              <a:rPr lang="hu-HU" sz="2400" dirty="0"/>
              <a:t>Kiegészítő, támogató eszközök</a:t>
            </a:r>
          </a:p>
          <a:p>
            <a:pPr marL="0" indent="0">
              <a:buNone/>
            </a:pPr>
            <a:endParaRPr lang="hu-HU" sz="2400" dirty="0"/>
          </a:p>
          <a:p>
            <a:pPr lvl="0">
              <a:buClr>
                <a:srgbClr val="5FCBEF"/>
              </a:buClr>
            </a:pPr>
            <a:r>
              <a:rPr lang="hu-H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Hatása – hivatkozik rá pl.:</a:t>
            </a:r>
            <a:endParaRPr lang="hu-HU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err="1"/>
              <a:t>Aarhus</a:t>
            </a:r>
            <a:r>
              <a:rPr lang="hu-HU" sz="2400" dirty="0"/>
              <a:t>-i Egyezmény a környezeti ügyekben az információhoz való hozzáférésről, a nyilvánosságnak a döntéshozatalban történő részvételéről és az igazságszolgáltatáshoz való jog biztosításáról (1998)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Bonni Egyezmény (1979) a vándorló vadon élő állatfajok védelméről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err="1"/>
              <a:t>Espoo</a:t>
            </a:r>
            <a:r>
              <a:rPr lang="hu-HU" sz="2400" dirty="0"/>
              <a:t>-i Egyezmény (1991) az országhatáron árnyúló környezeti hatások vizsgálatáról</a:t>
            </a:r>
          </a:p>
          <a:p>
            <a:pPr>
              <a:buFont typeface="+mj-lt"/>
              <a:buAutoNum type="arabicPeriod"/>
            </a:pPr>
            <a:endParaRPr lang="hu-HU" sz="2400" dirty="0"/>
          </a:p>
          <a:p>
            <a:pPr>
              <a:buFont typeface="+mj-lt"/>
              <a:buAutoNum type="arabicPeriod"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316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F57465-3074-44D3-9953-4C562680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045" y="-921488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DB5619-BFBB-4B01-8D07-A24DFCEF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50605"/>
            <a:ext cx="8596668" cy="5190757"/>
          </a:xfrm>
        </p:spPr>
        <p:txBody>
          <a:bodyPr/>
          <a:lstStyle/>
          <a:p>
            <a:r>
              <a:rPr lang="hu-HU" b="1" dirty="0" err="1"/>
              <a:t>Earth</a:t>
            </a:r>
            <a:r>
              <a:rPr lang="hu-HU" b="1" dirty="0"/>
              <a:t> Summit, Rio de Janeiro 1992.06.03 – 14.</a:t>
            </a:r>
          </a:p>
          <a:p>
            <a:pPr marL="0" indent="0">
              <a:buNone/>
            </a:pPr>
            <a:endParaRPr lang="hu-HU" b="1" dirty="0"/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hu-HU" dirty="0"/>
              <a:t>Rió-i Nyilatkozat a Környezetről és Fejlődésről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hu-HU" dirty="0"/>
              <a:t>Agenda 21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hu-HU" dirty="0"/>
              <a:t>Erdőkkel kapcsolatos alapelvek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hu-HU" dirty="0"/>
              <a:t>Biológiai Sokféleség Egyezmény*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hu-HU" dirty="0"/>
              <a:t>Éghajlatváltozásról szóló Keretegyezmény*</a:t>
            </a:r>
          </a:p>
        </p:txBody>
      </p:sp>
    </p:spTree>
    <p:extLst>
      <p:ext uri="{BB962C8B-B14F-4D97-AF65-F5344CB8AC3E}">
        <p14:creationId xmlns:p14="http://schemas.microsoft.com/office/powerpoint/2010/main" val="13898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581158-E16F-4DF2-A64A-F13BCA2C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453116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52764A-0601-4CD6-9A57-5D1A3EF40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4279"/>
            <a:ext cx="8596668" cy="5297083"/>
          </a:xfrm>
        </p:spPr>
        <p:txBody>
          <a:bodyPr/>
          <a:lstStyle/>
          <a:p>
            <a:r>
              <a:rPr lang="hu-HU" b="1" dirty="0"/>
              <a:t>Rió-i Nyilatkozat a Környezetről és Fejlődésről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dirty="0"/>
              <a:t>1.	</a:t>
            </a:r>
            <a:r>
              <a:rPr lang="hu-HU" dirty="0" smtClean="0"/>
              <a:t>elv: fenntartható </a:t>
            </a:r>
            <a:r>
              <a:rPr lang="hu-HU" dirty="0"/>
              <a:t>fejlődés, középpontjában az </a:t>
            </a:r>
            <a:r>
              <a:rPr lang="hu-HU" dirty="0" smtClean="0"/>
              <a:t>emberrel </a:t>
            </a:r>
            <a:r>
              <a:rPr lang="hu-HU" dirty="0" smtClean="0">
                <a:sym typeface="Wingdings" panose="05000000000000000000" pitchFamily="2" charset="2"/>
              </a:rPr>
              <a:t> egészséges, produktív élet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2.	</a:t>
            </a:r>
            <a:r>
              <a:rPr lang="hu-HU" dirty="0" smtClean="0"/>
              <a:t>elv: az </a:t>
            </a:r>
            <a:r>
              <a:rPr lang="hu-HU" dirty="0"/>
              <a:t>állam szuverenitása természeti erőforrásai felett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környezetnek és más államoknak való károkozás tilalma </a:t>
            </a:r>
            <a:r>
              <a:rPr lang="hu-HU" dirty="0" smtClean="0"/>
              <a:t>mellett (sic </a:t>
            </a:r>
            <a:r>
              <a:rPr lang="hu-HU" dirty="0" err="1" smtClean="0"/>
              <a:t>utere</a:t>
            </a:r>
            <a:r>
              <a:rPr lang="hu-HU" dirty="0" smtClean="0"/>
              <a:t> </a:t>
            </a:r>
            <a:r>
              <a:rPr lang="hu-HU" dirty="0" err="1" smtClean="0"/>
              <a:t>tuo</a:t>
            </a:r>
            <a:r>
              <a:rPr lang="hu-HU" dirty="0" smtClean="0"/>
              <a:t>)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3.	</a:t>
            </a:r>
            <a:r>
              <a:rPr lang="hu-HU" dirty="0" smtClean="0"/>
              <a:t>elv: fejlődéshez </a:t>
            </a:r>
            <a:r>
              <a:rPr lang="hu-HU" dirty="0"/>
              <a:t>való jog biztosítása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/>
              <a:t>tekintettel kell lenni a jövő és jelen nemzedékek fejlődési és környezeti igényeire is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4.	</a:t>
            </a:r>
            <a:r>
              <a:rPr lang="hu-HU" dirty="0" smtClean="0"/>
              <a:t>elv: környezet </a:t>
            </a:r>
            <a:r>
              <a:rPr lang="hu-HU" dirty="0"/>
              <a:t>védelme, mint a fejlődési folyamat része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5.    </a:t>
            </a:r>
            <a:r>
              <a:rPr lang="hu-HU" dirty="0" smtClean="0"/>
              <a:t>elv: szegénység felszámolása </a:t>
            </a:r>
            <a:r>
              <a:rPr lang="hu-HU" dirty="0" smtClean="0">
                <a:sym typeface="Wingdings" panose="05000000000000000000" pitchFamily="2" charset="2"/>
              </a:rPr>
              <a:t> fenntartható fejlődés követelménye</a:t>
            </a:r>
            <a:endParaRPr lang="hu-HU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077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581158-E16F-4DF2-A64A-F13BCA2C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453116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52764A-0601-4CD6-9A57-5D1A3EF40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99" y="823792"/>
            <a:ext cx="8596668" cy="529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6</a:t>
            </a:r>
            <a:r>
              <a:rPr lang="hu-HU" dirty="0"/>
              <a:t>.	</a:t>
            </a:r>
            <a:r>
              <a:rPr lang="hu-HU" dirty="0" smtClean="0"/>
              <a:t>elv: különös </a:t>
            </a:r>
            <a:r>
              <a:rPr lang="hu-HU" dirty="0"/>
              <a:t>figyelem a fejlődő és környezeti értelemben véve sérülékeny országokra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7.	elv: Föld </a:t>
            </a:r>
            <a:r>
              <a:rPr lang="hu-HU" dirty="0"/>
              <a:t>ökoszisztémájának </a:t>
            </a:r>
            <a:r>
              <a:rPr lang="hu-HU" dirty="0" smtClean="0"/>
              <a:t>helyreállítása – minden állam együttműködése DE nem azonos mértékű kötelezettség (közös, de megkülönböztetett felelősség koncepciója)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8.	</a:t>
            </a:r>
            <a:r>
              <a:rPr lang="hu-HU" dirty="0" smtClean="0"/>
              <a:t>elv: nem </a:t>
            </a:r>
            <a:r>
              <a:rPr lang="hu-HU" dirty="0"/>
              <a:t>fenntartható gyártási és fogyasztási minták felszámolása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9.	</a:t>
            </a:r>
            <a:r>
              <a:rPr lang="hu-HU" dirty="0" smtClean="0"/>
              <a:t>elv: kapacitásbővítés</a:t>
            </a:r>
            <a:r>
              <a:rPr lang="hu-HU" dirty="0"/>
              <a:t>, tudományos és technológiai információcsere, technológiai transzfer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10.	</a:t>
            </a:r>
            <a:r>
              <a:rPr lang="hu-HU" dirty="0" smtClean="0"/>
              <a:t>elv: környezeti </a:t>
            </a:r>
            <a:r>
              <a:rPr lang="hu-HU" dirty="0"/>
              <a:t>információhoz való jog, részvétel a döntéshozatalban környezeti ügyekben, igazságszolgáltatáshoz való jog környezeti ügyekben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073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60D3E5-9AF1-4DCB-9B9D-86892868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>
            <a:normAutofit fontScale="90000"/>
          </a:bodyPr>
          <a:lstStyle/>
          <a:p>
            <a:r>
              <a:rPr lang="hu-HU" dirty="0"/>
              <a:t>A nemzetközi jog forrásai, értelmezést segítő eszközök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453FD7-8812-4234-ADC5-274654BB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7896"/>
            <a:ext cx="8596668" cy="4700242"/>
          </a:xfrm>
        </p:spPr>
        <p:txBody>
          <a:bodyPr/>
          <a:lstStyle/>
          <a:p>
            <a:r>
              <a:rPr lang="hu-HU" dirty="0"/>
              <a:t>Kötelező jogforrások</a:t>
            </a:r>
          </a:p>
          <a:p>
            <a:pPr marL="627063" lvl="0" indent="-180975"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Nemzetközi Bíróság Statútuma: </a:t>
            </a:r>
          </a:p>
          <a:p>
            <a:pPr marL="1169988" lvl="0" indent="-180975">
              <a:buClr>
                <a:srgbClr val="5FCBEF"/>
              </a:buClr>
              <a:buFont typeface="+mj-lt"/>
              <a:buAutoNum type="arabicPeriod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Nemzetközi szerződések</a:t>
            </a:r>
          </a:p>
          <a:p>
            <a:pPr marL="1169988" lvl="0" indent="-180975">
              <a:buClr>
                <a:srgbClr val="5FCBEF"/>
              </a:buClr>
              <a:buFont typeface="+mj-lt"/>
              <a:buAutoNum type="arabicPeriod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Nemzetközi szokás</a:t>
            </a:r>
          </a:p>
          <a:p>
            <a:pPr marL="1169988" lvl="0" indent="-180975">
              <a:buClr>
                <a:srgbClr val="5FCBEF"/>
              </a:buClr>
              <a:buFont typeface="+mj-lt"/>
              <a:buAutoNum type="arabicPeriod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Nemzetközi jog általános elvei</a:t>
            </a:r>
          </a:p>
          <a:p>
            <a:pPr marL="1169988" lvl="0" indent="-180975">
              <a:buClr>
                <a:srgbClr val="5FCBEF"/>
              </a:buClr>
              <a:buFont typeface="+mj-lt"/>
              <a:buAutoNum type="arabicPeriod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Méltányosság</a:t>
            </a:r>
          </a:p>
          <a:p>
            <a:pPr marL="627063" lvl="0" indent="-180975">
              <a:buClr>
                <a:srgbClr val="5FCBEF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Államok egyoldalú kötelezettségvállalásai, bizonyos nemzetközi szervezetek bizonyos határozatai</a:t>
            </a:r>
          </a:p>
          <a:p>
            <a:endParaRPr lang="hu-HU" dirty="0"/>
          </a:p>
          <a:p>
            <a:r>
              <a:rPr lang="hu-HU" dirty="0"/>
              <a:t>Értelmezés segédeszközei</a:t>
            </a:r>
          </a:p>
          <a:p>
            <a:pPr marL="628650">
              <a:buFont typeface="Arial" panose="020B0604020202020204" pitchFamily="34" charset="0"/>
              <a:buChar char="•"/>
            </a:pPr>
            <a:r>
              <a:rPr lang="hu-HU" dirty="0"/>
              <a:t>Bírói gyakorlat</a:t>
            </a:r>
          </a:p>
          <a:p>
            <a:pPr marL="628650">
              <a:buFont typeface="Arial" panose="020B0604020202020204" pitchFamily="34" charset="0"/>
              <a:buChar char="•"/>
            </a:pPr>
            <a:r>
              <a:rPr lang="hu-HU" dirty="0"/>
              <a:t>Legkiválóbb jogtudósok tanításai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/>
          </a:p>
          <a:p>
            <a:pPr marL="1169988" indent="-180975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97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581158-E16F-4DF2-A64A-F13BCA2C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453116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52764A-0601-4CD6-9A57-5D1A3EF40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4279"/>
            <a:ext cx="8596668" cy="5297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11. elv:</a:t>
            </a:r>
            <a:r>
              <a:rPr lang="hu-HU" dirty="0"/>
              <a:t>	hatékony környezeti tárgyú </a:t>
            </a:r>
            <a:r>
              <a:rPr lang="hu-HU" dirty="0" smtClean="0"/>
              <a:t>jogalkotás </a:t>
            </a:r>
            <a:r>
              <a:rPr lang="hu-HU" dirty="0" smtClean="0">
                <a:sym typeface="Wingdings" panose="05000000000000000000" pitchFamily="2" charset="2"/>
              </a:rPr>
              <a:t> figyelemmel a hatásra más országoknál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12</a:t>
            </a:r>
            <a:r>
              <a:rPr lang="hu-HU" dirty="0" smtClean="0"/>
              <a:t>. elv:</a:t>
            </a:r>
            <a:r>
              <a:rPr lang="hu-HU" dirty="0"/>
              <a:t>	támogató, nyitott nemzetközi gazdasági </a:t>
            </a:r>
            <a:r>
              <a:rPr lang="hu-HU" dirty="0" smtClean="0"/>
              <a:t>rendszer, önkényes, nem igazolható megkülönböztetés nélkül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13.	</a:t>
            </a:r>
            <a:r>
              <a:rPr lang="hu-HU" dirty="0" smtClean="0"/>
              <a:t>elv: nemzeti </a:t>
            </a:r>
            <a:r>
              <a:rPr lang="hu-HU" dirty="0"/>
              <a:t>szintű szabályok kidolgozásának szükségessége a szennyezéssel okozott károkért való felelősség és az azokért való kompenzáció terén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14.	</a:t>
            </a:r>
            <a:r>
              <a:rPr lang="hu-HU" dirty="0" smtClean="0"/>
              <a:t>elv: káros </a:t>
            </a:r>
            <a:r>
              <a:rPr lang="hu-HU" dirty="0"/>
              <a:t>anyagok szállításával, áthelyezésével okozott károk megelőzése érdekében az államok együttműködése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15</a:t>
            </a:r>
            <a:r>
              <a:rPr lang="hu-HU" dirty="0" smtClean="0"/>
              <a:t>. elv: államoknak széles körben kell érvényesíteni a megelőzés elvét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16. </a:t>
            </a:r>
            <a:r>
              <a:rPr lang="hu-HU" dirty="0" smtClean="0"/>
              <a:t>elv: </a:t>
            </a:r>
            <a:r>
              <a:rPr lang="hu-HU" dirty="0"/>
              <a:t>szennyezőnek kell viselnie a szennyezéssel okozott költségeket</a:t>
            </a:r>
          </a:p>
        </p:txBody>
      </p:sp>
    </p:spTree>
    <p:extLst>
      <p:ext uri="{BB962C8B-B14F-4D97-AF65-F5344CB8AC3E}">
        <p14:creationId xmlns:p14="http://schemas.microsoft.com/office/powerpoint/2010/main" val="32325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581158-E16F-4DF2-A64A-F13BCA2C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453116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52764A-0601-4CD6-9A57-5D1A3EF40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4279"/>
            <a:ext cx="8596668" cy="529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17</a:t>
            </a:r>
            <a:r>
              <a:rPr lang="hu-HU" dirty="0"/>
              <a:t>.	</a:t>
            </a:r>
            <a:r>
              <a:rPr lang="hu-HU" dirty="0" smtClean="0"/>
              <a:t>elv: környezeti </a:t>
            </a:r>
            <a:r>
              <a:rPr lang="hu-HU" dirty="0"/>
              <a:t>hatásvizsgálat </a:t>
            </a:r>
            <a:r>
              <a:rPr lang="hu-HU" dirty="0" smtClean="0"/>
              <a:t>elve (mint nemzeti eszköz)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/>
              <a:t>ha a tervezett tevékenység valószínűen hátrányos hatást gyakorol a környezetre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18</a:t>
            </a:r>
            <a:r>
              <a:rPr lang="hu-HU" dirty="0" smtClean="0"/>
              <a:t>. elv: </a:t>
            </a:r>
            <a:r>
              <a:rPr lang="hu-HU" dirty="0"/>
              <a:t>	államok tájékoztatási kötelezettsége környezeti katasztrófák után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19.	elv: államok </a:t>
            </a:r>
            <a:r>
              <a:rPr lang="hu-HU" dirty="0"/>
              <a:t>tájékoztatási kötelezettsége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határon átnyúló hatás feltételezhető + várható a káros </a:t>
            </a:r>
            <a:r>
              <a:rPr lang="hu-HU" dirty="0" smtClean="0"/>
              <a:t>hatás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20</a:t>
            </a:r>
            <a:r>
              <a:rPr lang="hu-HU" dirty="0" smtClean="0"/>
              <a:t>. elv:</a:t>
            </a:r>
            <a:r>
              <a:rPr lang="hu-HU" dirty="0"/>
              <a:t>	nők szerepe a környezeti menedzsmentben és fejlődésben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21.	</a:t>
            </a:r>
            <a:r>
              <a:rPr lang="hu-HU" dirty="0" smtClean="0"/>
              <a:t>elv: kreativitás</a:t>
            </a:r>
            <a:r>
              <a:rPr lang="hu-HU" dirty="0"/>
              <a:t>, fiatalok ösztönzése</a:t>
            </a:r>
          </a:p>
        </p:txBody>
      </p:sp>
    </p:spTree>
    <p:extLst>
      <p:ext uri="{BB962C8B-B14F-4D97-AF65-F5344CB8AC3E}">
        <p14:creationId xmlns:p14="http://schemas.microsoft.com/office/powerpoint/2010/main" val="5462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581158-E16F-4DF2-A64A-F13BCA2C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453116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52764A-0601-4CD6-9A57-5D1A3EF40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4279"/>
            <a:ext cx="8596668" cy="529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22</a:t>
            </a:r>
            <a:r>
              <a:rPr lang="hu-HU" dirty="0"/>
              <a:t>.	</a:t>
            </a:r>
            <a:r>
              <a:rPr lang="hu-HU" dirty="0" smtClean="0"/>
              <a:t>elv: őslakosok </a:t>
            </a:r>
            <a:r>
              <a:rPr lang="hu-HU" dirty="0"/>
              <a:t>és közösségeik fontos szerepe, tudásuk, hagyományaik fontossága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23</a:t>
            </a:r>
            <a:r>
              <a:rPr lang="hu-HU" dirty="0" smtClean="0"/>
              <a:t>. elv:</a:t>
            </a:r>
            <a:r>
              <a:rPr lang="hu-HU" dirty="0"/>
              <a:t>	elnyomás alatt álló emberek környezetének és a természeti erőforrásoknak védelme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24</a:t>
            </a:r>
            <a:r>
              <a:rPr lang="hu-HU" dirty="0" smtClean="0"/>
              <a:t>. elv:</a:t>
            </a:r>
            <a:r>
              <a:rPr lang="hu-HU" dirty="0"/>
              <a:t>	hadviselés pusztító hatása a fenntartható fejlődésre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25.	</a:t>
            </a:r>
            <a:r>
              <a:rPr lang="hu-HU" dirty="0" smtClean="0"/>
              <a:t>elv: béke</a:t>
            </a:r>
            <a:r>
              <a:rPr lang="hu-HU" dirty="0"/>
              <a:t>, fejlődés, környezet védelme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26.	</a:t>
            </a:r>
            <a:r>
              <a:rPr lang="hu-HU" dirty="0" smtClean="0"/>
              <a:t>elv: környezeti </a:t>
            </a:r>
            <a:r>
              <a:rPr lang="hu-HU" dirty="0"/>
              <a:t>viták békés rendezése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27</a:t>
            </a:r>
            <a:r>
              <a:rPr lang="hu-HU" dirty="0" smtClean="0"/>
              <a:t>. elv: államok </a:t>
            </a:r>
            <a:r>
              <a:rPr lang="hu-HU" dirty="0"/>
              <a:t>jóhiszemű együttműködése</a:t>
            </a:r>
          </a:p>
        </p:txBody>
      </p:sp>
    </p:spTree>
    <p:extLst>
      <p:ext uri="{BB962C8B-B14F-4D97-AF65-F5344CB8AC3E}">
        <p14:creationId xmlns:p14="http://schemas.microsoft.com/office/powerpoint/2010/main" val="39135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453189"/>
            <a:ext cx="8596668" cy="798095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Rió-i csúcs és az ott született dokumentumok hatása – néhány példa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03947"/>
            <a:ext cx="8596668" cy="4537415"/>
          </a:xfrm>
        </p:spPr>
        <p:txBody>
          <a:bodyPr/>
          <a:lstStyle/>
          <a:p>
            <a:r>
              <a:rPr lang="hu-HU" dirty="0" err="1" smtClean="0"/>
              <a:t>Aarhus</a:t>
            </a:r>
            <a:r>
              <a:rPr lang="hu-HU" dirty="0" smtClean="0"/>
              <a:t>-i Egyezmény </a:t>
            </a:r>
            <a:r>
              <a:rPr lang="hu-HU" dirty="0" smtClean="0">
                <a:sym typeface="Wingdings" panose="05000000000000000000" pitchFamily="2" charset="2"/>
              </a:rPr>
              <a:t> 10. sz. elvre hivatkozik</a:t>
            </a:r>
          </a:p>
          <a:p>
            <a:pPr marL="360363" lvl="3" indent="-360363" algn="just"/>
            <a:r>
              <a:rPr lang="hu-HU" sz="1800" dirty="0"/>
              <a:t>Stockholmi Egyezmény a környezetben tartósan megmaradó szennyező anyagokról </a:t>
            </a:r>
            <a:r>
              <a:rPr lang="hu-HU" sz="1800" dirty="0">
                <a:sym typeface="Wingdings" panose="05000000000000000000" pitchFamily="2" charset="2"/>
              </a:rPr>
              <a:t></a:t>
            </a:r>
            <a:r>
              <a:rPr lang="hu-HU" sz="1800" dirty="0"/>
              <a:t> továbbá emlékeztetve a Környezetről és Fejlődésről szóló </a:t>
            </a:r>
            <a:r>
              <a:rPr lang="hu-HU" sz="1800" dirty="0" err="1"/>
              <a:t>Riói</a:t>
            </a:r>
            <a:r>
              <a:rPr lang="hu-HU" sz="1800" dirty="0"/>
              <a:t> Nyilatkozat és az Agenda 21 vonatkozó </a:t>
            </a:r>
            <a:r>
              <a:rPr lang="hu-HU" sz="1800" dirty="0" smtClean="0"/>
              <a:t>intézkedéseire</a:t>
            </a:r>
          </a:p>
          <a:p>
            <a:pPr marL="360363" lvl="3" indent="-360363" algn="just"/>
            <a:r>
              <a:rPr lang="hu-HU" sz="1800" dirty="0" err="1" smtClean="0"/>
              <a:t>Pulp</a:t>
            </a:r>
            <a:r>
              <a:rPr lang="hu-HU" sz="1800" dirty="0" smtClean="0"/>
              <a:t> Mills ügy </a:t>
            </a:r>
            <a:r>
              <a:rPr lang="hu-HU" sz="1800" dirty="0" smtClean="0">
                <a:sym typeface="Wingdings" panose="05000000000000000000" pitchFamily="2" charset="2"/>
              </a:rPr>
              <a:t> </a:t>
            </a:r>
            <a:r>
              <a:rPr lang="hu-HU" sz="1600" dirty="0" err="1"/>
              <a:t>Cançado</a:t>
            </a:r>
            <a:r>
              <a:rPr lang="hu-HU" sz="1600" dirty="0"/>
              <a:t> </a:t>
            </a:r>
            <a:r>
              <a:rPr lang="hu-HU" sz="1600" dirty="0" err="1" smtClean="0"/>
              <a:t>Trindade</a:t>
            </a:r>
            <a:r>
              <a:rPr lang="hu-HU" sz="1600" dirty="0" smtClean="0"/>
              <a:t> bíró különvéleménye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8174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60D3E5-9AF1-4DCB-9B9D-86892868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72" y="329381"/>
            <a:ext cx="8596668" cy="731520"/>
          </a:xfrm>
        </p:spPr>
        <p:txBody>
          <a:bodyPr>
            <a:normAutofit fontScale="90000"/>
          </a:bodyPr>
          <a:lstStyle/>
          <a:p>
            <a:r>
              <a:rPr lang="hu-HU" dirty="0"/>
              <a:t>Millenniumi Fejlesztési Célok (2000 – 2015) – Millennium </a:t>
            </a:r>
            <a:r>
              <a:rPr lang="hu-HU" smtClean="0"/>
              <a:t>Development</a:t>
            </a:r>
            <a:r>
              <a:rPr lang="hu-HU" dirty="0" smtClean="0"/>
              <a:t> </a:t>
            </a:r>
            <a:r>
              <a:rPr lang="hu-HU" dirty="0" err="1"/>
              <a:t>Goals</a:t>
            </a:r>
            <a:r>
              <a:rPr lang="hu-HU" dirty="0"/>
              <a:t> (</a:t>
            </a:r>
            <a:r>
              <a:rPr lang="hu-HU" dirty="0" err="1"/>
              <a:t>MDGs</a:t>
            </a:r>
            <a:r>
              <a:rPr lang="hu-HU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453FD7-8812-4234-ADC5-274654BB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72" y="1828377"/>
            <a:ext cx="8596668" cy="4700242"/>
          </a:xfrm>
        </p:spPr>
        <p:txBody>
          <a:bodyPr/>
          <a:lstStyle/>
          <a:p>
            <a:r>
              <a:rPr lang="hu-HU" dirty="0"/>
              <a:t>Millenniumi Csúcs (2000. szeptember 6 – 9. New York)</a:t>
            </a:r>
          </a:p>
          <a:p>
            <a:pPr marL="0" indent="0">
              <a:buNone/>
            </a:pPr>
            <a:endParaRPr lang="hu-HU" dirty="0"/>
          </a:p>
          <a:p>
            <a:pPr marL="989013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21" y="2181312"/>
            <a:ext cx="6180666" cy="39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60D3E5-9AF1-4DCB-9B9D-86892868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72" y="329381"/>
            <a:ext cx="8596668" cy="731520"/>
          </a:xfrm>
        </p:spPr>
        <p:txBody>
          <a:bodyPr>
            <a:normAutofit fontScale="90000"/>
          </a:bodyPr>
          <a:lstStyle/>
          <a:p>
            <a:r>
              <a:rPr lang="hu-HU" dirty="0"/>
              <a:t>Millenniumi Fejlesztési Célok (2000 – 2015) – Millennium </a:t>
            </a:r>
            <a:r>
              <a:rPr lang="hu-HU" dirty="0" err="1"/>
              <a:t>Development</a:t>
            </a:r>
            <a:r>
              <a:rPr lang="hu-HU" dirty="0"/>
              <a:t> </a:t>
            </a:r>
            <a:r>
              <a:rPr lang="hu-HU" dirty="0" err="1"/>
              <a:t>Goals</a:t>
            </a:r>
            <a:r>
              <a:rPr lang="hu-HU" dirty="0"/>
              <a:t> (</a:t>
            </a:r>
            <a:r>
              <a:rPr lang="hu-HU" dirty="0" err="1"/>
              <a:t>MDGs</a:t>
            </a:r>
            <a:r>
              <a:rPr lang="hu-HU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453FD7-8812-4234-ADC5-274654BB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72" y="1828377"/>
            <a:ext cx="8596668" cy="4700242"/>
          </a:xfrm>
        </p:spPr>
        <p:txBody>
          <a:bodyPr/>
          <a:lstStyle/>
          <a:p>
            <a:r>
              <a:rPr lang="hu-HU" dirty="0"/>
              <a:t>Millenniumi Csúcs (2000. szeptember 6 – 9. New York)</a:t>
            </a:r>
          </a:p>
          <a:p>
            <a:pPr marL="0" indent="0">
              <a:buNone/>
            </a:pPr>
            <a:endParaRPr lang="hu-HU" dirty="0"/>
          </a:p>
          <a:p>
            <a:pPr marL="989013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457F3F0-96C8-4D8D-8B7B-3C9372AF5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354006"/>
            <a:ext cx="7443258" cy="358421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06AB3DD-1055-49EC-B3B1-47309A189923}"/>
              </a:ext>
            </a:extLst>
          </p:cNvPr>
          <p:cNvSpPr txBox="1"/>
          <p:nvPr/>
        </p:nvSpPr>
        <p:spPr>
          <a:xfrm>
            <a:off x="677334" y="5938221"/>
            <a:ext cx="829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https://www.un.org/en/events/pastevents/images/millennium_summit.jpg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83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9ACEEC-094B-4F0F-B5B2-C36C602F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Millenniumi Deklaráció (A/RES/55/2.) 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4933E54-9BA5-4C16-A47E-29856548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0226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I. Értékek és alapelvek (</a:t>
            </a:r>
            <a:r>
              <a:rPr lang="hu-HU" i="1" dirty="0"/>
              <a:t>’</a:t>
            </a:r>
            <a:r>
              <a:rPr lang="hu-HU" i="1" dirty="0" err="1"/>
              <a:t>Values</a:t>
            </a:r>
            <a:r>
              <a:rPr lang="hu-HU" i="1" dirty="0"/>
              <a:t> and </a:t>
            </a:r>
            <a:r>
              <a:rPr lang="hu-HU" i="1" dirty="0" err="1"/>
              <a:t>Principles</a:t>
            </a:r>
            <a:r>
              <a:rPr lang="hu-HU" i="1" dirty="0"/>
              <a:t>’</a:t>
            </a:r>
            <a:r>
              <a:rPr lang="hu-HU" dirty="0"/>
              <a:t>) </a:t>
            </a:r>
          </a:p>
          <a:p>
            <a:r>
              <a:rPr lang="hu-HU" dirty="0"/>
              <a:t>II. Béke, biztonság és leszerelés (</a:t>
            </a:r>
            <a:r>
              <a:rPr lang="hu-HU" i="1" dirty="0"/>
              <a:t>’</a:t>
            </a:r>
            <a:r>
              <a:rPr lang="hu-HU" i="1" dirty="0" err="1"/>
              <a:t>Peace</a:t>
            </a:r>
            <a:r>
              <a:rPr lang="hu-HU" i="1" dirty="0"/>
              <a:t>, </a:t>
            </a:r>
            <a:r>
              <a:rPr lang="hu-HU" i="1" dirty="0" err="1"/>
              <a:t>security</a:t>
            </a:r>
            <a:r>
              <a:rPr lang="hu-HU" i="1" dirty="0"/>
              <a:t> and </a:t>
            </a:r>
            <a:r>
              <a:rPr lang="hu-HU" i="1" dirty="0" err="1"/>
              <a:t>disarmament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III. Fejlődés és a szegénység felszámolása (</a:t>
            </a:r>
            <a:r>
              <a:rPr lang="hu-HU" i="1" dirty="0"/>
              <a:t>’</a:t>
            </a:r>
            <a:r>
              <a:rPr lang="hu-HU" i="1" dirty="0" err="1"/>
              <a:t>Development</a:t>
            </a:r>
            <a:r>
              <a:rPr lang="hu-HU" i="1" dirty="0"/>
              <a:t> and </a:t>
            </a:r>
            <a:r>
              <a:rPr lang="hu-HU" i="1" dirty="0" err="1"/>
              <a:t>poverty</a:t>
            </a:r>
            <a:r>
              <a:rPr lang="hu-HU" i="1" dirty="0"/>
              <a:t> </a:t>
            </a:r>
            <a:r>
              <a:rPr lang="hu-HU" i="1" dirty="0" err="1"/>
              <a:t>eradiction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IV. A közös környezetünk védelme (</a:t>
            </a:r>
            <a:r>
              <a:rPr lang="hu-HU" i="1" dirty="0"/>
              <a:t>’</a:t>
            </a:r>
            <a:r>
              <a:rPr lang="hu-HU" i="1" dirty="0" err="1"/>
              <a:t>Protecting</a:t>
            </a:r>
            <a:r>
              <a:rPr lang="hu-HU" i="1" dirty="0"/>
              <a:t> </a:t>
            </a:r>
            <a:r>
              <a:rPr lang="hu-HU" i="1" dirty="0" err="1"/>
              <a:t>our</a:t>
            </a:r>
            <a:r>
              <a:rPr lang="hu-HU" i="1" dirty="0"/>
              <a:t> </a:t>
            </a:r>
            <a:r>
              <a:rPr lang="hu-HU" i="1" dirty="0" err="1"/>
              <a:t>common</a:t>
            </a:r>
            <a:r>
              <a:rPr lang="hu-HU" i="1" dirty="0"/>
              <a:t> </a:t>
            </a:r>
            <a:r>
              <a:rPr lang="hu-HU" i="1" dirty="0" err="1"/>
              <a:t>environment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V. Emberi jogok, demokrácia és jó kormányzás (</a:t>
            </a:r>
            <a:r>
              <a:rPr lang="hu-HU" i="1" dirty="0"/>
              <a:t>’Human </a:t>
            </a:r>
            <a:r>
              <a:rPr lang="hu-HU" i="1" dirty="0" err="1"/>
              <a:t>rights</a:t>
            </a:r>
            <a:r>
              <a:rPr lang="hu-HU" i="1" dirty="0"/>
              <a:t>, </a:t>
            </a:r>
            <a:r>
              <a:rPr lang="hu-HU" i="1" dirty="0" err="1"/>
              <a:t>democracy</a:t>
            </a:r>
            <a:r>
              <a:rPr lang="hu-HU" i="1" dirty="0"/>
              <a:t> and </a:t>
            </a:r>
            <a:r>
              <a:rPr lang="hu-HU" i="1" dirty="0" err="1"/>
              <a:t>good</a:t>
            </a:r>
            <a:r>
              <a:rPr lang="hu-HU" i="1" dirty="0"/>
              <a:t> </a:t>
            </a:r>
            <a:r>
              <a:rPr lang="hu-HU" i="1" dirty="0" err="1"/>
              <a:t>governance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VI. Sérülékenyek védelme (</a:t>
            </a:r>
            <a:r>
              <a:rPr lang="hu-HU" i="1" dirty="0"/>
              <a:t>’</a:t>
            </a:r>
            <a:r>
              <a:rPr lang="hu-HU" i="1" dirty="0" err="1"/>
              <a:t>Protecting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vulnerable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VII. Afrika speciális szükségleteinek kiszolgálása (</a:t>
            </a:r>
            <a:r>
              <a:rPr lang="hu-HU" i="1" dirty="0"/>
              <a:t>’Meeting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special</a:t>
            </a:r>
            <a:r>
              <a:rPr lang="hu-HU" i="1" dirty="0"/>
              <a:t> </a:t>
            </a:r>
            <a:r>
              <a:rPr lang="hu-HU" i="1" dirty="0" err="1"/>
              <a:t>needs</a:t>
            </a:r>
            <a:r>
              <a:rPr lang="hu-HU" i="1" dirty="0"/>
              <a:t> of </a:t>
            </a:r>
            <a:r>
              <a:rPr lang="hu-HU" i="1" dirty="0" err="1"/>
              <a:t>Africa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VIII. Az ENSZ erősítése (</a:t>
            </a:r>
            <a:r>
              <a:rPr lang="hu-HU" i="1" dirty="0"/>
              <a:t>’</a:t>
            </a:r>
            <a:r>
              <a:rPr lang="hu-HU" i="1" dirty="0" err="1"/>
              <a:t>Strengthening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United </a:t>
            </a:r>
            <a:r>
              <a:rPr lang="hu-HU" i="1" dirty="0" err="1"/>
              <a:t>Nations</a:t>
            </a:r>
            <a:r>
              <a:rPr lang="hu-HU" i="1" dirty="0"/>
              <a:t>’</a:t>
            </a:r>
            <a:r>
              <a:rPr lang="hu-H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874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9ACEEC-094B-4F0F-B5B2-C36C602F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Millenniumi Deklaráció (A/RES/55/2.) 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4933E54-9BA5-4C16-A47E-29856548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0347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hu-HU" dirty="0"/>
              <a:t>(1) Extrém szegénység és éhínség csökkentése (</a:t>
            </a:r>
            <a:r>
              <a:rPr lang="hu-HU" i="1" dirty="0"/>
              <a:t>’</a:t>
            </a:r>
            <a:r>
              <a:rPr lang="hu-HU" i="1" dirty="0" err="1"/>
              <a:t>Eradicate</a:t>
            </a:r>
            <a:r>
              <a:rPr lang="hu-HU" i="1" dirty="0"/>
              <a:t> </a:t>
            </a:r>
            <a:r>
              <a:rPr lang="hu-HU" i="1" dirty="0" err="1"/>
              <a:t>extreme</a:t>
            </a:r>
            <a:r>
              <a:rPr lang="hu-HU" i="1" dirty="0"/>
              <a:t> </a:t>
            </a:r>
            <a:r>
              <a:rPr lang="hu-HU" i="1" dirty="0" err="1"/>
              <a:t>poverty</a:t>
            </a:r>
            <a:r>
              <a:rPr lang="hu-HU" i="1" dirty="0"/>
              <a:t> and </a:t>
            </a:r>
            <a:r>
              <a:rPr lang="hu-HU" i="1" dirty="0" err="1"/>
              <a:t>hunger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(2) Általános alapfokú oktatás biztosítása (</a:t>
            </a:r>
            <a:r>
              <a:rPr lang="hu-HU" i="1" dirty="0"/>
              <a:t>’</a:t>
            </a:r>
            <a:r>
              <a:rPr lang="hu-HU" i="1" dirty="0" err="1"/>
              <a:t>Achieve</a:t>
            </a:r>
            <a:r>
              <a:rPr lang="hu-HU" i="1" dirty="0"/>
              <a:t> </a:t>
            </a:r>
            <a:r>
              <a:rPr lang="hu-HU" i="1" dirty="0" err="1"/>
              <a:t>universal</a:t>
            </a:r>
            <a:r>
              <a:rPr lang="hu-HU" i="1" dirty="0"/>
              <a:t> </a:t>
            </a:r>
            <a:r>
              <a:rPr lang="hu-HU" i="1" dirty="0" err="1"/>
              <a:t>primary</a:t>
            </a:r>
            <a:r>
              <a:rPr lang="hu-HU" i="1" dirty="0"/>
              <a:t> </a:t>
            </a:r>
            <a:r>
              <a:rPr lang="hu-HU" i="1" dirty="0" err="1"/>
              <a:t>education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(3) Nemek közötti egyenlőség (</a:t>
            </a:r>
            <a:r>
              <a:rPr lang="hu-HU" i="1" dirty="0"/>
              <a:t>’</a:t>
            </a:r>
            <a:r>
              <a:rPr lang="hu-HU" i="1" dirty="0" err="1"/>
              <a:t>Promote</a:t>
            </a:r>
            <a:r>
              <a:rPr lang="hu-HU" i="1" dirty="0"/>
              <a:t> </a:t>
            </a:r>
            <a:r>
              <a:rPr lang="hu-HU" i="1" dirty="0" err="1"/>
              <a:t>gender</a:t>
            </a:r>
            <a:r>
              <a:rPr lang="hu-HU" i="1" dirty="0"/>
              <a:t> </a:t>
            </a:r>
            <a:r>
              <a:rPr lang="hu-HU" i="1" dirty="0" err="1"/>
              <a:t>equality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(4) Gyermekhaladóság </a:t>
            </a:r>
            <a:r>
              <a:rPr lang="hu-HU" dirty="0" err="1"/>
              <a:t>csökkenétse</a:t>
            </a:r>
            <a:r>
              <a:rPr lang="hu-HU" dirty="0"/>
              <a:t> (</a:t>
            </a:r>
            <a:r>
              <a:rPr lang="hu-HU" i="1" dirty="0"/>
              <a:t>’</a:t>
            </a:r>
            <a:r>
              <a:rPr lang="hu-HU" i="1" dirty="0" err="1"/>
              <a:t>Reduce</a:t>
            </a:r>
            <a:r>
              <a:rPr lang="hu-HU" i="1" dirty="0"/>
              <a:t> </a:t>
            </a:r>
            <a:r>
              <a:rPr lang="hu-HU" i="1" dirty="0" err="1"/>
              <a:t>child</a:t>
            </a:r>
            <a:r>
              <a:rPr lang="hu-HU" i="1" dirty="0"/>
              <a:t> </a:t>
            </a:r>
            <a:r>
              <a:rPr lang="hu-HU" i="1" dirty="0" err="1"/>
              <a:t>mortality</a:t>
            </a:r>
            <a:r>
              <a:rPr lang="hu-HU" dirty="0"/>
              <a:t>) </a:t>
            </a:r>
          </a:p>
          <a:p>
            <a:r>
              <a:rPr lang="hu-HU" dirty="0"/>
              <a:t>(5) Várandósság alatti egészség fejlesztése (</a:t>
            </a:r>
            <a:r>
              <a:rPr lang="hu-HU" i="1" dirty="0"/>
              <a:t>’</a:t>
            </a:r>
            <a:r>
              <a:rPr lang="hu-HU" i="1" dirty="0" err="1"/>
              <a:t>Improve</a:t>
            </a:r>
            <a:r>
              <a:rPr lang="hu-HU" i="1" dirty="0"/>
              <a:t> </a:t>
            </a:r>
            <a:r>
              <a:rPr lang="hu-HU" i="1" dirty="0" err="1"/>
              <a:t>maternal</a:t>
            </a:r>
            <a:r>
              <a:rPr lang="hu-HU" i="1" dirty="0"/>
              <a:t> </a:t>
            </a:r>
            <a:r>
              <a:rPr lang="hu-HU" i="1" dirty="0" err="1"/>
              <a:t>health</a:t>
            </a:r>
            <a:r>
              <a:rPr lang="hu-HU" i="1" dirty="0"/>
              <a:t>’</a:t>
            </a:r>
            <a:r>
              <a:rPr lang="hu-HU" dirty="0"/>
              <a:t>) </a:t>
            </a:r>
          </a:p>
          <a:p>
            <a:r>
              <a:rPr lang="hu-HU" dirty="0"/>
              <a:t>(6) HIV/AIDS, malária és más betegségek elleni harc (</a:t>
            </a:r>
            <a:r>
              <a:rPr lang="hu-HU" i="1" dirty="0"/>
              <a:t>’</a:t>
            </a:r>
            <a:r>
              <a:rPr lang="hu-HU" i="1" dirty="0" err="1"/>
              <a:t>Combat</a:t>
            </a:r>
            <a:r>
              <a:rPr lang="hu-HU" i="1" dirty="0"/>
              <a:t> HIV/AIDS, </a:t>
            </a:r>
            <a:r>
              <a:rPr lang="hu-HU" i="1" dirty="0" err="1"/>
              <a:t>malaria</a:t>
            </a:r>
            <a:r>
              <a:rPr lang="hu-HU" i="1" dirty="0"/>
              <a:t> and </a:t>
            </a:r>
            <a:r>
              <a:rPr lang="hu-HU" i="1" dirty="0" err="1"/>
              <a:t>other</a:t>
            </a:r>
            <a:r>
              <a:rPr lang="hu-HU" i="1" dirty="0"/>
              <a:t> </a:t>
            </a:r>
            <a:r>
              <a:rPr lang="hu-HU" i="1" dirty="0" err="1"/>
              <a:t>diseases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(7) Környezeti fenntarthatóság biztosítása (</a:t>
            </a:r>
            <a:r>
              <a:rPr lang="hu-HU" i="1" dirty="0"/>
              <a:t>’</a:t>
            </a:r>
            <a:r>
              <a:rPr lang="hu-HU" i="1" dirty="0" err="1"/>
              <a:t>Ensure</a:t>
            </a:r>
            <a:r>
              <a:rPr lang="hu-HU" i="1" dirty="0"/>
              <a:t> </a:t>
            </a:r>
            <a:r>
              <a:rPr lang="hu-HU" i="1" dirty="0" err="1"/>
              <a:t>environmental</a:t>
            </a:r>
            <a:r>
              <a:rPr lang="hu-HU" i="1" dirty="0"/>
              <a:t> </a:t>
            </a:r>
            <a:r>
              <a:rPr lang="hu-HU" i="1" dirty="0" err="1"/>
              <a:t>sustainability</a:t>
            </a:r>
            <a:r>
              <a:rPr lang="hu-HU" i="1" dirty="0"/>
              <a:t>’</a:t>
            </a:r>
            <a:r>
              <a:rPr lang="hu-HU" dirty="0"/>
              <a:t>)</a:t>
            </a:r>
          </a:p>
          <a:p>
            <a:r>
              <a:rPr lang="hu-HU" dirty="0"/>
              <a:t>(8) Globális együttműködés a fejlődés érdekében (</a:t>
            </a:r>
            <a:r>
              <a:rPr lang="hu-HU" i="1" dirty="0"/>
              <a:t>’Global </a:t>
            </a:r>
            <a:r>
              <a:rPr lang="hu-HU" i="1" dirty="0" err="1"/>
              <a:t>partnership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development</a:t>
            </a:r>
            <a:r>
              <a:rPr lang="hu-HU" i="1" dirty="0"/>
              <a:t>’</a:t>
            </a:r>
            <a:r>
              <a:rPr lang="hu-HU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116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90E00C-C4F7-49B3-A0EF-B55B399A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Millennium Development Goals Report 2015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F67E5D1-272E-4F8A-AE5F-2D8E85D0D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722" y="1930400"/>
            <a:ext cx="3363892" cy="44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2F6892-1474-4E50-A8AF-110F47E2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0" y="668594"/>
            <a:ext cx="9749776" cy="1320800"/>
          </a:xfrm>
        </p:spPr>
        <p:txBody>
          <a:bodyPr/>
          <a:lstStyle/>
          <a:p>
            <a:r>
              <a:rPr lang="hu-HU" dirty="0"/>
              <a:t>7. cél: </a:t>
            </a:r>
            <a:r>
              <a:rPr lang="en-GB" dirty="0" err="1"/>
              <a:t>Környezeti</a:t>
            </a:r>
            <a:r>
              <a:rPr lang="en-GB" dirty="0"/>
              <a:t> </a:t>
            </a:r>
            <a:r>
              <a:rPr lang="en-GB" dirty="0" err="1"/>
              <a:t>fenntarthatóság</a:t>
            </a:r>
            <a:r>
              <a:rPr lang="en-GB" dirty="0"/>
              <a:t> </a:t>
            </a:r>
            <a:r>
              <a:rPr lang="en-GB" dirty="0" err="1"/>
              <a:t>biztosítása</a:t>
            </a:r>
            <a:r>
              <a:rPr lang="en-GB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43A3A5-E1B0-47CA-9466-9A365161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4" y="1651821"/>
            <a:ext cx="8580828" cy="3917594"/>
          </a:xfrm>
        </p:spPr>
        <p:txBody>
          <a:bodyPr/>
          <a:lstStyle/>
          <a:p>
            <a:r>
              <a:rPr lang="hu-HU" u="sng" dirty="0"/>
              <a:t>7.A feladat: fenntartható fejlődés elveinek beépítése az állami politikai döntésekbe és programokba, valamint a környezeti erőforrások csökkenésének visszafordítása</a:t>
            </a:r>
          </a:p>
          <a:p>
            <a:endParaRPr lang="hu-HU" dirty="0"/>
          </a:p>
          <a:p>
            <a:pPr marL="11113" indent="0">
              <a:buNone/>
            </a:pPr>
            <a:r>
              <a:rPr lang="en-GB" i="1" dirty="0"/>
              <a:t>7.A.1. </a:t>
            </a:r>
            <a:r>
              <a:rPr lang="en-GB" i="1" dirty="0" err="1"/>
              <a:t>Erdőterületek</a:t>
            </a:r>
            <a:r>
              <a:rPr lang="en-GB" i="1" dirty="0"/>
              <a:t> </a:t>
            </a:r>
            <a:r>
              <a:rPr lang="en-GB" i="1" dirty="0" err="1"/>
              <a:t>csökkenése</a:t>
            </a:r>
            <a:r>
              <a:rPr lang="hu-HU" i="1" dirty="0"/>
              <a:t> </a:t>
            </a:r>
            <a:r>
              <a:rPr lang="hu-HU" i="1" dirty="0">
                <a:sym typeface="Wingdings" panose="05000000000000000000" pitchFamily="2" charset="2"/>
              </a:rPr>
              <a:t> </a:t>
            </a:r>
            <a:r>
              <a:rPr lang="en-GB" dirty="0"/>
              <a:t>2000 </a:t>
            </a:r>
            <a:r>
              <a:rPr lang="en-GB" dirty="0" err="1"/>
              <a:t>és</a:t>
            </a:r>
            <a:r>
              <a:rPr lang="en-GB" dirty="0"/>
              <a:t> 2010 </a:t>
            </a:r>
            <a:r>
              <a:rPr lang="en-GB" dirty="0" err="1"/>
              <a:t>között</a:t>
            </a:r>
            <a:r>
              <a:rPr lang="en-GB" dirty="0"/>
              <a:t> a </a:t>
            </a:r>
            <a:r>
              <a:rPr lang="en-GB" dirty="0" err="1"/>
              <a:t>nettó</a:t>
            </a:r>
            <a:r>
              <a:rPr lang="en-GB" dirty="0"/>
              <a:t> 5,2 </a:t>
            </a:r>
            <a:r>
              <a:rPr lang="en-GB" dirty="0" err="1"/>
              <a:t>millió</a:t>
            </a:r>
            <a:r>
              <a:rPr lang="en-GB" dirty="0"/>
              <a:t> </a:t>
            </a:r>
            <a:r>
              <a:rPr lang="en-GB" dirty="0" err="1"/>
              <a:t>hektáros</a:t>
            </a:r>
            <a:r>
              <a:rPr lang="en-GB" dirty="0"/>
              <a:t> </a:t>
            </a:r>
            <a:r>
              <a:rPr lang="en-GB" dirty="0" err="1"/>
              <a:t>csökkené</a:t>
            </a:r>
            <a:r>
              <a:rPr lang="hu-HU" dirty="0"/>
              <a:t>s</a:t>
            </a:r>
          </a:p>
          <a:p>
            <a:pPr marL="11113" indent="0">
              <a:buNone/>
            </a:pPr>
            <a:endParaRPr lang="hu-HU" dirty="0"/>
          </a:p>
          <a:p>
            <a:pPr marL="11113" indent="0">
              <a:buNone/>
            </a:pP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65489BB-BDB7-468C-8394-3BE765F6A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920" y="3717571"/>
            <a:ext cx="5441912" cy="29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5CC4BC-ED35-4BD3-937F-47AB53741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nemzetközi környezetjog forrásai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D971C24-5BB2-474D-9906-0F69A1E6D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2600" y="5566366"/>
            <a:ext cx="7766936" cy="1096899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3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C78013-2BF1-4CC5-9C3E-EFA4D9E9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320800"/>
            <a:ext cx="8596668" cy="1320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BEC1BF-3430-401C-B954-6041E0B5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37419"/>
            <a:ext cx="8596668" cy="5303943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7.A.2. </a:t>
            </a:r>
            <a:r>
              <a:rPr lang="en-GB" i="1" dirty="0" err="1"/>
              <a:t>Üvegházhatású</a:t>
            </a:r>
            <a:r>
              <a:rPr lang="en-GB" i="1" dirty="0"/>
              <a:t> </a:t>
            </a:r>
            <a:r>
              <a:rPr lang="en-GB" i="1" dirty="0" err="1"/>
              <a:t>gázok</a:t>
            </a:r>
            <a:r>
              <a:rPr lang="en-GB" i="1" dirty="0"/>
              <a:t> </a:t>
            </a:r>
            <a:r>
              <a:rPr lang="en-GB" i="1" dirty="0" err="1"/>
              <a:t>kibocsátásának</a:t>
            </a:r>
            <a:r>
              <a:rPr lang="en-GB" i="1" dirty="0"/>
              <a:t> </a:t>
            </a:r>
            <a:r>
              <a:rPr lang="en-GB" i="1" dirty="0" err="1"/>
              <a:t>emelkedése</a:t>
            </a: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0C5DC4-08E6-4920-BBC6-F0F34C02B472}"/>
              </a:ext>
            </a:extLst>
          </p:cNvPr>
          <p:cNvGraphicFramePr/>
          <p:nvPr/>
        </p:nvGraphicFramePr>
        <p:xfrm>
          <a:off x="677334" y="1504334"/>
          <a:ext cx="7595419" cy="429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31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DC54B2-F045-4D35-9583-9CB1FE0F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835742"/>
            <a:ext cx="8596668" cy="13208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D4DA90-63A4-4DF9-9B8A-6F749DE19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5059"/>
            <a:ext cx="8596668" cy="5556304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7.A.3. </a:t>
            </a:r>
            <a:r>
              <a:rPr lang="en-GB" i="1" dirty="0" err="1"/>
              <a:t>Túlhalászás</a:t>
            </a:r>
            <a:r>
              <a:rPr lang="en-GB" i="1" dirty="0"/>
              <a:t> </a:t>
            </a:r>
            <a:r>
              <a:rPr lang="en-GB" i="1" dirty="0" err="1"/>
              <a:t>problémája</a:t>
            </a: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62B5DD-E9BC-414E-9CE5-165E7521AE4A}"/>
              </a:ext>
            </a:extLst>
          </p:cNvPr>
          <p:cNvGraphicFramePr/>
          <p:nvPr/>
        </p:nvGraphicFramePr>
        <p:xfrm>
          <a:off x="825910" y="1297857"/>
          <a:ext cx="8448092" cy="415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27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093001-70F3-444D-A4B5-A5C6F0E0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499419"/>
            <a:ext cx="8596668" cy="13208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ED8A83-2AB3-480F-9188-F05659854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7703"/>
            <a:ext cx="8596668" cy="5613659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7.A.4. Vízhiány</a:t>
            </a:r>
          </a:p>
          <a:p>
            <a:pPr>
              <a:buFontTx/>
              <a:buChar char="-"/>
            </a:pPr>
            <a:r>
              <a:rPr lang="hu-HU" dirty="0"/>
              <a:t>Fizikai, gazdasági, infrastrukturális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Víz-stressz </a:t>
            </a:r>
            <a:r>
              <a:rPr lang="hu-HU" dirty="0">
                <a:sym typeface="Wingdings" panose="05000000000000000000" pitchFamily="2" charset="2"/>
              </a:rPr>
              <a:t> 1998: 36 országban  2011: 41 országban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4C0369C-F35A-48AF-ADFE-19F9FBCB9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15" y="2801374"/>
            <a:ext cx="5266403" cy="35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C54BED-BEBF-4082-B87C-8DBB8683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11" y="-1320800"/>
            <a:ext cx="8596668" cy="13208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E4F286-0049-44F3-83C4-2F6F823E0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53961"/>
            <a:ext cx="8596668" cy="5687401"/>
          </a:xfrm>
        </p:spPr>
        <p:txBody>
          <a:bodyPr/>
          <a:lstStyle/>
          <a:p>
            <a:r>
              <a:rPr lang="hu-HU" u="sng" dirty="0"/>
              <a:t>7.B. Jelentősen enyhíteni a biológiai sokféleség csökkenését 2010-re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i="1" dirty="0"/>
              <a:t>7. B. 1. védett területek kérdése</a:t>
            </a:r>
            <a:endParaRPr lang="hu-HU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C2E49A-1AA1-461C-A70C-2CC123570A29}"/>
              </a:ext>
            </a:extLst>
          </p:cNvPr>
          <p:cNvGraphicFramePr/>
          <p:nvPr/>
        </p:nvGraphicFramePr>
        <p:xfrm>
          <a:off x="677334" y="1828799"/>
          <a:ext cx="8161866" cy="436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7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501B31-43D0-4028-8121-71FCB431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302" y="-1320800"/>
            <a:ext cx="8596668" cy="1320800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B0331314-1100-48BF-B9B3-90C25666E8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442913"/>
          <a:ext cx="8716860" cy="592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1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38A330-EDB1-43D5-BB2E-100CB8E4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351935"/>
            <a:ext cx="8596668" cy="13208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518B24-713C-48FC-8427-E77B7D0A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5975"/>
            <a:ext cx="8596668" cy="5805388"/>
          </a:xfrm>
        </p:spPr>
        <p:txBody>
          <a:bodyPr/>
          <a:lstStyle/>
          <a:p>
            <a:pPr marL="0" indent="0">
              <a:buNone/>
            </a:pPr>
            <a:r>
              <a:rPr lang="nn-NO" i="1" dirty="0"/>
              <a:t>7.B.2. Védett fajok kérdése</a:t>
            </a: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 lvl="1"/>
            <a:r>
              <a:rPr lang="hu-HU" dirty="0"/>
              <a:t>kihalás veszélye 2015-ben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/>
              <a:t>5500 emlősfaj 26%-át fenyegette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/>
              <a:t>10.400 madárfaj 13%-át fenyegette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/>
              <a:t>6000 kétéltű faj 41%-át fenyegette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/>
              <a:t>845 korallzátonyban élő faj 33%-át fenyegette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A7C1EF5-30DF-46FB-AE48-5938B6C6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48" y="2983720"/>
            <a:ext cx="5197578" cy="36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4D6D91-9960-4C5C-A233-996914D7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425678"/>
            <a:ext cx="8596668" cy="13208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7852F7-A679-44BD-B781-A3051174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7703"/>
            <a:ext cx="8596668" cy="5613659"/>
          </a:xfrm>
        </p:spPr>
        <p:txBody>
          <a:bodyPr/>
          <a:lstStyle/>
          <a:p>
            <a:endParaRPr lang="hu-HU" u="sng" dirty="0"/>
          </a:p>
          <a:p>
            <a:pPr marL="0" indent="0">
              <a:buNone/>
            </a:pPr>
            <a:r>
              <a:rPr lang="en-GB" u="sng" dirty="0"/>
              <a:t>7.C. </a:t>
            </a:r>
            <a:r>
              <a:rPr lang="en-GB" u="sng" dirty="0" err="1"/>
              <a:t>feladat</a:t>
            </a:r>
            <a:r>
              <a:rPr lang="en-GB" u="sng" dirty="0"/>
              <a:t>: 2015-re </a:t>
            </a:r>
            <a:r>
              <a:rPr lang="en-GB" u="sng" dirty="0" err="1"/>
              <a:t>felére</a:t>
            </a:r>
            <a:r>
              <a:rPr lang="en-GB" u="sng" dirty="0"/>
              <a:t> </a:t>
            </a:r>
            <a:r>
              <a:rPr lang="en-GB" u="sng" dirty="0" err="1"/>
              <a:t>csökkenteni</a:t>
            </a:r>
            <a:r>
              <a:rPr lang="en-GB" u="sng" dirty="0"/>
              <a:t> </a:t>
            </a:r>
            <a:r>
              <a:rPr lang="en-GB" u="sng" dirty="0" err="1"/>
              <a:t>azon</a:t>
            </a:r>
            <a:r>
              <a:rPr lang="en-GB" u="sng" dirty="0"/>
              <a:t> </a:t>
            </a:r>
            <a:r>
              <a:rPr lang="en-GB" u="sng" dirty="0" err="1"/>
              <a:t>személyek</a:t>
            </a:r>
            <a:r>
              <a:rPr lang="en-GB" u="sng" dirty="0"/>
              <a:t> </a:t>
            </a:r>
            <a:r>
              <a:rPr lang="en-GB" u="sng" dirty="0" err="1"/>
              <a:t>számát</a:t>
            </a:r>
            <a:r>
              <a:rPr lang="en-GB" u="sng" dirty="0"/>
              <a:t>, </a:t>
            </a:r>
            <a:r>
              <a:rPr lang="en-GB" u="sng" dirty="0" err="1"/>
              <a:t>akik</a:t>
            </a:r>
            <a:r>
              <a:rPr lang="en-GB" u="sng" dirty="0"/>
              <a:t> </a:t>
            </a:r>
            <a:r>
              <a:rPr lang="en-GB" u="sng" dirty="0" err="1"/>
              <a:t>nem</a:t>
            </a:r>
            <a:r>
              <a:rPr lang="en-GB" u="sng" dirty="0"/>
              <a:t> </a:t>
            </a:r>
            <a:r>
              <a:rPr lang="en-GB" u="sng" dirty="0" err="1"/>
              <a:t>jutnak</a:t>
            </a:r>
            <a:r>
              <a:rPr lang="en-GB" u="sng" dirty="0"/>
              <a:t> </a:t>
            </a:r>
            <a:r>
              <a:rPr lang="en-GB" u="sng" dirty="0" err="1"/>
              <a:t>biztonságos</a:t>
            </a:r>
            <a:r>
              <a:rPr lang="en-GB" u="sng" dirty="0"/>
              <a:t> </a:t>
            </a:r>
            <a:r>
              <a:rPr lang="en-GB" u="sng" dirty="0" err="1"/>
              <a:t>ivóvízhez</a:t>
            </a:r>
            <a:r>
              <a:rPr lang="en-GB" u="sng" dirty="0"/>
              <a:t> </a:t>
            </a:r>
            <a:r>
              <a:rPr lang="en-GB" u="sng" dirty="0" err="1"/>
              <a:t>és</a:t>
            </a:r>
            <a:r>
              <a:rPr lang="en-GB" u="sng" dirty="0"/>
              <a:t> </a:t>
            </a:r>
            <a:r>
              <a:rPr lang="en-GB" u="sng" dirty="0" err="1"/>
              <a:t>alapvető</a:t>
            </a:r>
            <a:r>
              <a:rPr lang="en-GB" u="sng" dirty="0"/>
              <a:t> </a:t>
            </a:r>
            <a:r>
              <a:rPr lang="en-GB" u="sng" dirty="0" err="1"/>
              <a:t>higiéniához</a:t>
            </a:r>
            <a:endParaRPr lang="hu-HU" u="sng" dirty="0"/>
          </a:p>
          <a:p>
            <a:endParaRPr lang="hu-HU" u="sng" dirty="0"/>
          </a:p>
          <a:p>
            <a:pPr marL="0" indent="0">
              <a:buNone/>
            </a:pPr>
            <a:r>
              <a:rPr lang="hu-HU" dirty="0"/>
              <a:t>-	</a:t>
            </a:r>
            <a:r>
              <a:rPr lang="hu-HU" i="1" dirty="0"/>
              <a:t>ivóvíz:</a:t>
            </a:r>
          </a:p>
          <a:p>
            <a:pPr marL="0" indent="0">
              <a:buNone/>
            </a:pPr>
            <a:r>
              <a:rPr lang="hu-HU" dirty="0"/>
              <a:t>       1990: a népesség 76% jutott hozzá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2015-re 91%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- 	</a:t>
            </a:r>
            <a:r>
              <a:rPr lang="hu-HU" i="1" dirty="0"/>
              <a:t>alapvető higiénia:</a:t>
            </a:r>
          </a:p>
          <a:p>
            <a:pPr marL="0" indent="0">
              <a:buNone/>
            </a:pPr>
            <a:r>
              <a:rPr lang="hu-HU" dirty="0"/>
              <a:t>       1990 óta 101 milliárd személy jutott hozzá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/>
              <a:t>1990: 54%, 2015-ben 68%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u="sng" dirty="0"/>
              <a:t>7.D. feladat: 2020-ra jelentős fejlődést kívánnak elérni azon személyek életkörülményei tekintetében, akik nyomornegyedekben élnek</a:t>
            </a:r>
          </a:p>
          <a:p>
            <a:pPr marL="0" indent="0">
              <a:buNone/>
            </a:pPr>
            <a:r>
              <a:rPr lang="hu-HU" dirty="0"/>
              <a:t>-     2000 és 2014 között több, mint 320 millió ember tekintetében értek el pozitív változást </a:t>
            </a:r>
            <a:r>
              <a:rPr lang="hu-HU" dirty="0">
                <a:sym typeface="Wingdings" panose="05000000000000000000" pitchFamily="2" charset="2"/>
              </a:rPr>
              <a:t> 2015: több, mint 880 millió 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3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AFDF86-A4AE-43A9-80FC-698F3428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Johannesburg 2002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07112B-B66E-472F-81F8-F1D5B22E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2323"/>
            <a:ext cx="8596668" cy="4419039"/>
          </a:xfrm>
        </p:spPr>
        <p:txBody>
          <a:bodyPr>
            <a:normAutofit/>
          </a:bodyPr>
          <a:lstStyle/>
          <a:p>
            <a:r>
              <a:rPr lang="hu-HU" u="sng" dirty="0"/>
              <a:t>Johannesburgi Nyilatkozat (</a:t>
            </a:r>
            <a:r>
              <a:rPr lang="hu-HU" dirty="0"/>
              <a:t>A/CONF.199/20*)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közös felelősség </a:t>
            </a:r>
            <a:r>
              <a:rPr lang="hu-H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fenntartható fejlődés három dimenziójának fejlesztése</a:t>
            </a:r>
            <a:endParaRPr lang="hu-H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szegénység csökkentése</a:t>
            </a:r>
            <a:endParaRPr lang="hu-H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fogyasztási és termelési minták megváltoztatása</a:t>
            </a:r>
            <a:endParaRPr lang="hu-H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továbbra is csökken a biológiai sokféleség</a:t>
            </a:r>
            <a:endParaRPr lang="hu-H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sivatagodás</a:t>
            </a:r>
            <a:endParaRPr lang="hu-H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éghajlatváltozás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dirty="0">
                <a:latin typeface="+mj-lt"/>
                <a:ea typeface="Calibri" panose="020F0502020204030204" pitchFamily="34" charset="0"/>
              </a:rPr>
              <a:t>globalizáció 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hu-HU" dirty="0">
              <a:latin typeface="+mj-lt"/>
            </a:endParaRPr>
          </a:p>
          <a:p>
            <a:r>
              <a:rPr lang="hu-HU" u="sng" dirty="0"/>
              <a:t>Cselekvési terv </a:t>
            </a:r>
            <a:r>
              <a:rPr lang="hu-HU" u="sng" dirty="0">
                <a:sym typeface="Wingdings" panose="05000000000000000000" pitchFamily="2" charset="2"/>
              </a:rPr>
              <a:t> Millenniumi Fejlesztési Célok előmozdítása</a:t>
            </a:r>
            <a:endParaRPr lang="hu-HU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0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DEEA71-B581-439F-A899-68ACF32F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987"/>
          </a:xfrm>
        </p:spPr>
        <p:txBody>
          <a:bodyPr/>
          <a:lstStyle/>
          <a:p>
            <a:r>
              <a:rPr lang="hu-HU" dirty="0"/>
              <a:t>,,Rio+20”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02DF10-CE15-4346-A757-414151700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826"/>
            <a:ext cx="8596668" cy="4551775"/>
          </a:xfrm>
        </p:spPr>
        <p:txBody>
          <a:bodyPr/>
          <a:lstStyle/>
          <a:p>
            <a:r>
              <a:rPr lang="hu-HU" dirty="0"/>
              <a:t>2012. június 20 – 22.</a:t>
            </a:r>
          </a:p>
          <a:p>
            <a:r>
              <a:rPr lang="hu-HU" dirty="0"/>
              <a:t>’The </a:t>
            </a:r>
            <a:r>
              <a:rPr lang="hu-HU" dirty="0" err="1"/>
              <a:t>Future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’ A/RES/66/288*</a:t>
            </a:r>
          </a:p>
          <a:p>
            <a:pPr marL="811213">
              <a:buFont typeface="Arial" panose="020B0604020202020204" pitchFamily="34" charset="0"/>
              <a:buChar char="•"/>
            </a:pPr>
            <a:r>
              <a:rPr lang="hu-HU" dirty="0" err="1"/>
              <a:t>Soft</a:t>
            </a:r>
            <a:r>
              <a:rPr lang="hu-HU" dirty="0"/>
              <a:t> </a:t>
            </a:r>
            <a:r>
              <a:rPr lang="hu-HU" dirty="0" err="1"/>
              <a:t>law</a:t>
            </a:r>
            <a:r>
              <a:rPr lang="hu-HU" dirty="0"/>
              <a:t> dokumentumok: Stockholmi Nyilatkozat, Agenda 21., </a:t>
            </a:r>
            <a:r>
              <a:rPr lang="hu-HU" dirty="0" err="1"/>
              <a:t>MDGs</a:t>
            </a:r>
            <a:endParaRPr lang="hu-HU" dirty="0"/>
          </a:p>
          <a:p>
            <a:pPr marL="811213">
              <a:buFont typeface="Arial" panose="020B0604020202020204" pitchFamily="34" charset="0"/>
              <a:buChar char="•"/>
            </a:pPr>
            <a:r>
              <a:rPr lang="hu-HU" dirty="0"/>
              <a:t>Nemzetközi egyezmények: Biológiai Sokféleség Egyezmény, Éghajlatváltozásról szóló Keretegyezmény</a:t>
            </a:r>
          </a:p>
          <a:p>
            <a:pPr marL="811213">
              <a:buFont typeface="Arial" panose="020B0604020202020204" pitchFamily="34" charset="0"/>
              <a:buChar char="•"/>
            </a:pPr>
            <a:r>
              <a:rPr lang="hu-HU" dirty="0"/>
              <a:t>Fenntartható Fejlődési Célok előirányzása </a:t>
            </a:r>
          </a:p>
          <a:p>
            <a:pPr marL="1887538">
              <a:buFont typeface="Wingdings" panose="05000000000000000000" pitchFamily="2" charset="2"/>
              <a:buChar char="§"/>
            </a:pPr>
            <a:r>
              <a:rPr lang="hu-HU" dirty="0"/>
              <a:t>Cselekvésorientált</a:t>
            </a:r>
          </a:p>
          <a:p>
            <a:pPr marL="1887538">
              <a:buFont typeface="Wingdings" panose="05000000000000000000" pitchFamily="2" charset="2"/>
              <a:buChar char="§"/>
            </a:pPr>
            <a:r>
              <a:rPr lang="hu-HU" dirty="0"/>
              <a:t>Könnyen kommunikálható</a:t>
            </a:r>
          </a:p>
          <a:p>
            <a:pPr marL="1887538">
              <a:buFont typeface="Wingdings" panose="05000000000000000000" pitchFamily="2" charset="2"/>
              <a:buChar char="§"/>
            </a:pPr>
            <a:r>
              <a:rPr lang="hu-HU" dirty="0"/>
              <a:t>Globális, univerzális</a:t>
            </a:r>
          </a:p>
          <a:p>
            <a:pPr marL="1887538">
              <a:buFont typeface="Wingdings" panose="05000000000000000000" pitchFamily="2" charset="2"/>
              <a:buChar char="§"/>
            </a:pPr>
            <a:r>
              <a:rPr lang="hu-HU" dirty="0"/>
              <a:t>Specifikumok</a:t>
            </a:r>
          </a:p>
          <a:p>
            <a:pPr marL="811213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01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Fenntartható Fejlődési Célok (2015 – 2030)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651" y="1930400"/>
            <a:ext cx="664177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CC0221-2E9E-472A-A649-85301D8C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867"/>
          </a:xfrm>
        </p:spPr>
        <p:txBody>
          <a:bodyPr>
            <a:normAutofit/>
          </a:bodyPr>
          <a:lstStyle/>
          <a:p>
            <a:r>
              <a:rPr lang="hu-HU" sz="2800" dirty="0"/>
              <a:t>Nemzetközi környezetvédelmi tárgyú szerződések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37AFDB-796B-403C-94CC-AB93AE64D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2467"/>
            <a:ext cx="8596668" cy="4508895"/>
          </a:xfrm>
        </p:spPr>
        <p:txBody>
          <a:bodyPr numCol="2">
            <a:normAutofit fontScale="85000" lnSpcReduction="10000"/>
          </a:bodyPr>
          <a:lstStyle/>
          <a:p>
            <a:r>
              <a:rPr lang="hu-HU" dirty="0"/>
              <a:t>Nemzetközi szerződések</a:t>
            </a:r>
          </a:p>
          <a:p>
            <a:r>
              <a:rPr lang="hu-HU" dirty="0"/>
              <a:t>Például: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hu-HU" dirty="0"/>
              <a:t>ENSZ Éghajlatváltozási Keretegyezmény (1992)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hu-HU" dirty="0"/>
              <a:t>Biológiai Sokféleség Egyezmény (1992)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hu-HU" dirty="0" err="1"/>
              <a:t>Aarhus</a:t>
            </a:r>
            <a:r>
              <a:rPr lang="hu-HU" dirty="0"/>
              <a:t>-i Egyezmény (1998)</a:t>
            </a:r>
          </a:p>
          <a:p>
            <a:pPr marL="1168400">
              <a:buFont typeface="Courier New" panose="02070309020205020404" pitchFamily="49" charset="0"/>
              <a:buChar char="o"/>
              <a:tabLst>
                <a:tab pos="1168400" algn="l"/>
              </a:tabLst>
            </a:pPr>
            <a:r>
              <a:rPr lang="hu-HU" dirty="0"/>
              <a:t>3 pillér</a:t>
            </a:r>
          </a:p>
          <a:p>
            <a:pPr marL="1439863">
              <a:buFont typeface="Wingdings" panose="05000000000000000000" pitchFamily="2" charset="2"/>
              <a:buChar char="§"/>
              <a:tabLst>
                <a:tab pos="1439863" algn="l"/>
              </a:tabLst>
            </a:pPr>
            <a:r>
              <a:rPr lang="hu-HU" dirty="0"/>
              <a:t>környezeti információhoz jutás</a:t>
            </a:r>
          </a:p>
          <a:p>
            <a:pPr marL="1439863">
              <a:buFont typeface="Wingdings" panose="05000000000000000000" pitchFamily="2" charset="2"/>
              <a:buChar char="§"/>
              <a:tabLst>
                <a:tab pos="1439863" algn="l"/>
              </a:tabLst>
            </a:pPr>
            <a:r>
              <a:rPr lang="hu-HU" dirty="0"/>
              <a:t>döntéshozatalban való részvétel környezeti ügyekben</a:t>
            </a:r>
          </a:p>
          <a:p>
            <a:pPr marL="1439863">
              <a:buFont typeface="Wingdings" panose="05000000000000000000" pitchFamily="2" charset="2"/>
              <a:buChar char="§"/>
              <a:tabLst>
                <a:tab pos="1439863" algn="l"/>
              </a:tabLst>
            </a:pPr>
            <a:r>
              <a:rPr lang="hu-HU" dirty="0"/>
              <a:t>jogorvoslathoz való jog környezeti ügyekben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hu-HU" dirty="0"/>
              <a:t>A vizes élőhelyek védelméről szóló 1971-es </a:t>
            </a:r>
            <a:r>
              <a:rPr lang="hu-HU" dirty="0" err="1"/>
              <a:t>Ramsari</a:t>
            </a:r>
            <a:r>
              <a:rPr lang="hu-HU" dirty="0"/>
              <a:t> </a:t>
            </a:r>
            <a:r>
              <a:rPr lang="hu-HU" dirty="0" smtClean="0"/>
              <a:t>Egyezmény</a:t>
            </a:r>
          </a:p>
          <a:p>
            <a:pPr marL="461963" indent="0">
              <a:buNone/>
            </a:pPr>
            <a:endParaRPr lang="hu-HU" dirty="0"/>
          </a:p>
          <a:p>
            <a:r>
              <a:rPr lang="hu-HU" dirty="0" smtClean="0"/>
              <a:t>Jellemzői: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hu-HU" dirty="0" smtClean="0"/>
              <a:t>gyakran hivatkoznak más egyezményekre, így elképzelhető, hogy az államot közvetetten olyan szerződések rendelkezései is köthetik, amelyekben közvetlenül nem részes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hu-HU" dirty="0" smtClean="0"/>
              <a:t>gyakran </a:t>
            </a:r>
            <a:r>
              <a:rPr lang="hu-HU" dirty="0"/>
              <a:t>keretszerződések, melyekben csak az alapelveket tisztázzák, jegyzőkönyvek tartalmazzák a részletszabályokat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hu-HU" dirty="0"/>
              <a:t>gyakran lehetőség van a belső jogi alkalmazásra, még a hatályba lépés előtt</a:t>
            </a:r>
          </a:p>
          <a:p>
            <a:pPr marL="804863">
              <a:buFont typeface="Arial" panose="020B0604020202020204" pitchFamily="34" charset="0"/>
              <a:buChar char="•"/>
            </a:pPr>
            <a:r>
              <a:rPr lang="hu-HU" dirty="0"/>
              <a:t>gyakran gyorsan módosítható a tartalma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38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6F3306-9E42-498E-88A7-285F04D5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Fenntartható fejlődés három halmaza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7C7F7231-742E-4AFB-8656-6039629047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380158" y="176302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3E89335D-0DBE-44F5-9979-5EC9410A30B3}"/>
              </a:ext>
            </a:extLst>
          </p:cNvPr>
          <p:cNvCxnSpPr/>
          <p:nvPr/>
        </p:nvCxnSpPr>
        <p:spPr>
          <a:xfrm flipH="1" flipV="1">
            <a:off x="1282148" y="2733261"/>
            <a:ext cx="1550504" cy="1252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104215EE-36F4-45A6-AE62-A590DF19DCAD}"/>
              </a:ext>
            </a:extLst>
          </p:cNvPr>
          <p:cNvSpPr txBox="1"/>
          <p:nvPr/>
        </p:nvSpPr>
        <p:spPr>
          <a:xfrm>
            <a:off x="407504" y="2113502"/>
            <a:ext cx="155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Fenntartható fejlődés</a:t>
            </a:r>
          </a:p>
        </p:txBody>
      </p:sp>
      <p:graphicFrame>
        <p:nvGraphicFramePr>
          <p:cNvPr id="8" name="Tartalom helye 9">
            <a:extLst>
              <a:ext uri="{FF2B5EF4-FFF2-40B4-BE49-F238E27FC236}">
                <a16:creationId xmlns:a16="http://schemas.microsoft.com/office/drawing/2014/main" id="{1D2E2DDA-E7C6-4752-BBC6-5469EC6FA295}"/>
              </a:ext>
            </a:extLst>
          </p:cNvPr>
          <p:cNvGraphicFramePr>
            <a:graphicFrameLocks/>
          </p:cNvGraphicFramePr>
          <p:nvPr/>
        </p:nvGraphicFramePr>
        <p:xfrm>
          <a:off x="5186397" y="1643962"/>
          <a:ext cx="4186237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B82071B3-0105-45F5-9EA1-7884666BAB9C}"/>
              </a:ext>
            </a:extLst>
          </p:cNvPr>
          <p:cNvSpPr txBox="1"/>
          <p:nvPr/>
        </p:nvSpPr>
        <p:spPr>
          <a:xfrm>
            <a:off x="765313" y="5844209"/>
            <a:ext cx="3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Pl.: </a:t>
            </a:r>
            <a:r>
              <a:rPr lang="hu-HU" dirty="0" err="1"/>
              <a:t>Burges</a:t>
            </a:r>
            <a:r>
              <a:rPr lang="hu-HU" dirty="0"/>
              <a:t> &amp; </a:t>
            </a:r>
            <a:r>
              <a:rPr lang="hu-HU" dirty="0" err="1"/>
              <a:t>Barbier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60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794A02-C402-4017-8962-29DDEE4D3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70DB1E-5C4C-4797-A93A-B429D9D90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894DB-4F17-42A6-963B-5DBA49748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/>
      <p:bldGraphic spid="8" grpId="0">
        <p:bldAsOne/>
      </p:bldGraphic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4DDE00-94DB-4B12-9E8A-59C308DD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három halmaz tágabb értelemben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F264EFFC-86E6-437F-86C9-76C5E57727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9ACA1E-A2AB-43D6-95C3-B4BEEA22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MDGs</a:t>
            </a:r>
            <a:r>
              <a:rPr lang="hu-HU" dirty="0"/>
              <a:t> – </a:t>
            </a:r>
            <a:r>
              <a:rPr lang="hu-HU" dirty="0" err="1"/>
              <a:t>Sdgs</a:t>
            </a:r>
            <a:r>
              <a:rPr lang="hu-HU" dirty="0"/>
              <a:t> </a:t>
            </a:r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C456B027-5BB3-452B-86C0-154965FB90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721" y="2566402"/>
            <a:ext cx="4586309" cy="1972964"/>
          </a:xfrm>
          <a:prstGeom prst="rect">
            <a:avLst/>
          </a:prstGeo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7A84A420-5DC9-4D87-AF32-F90F17937F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01474" y="2442626"/>
            <a:ext cx="4184650" cy="2146436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B7772723-9097-4114-8C82-A60841ECFC40}"/>
              </a:ext>
            </a:extLst>
          </p:cNvPr>
          <p:cNvSpPr txBox="1"/>
          <p:nvPr/>
        </p:nvSpPr>
        <p:spPr>
          <a:xfrm>
            <a:off x="894522" y="4890052"/>
            <a:ext cx="329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2000 - 2015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525892C-90FC-475F-A90F-C73BB5EB9857}"/>
              </a:ext>
            </a:extLst>
          </p:cNvPr>
          <p:cNvSpPr txBox="1"/>
          <p:nvPr/>
        </p:nvSpPr>
        <p:spPr>
          <a:xfrm>
            <a:off x="5902929" y="4879489"/>
            <a:ext cx="29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2015 - 2030</a:t>
            </a:r>
          </a:p>
        </p:txBody>
      </p:sp>
    </p:spTree>
    <p:extLst>
      <p:ext uri="{BB962C8B-B14F-4D97-AF65-F5344CB8AC3E}">
        <p14:creationId xmlns:p14="http://schemas.microsoft.com/office/powerpoint/2010/main" val="33911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4AEA3A-1277-441D-9049-13564872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47" y="-1320800"/>
            <a:ext cx="8596668" cy="1320800"/>
          </a:xfrm>
        </p:spPr>
        <p:txBody>
          <a:bodyPr/>
          <a:lstStyle/>
          <a:p>
            <a:endParaRPr lang="hu-HU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DB9F8E89-9DA0-447D-BC82-3943C748EC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6846" y="1242597"/>
          <a:ext cx="8506424" cy="4243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3212">
                  <a:extLst>
                    <a:ext uri="{9D8B030D-6E8A-4147-A177-3AD203B41FA5}">
                      <a16:colId xmlns:a16="http://schemas.microsoft.com/office/drawing/2014/main" val="914871859"/>
                    </a:ext>
                  </a:extLst>
                </a:gridCol>
                <a:gridCol w="4253212">
                  <a:extLst>
                    <a:ext uri="{9D8B030D-6E8A-4147-A177-3AD203B41FA5}">
                      <a16:colId xmlns:a16="http://schemas.microsoft.com/office/drawing/2014/main" val="2087311840"/>
                    </a:ext>
                  </a:extLst>
                </a:gridCol>
              </a:tblGrid>
              <a:tr h="652365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1200" dirty="0">
                          <a:effectLst/>
                        </a:rPr>
                        <a:t>Millenniumi Fejlesztési Célok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1200" dirty="0">
                          <a:effectLst/>
                        </a:rPr>
                        <a:t>A Millenniumi Fejlesztési Célok megfelelői a Fenntartható Fejlődési célok körében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099315"/>
                  </a:ext>
                </a:extLst>
              </a:tr>
              <a:tr h="431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(1) Extrém szegénység és éhínség csökkentése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(1) A szegénység felszámolása </a:t>
                      </a:r>
                      <a:endParaRPr lang="hu-H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(2) Az éhezés megszüntetése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611610"/>
                  </a:ext>
                </a:extLst>
              </a:tr>
              <a:tr h="2100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(2) Általános alapfokú oktatás biztosítása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(4) Minőségi oktatás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5186188"/>
                  </a:ext>
                </a:extLst>
              </a:tr>
              <a:tr h="2100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(3) Nemek közötti egyenlőség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(5) Nemek közötti egyenlőség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660517"/>
                  </a:ext>
                </a:extLst>
              </a:tr>
              <a:tr h="2100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(4) Gyermekhaladóság csökkentése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(3) Egészség és jóllét</a:t>
                      </a:r>
                      <a:endParaRPr lang="hu-H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(6) Tiszta víz és alapvető köztisztaság*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736114"/>
                  </a:ext>
                </a:extLst>
              </a:tr>
              <a:tr h="2100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(5) Várandósság alatti egészség fejlesztése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47879"/>
                  </a:ext>
                </a:extLst>
              </a:tr>
              <a:tr h="431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(6) HIV/AIDS, malária és más betegségek elleni harc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500921"/>
                  </a:ext>
                </a:extLst>
              </a:tr>
              <a:tr h="1536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(7) Környezeti fenntarthatóság biztosítása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(13) Fellépés az éghajlatváltozás ellen</a:t>
                      </a:r>
                      <a:endParaRPr lang="hu-H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(14) Óceánok és tengerek védelme</a:t>
                      </a:r>
                      <a:endParaRPr lang="hu-H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(15) Szárazföldi ökoszisztémák védelme </a:t>
                      </a:r>
                      <a:endParaRPr lang="hu-H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(6) Tiszta víz és alapvető köztisztaság *</a:t>
                      </a:r>
                      <a:endParaRPr lang="hu-H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(7) Megfizethető és tiszta energia*</a:t>
                      </a:r>
                      <a:endParaRPr lang="hu-H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(11) Fenntartható városok és közösségek*</a:t>
                      </a:r>
                      <a:endParaRPr lang="hu-H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(12) Felelős fogyasztás és termelés *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9273488"/>
                  </a:ext>
                </a:extLst>
              </a:tr>
              <a:tr h="3517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(8) Globális együttműködés a fejlődés érdekében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(17) Partnerség a célok elérésében*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19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6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C3AF3B-79A8-4973-8AC5-45744815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60" y="-1320800"/>
            <a:ext cx="8596668" cy="13208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2D5B50-CE80-4588-ADAD-A33812FB1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60" y="769826"/>
            <a:ext cx="8596668" cy="531834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u-HU" dirty="0"/>
              <a:t>(1) A szegénység felszámolása;</a:t>
            </a:r>
          </a:p>
          <a:p>
            <a:pPr marL="0" indent="0">
              <a:buNone/>
            </a:pPr>
            <a:r>
              <a:rPr lang="hu-HU" dirty="0"/>
              <a:t>(2) Az éhezés megszüntetése; </a:t>
            </a:r>
          </a:p>
          <a:p>
            <a:pPr marL="0" indent="0">
              <a:buNone/>
            </a:pPr>
            <a:r>
              <a:rPr lang="hu-HU" dirty="0"/>
              <a:t>(3) Egészség és jóllét; </a:t>
            </a:r>
          </a:p>
          <a:p>
            <a:pPr marL="0" indent="0">
              <a:buNone/>
            </a:pPr>
            <a:r>
              <a:rPr lang="hu-HU" dirty="0"/>
              <a:t>(4) Minőségi oktatás;</a:t>
            </a:r>
          </a:p>
          <a:p>
            <a:pPr marL="0" indent="0">
              <a:buNone/>
            </a:pPr>
            <a:r>
              <a:rPr lang="hu-HU" dirty="0"/>
              <a:t>(5) Nemek közötti egyenlőség;</a:t>
            </a:r>
          </a:p>
          <a:p>
            <a:pPr marL="0" indent="0">
              <a:buNone/>
            </a:pPr>
            <a:r>
              <a:rPr lang="hu-HU" dirty="0"/>
              <a:t>(6) Tiszta víz és alapvető köztisztaság; </a:t>
            </a:r>
          </a:p>
          <a:p>
            <a:pPr marL="0" indent="0">
              <a:buNone/>
            </a:pPr>
            <a:r>
              <a:rPr lang="hu-HU" dirty="0"/>
              <a:t>(7) Megfizethető és tiszta energia; </a:t>
            </a:r>
          </a:p>
          <a:p>
            <a:pPr marL="0" indent="0">
              <a:buNone/>
            </a:pPr>
            <a:r>
              <a:rPr lang="hu-HU" dirty="0"/>
              <a:t>(8) Tisztességes munka és gazdasági növekedés;</a:t>
            </a:r>
          </a:p>
          <a:p>
            <a:pPr marL="0" indent="0">
              <a:buNone/>
            </a:pPr>
            <a:r>
              <a:rPr lang="hu-HU" dirty="0"/>
              <a:t>(9) Ipar, innováció és infrastruktúra; </a:t>
            </a:r>
          </a:p>
          <a:p>
            <a:pPr marL="0" indent="0">
              <a:buNone/>
            </a:pPr>
            <a:r>
              <a:rPr lang="hu-HU" dirty="0"/>
              <a:t>(10) Egyenlőtlenségek csökkentése; </a:t>
            </a:r>
          </a:p>
          <a:p>
            <a:pPr marL="0" indent="0">
              <a:buNone/>
            </a:pPr>
            <a:r>
              <a:rPr lang="hu-HU" dirty="0"/>
              <a:t>(11) Fenntartható városok és közösségek;</a:t>
            </a:r>
          </a:p>
          <a:p>
            <a:pPr marL="0" indent="0">
              <a:buNone/>
            </a:pPr>
            <a:r>
              <a:rPr lang="hu-HU" dirty="0"/>
              <a:t>(12) Felelős fogyasztás és termelés;</a:t>
            </a:r>
          </a:p>
          <a:p>
            <a:pPr marL="0" indent="0">
              <a:buNone/>
            </a:pPr>
            <a:r>
              <a:rPr lang="hu-HU" dirty="0"/>
              <a:t>(13) Fellépés az éghajlatváltozás ellen; 	</a:t>
            </a:r>
          </a:p>
          <a:p>
            <a:pPr marL="0" indent="0">
              <a:buNone/>
            </a:pPr>
            <a:r>
              <a:rPr lang="hu-HU" dirty="0"/>
              <a:t>(14) Óceánok és tengerek védelme; </a:t>
            </a:r>
          </a:p>
          <a:p>
            <a:pPr marL="0" indent="0">
              <a:buNone/>
            </a:pPr>
            <a:r>
              <a:rPr lang="hu-HU" dirty="0"/>
              <a:t>(15) Szárazföldi ökoszisztémák védelme; </a:t>
            </a:r>
          </a:p>
          <a:p>
            <a:pPr marL="0" indent="0">
              <a:buNone/>
            </a:pPr>
            <a:r>
              <a:rPr lang="hu-HU" dirty="0"/>
              <a:t>(16) Béke, igazság és erős intézményrendszerek; </a:t>
            </a:r>
          </a:p>
          <a:p>
            <a:pPr marL="0" indent="0">
              <a:buNone/>
            </a:pPr>
            <a:r>
              <a:rPr lang="hu-HU" dirty="0"/>
              <a:t>(17) Partnerség a célok </a:t>
            </a:r>
            <a:r>
              <a:rPr lang="hu-HU" dirty="0" smtClean="0"/>
              <a:t>elérésében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/>
              <a:t>https://jak.ppke.hu/uploads/collection/546/file/Vilagunk_atalakitasa.pdf</a:t>
            </a:r>
          </a:p>
          <a:p>
            <a:endParaRPr lang="hu-HU" dirty="0"/>
          </a:p>
        </p:txBody>
      </p:sp>
      <p:pic>
        <p:nvPicPr>
          <p:cNvPr id="30" name="Ábra 29" descr="Állatorvos">
            <a:extLst>
              <a:ext uri="{FF2B5EF4-FFF2-40B4-BE49-F238E27FC236}">
                <a16:creationId xmlns:a16="http://schemas.microsoft.com/office/drawing/2014/main" id="{CB40C0E4-E1F8-4B3E-823D-56CB72404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6296" y="4559227"/>
            <a:ext cx="914400" cy="914400"/>
          </a:xfrm>
          <a:prstGeom prst="rect">
            <a:avLst/>
          </a:prstGeom>
        </p:spPr>
      </p:pic>
      <p:pic>
        <p:nvPicPr>
          <p:cNvPr id="32" name="Ábra 31" descr="Pénz">
            <a:extLst>
              <a:ext uri="{FF2B5EF4-FFF2-40B4-BE49-F238E27FC236}">
                <a16:creationId xmlns:a16="http://schemas.microsoft.com/office/drawing/2014/main" id="{7055EDC3-CAED-4C53-83EA-AAD1AE550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5928" y="4428460"/>
            <a:ext cx="914400" cy="914400"/>
          </a:xfrm>
          <a:prstGeom prst="rect">
            <a:avLst/>
          </a:prstGeom>
        </p:spPr>
      </p:pic>
      <p:pic>
        <p:nvPicPr>
          <p:cNvPr id="34" name="Ábra 33" descr="Hegyvidék">
            <a:extLst>
              <a:ext uri="{FF2B5EF4-FFF2-40B4-BE49-F238E27FC236}">
                <a16:creationId xmlns:a16="http://schemas.microsoft.com/office/drawing/2014/main" id="{03EA92B2-1FD4-47C7-876A-4B7CDFEDB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6110" y="54736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Példa egy szorosabb értelemben vett ökológiai célkitűzésre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5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728C51-3A6D-4738-A6FB-4854C5C8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15</a:t>
            </a:r>
            <a:r>
              <a:rPr lang="hu-HU" sz="2000" dirty="0"/>
              <a:t>. célkitűzés: Védjük, helyreállítjuk, és fenntarthatóan használjuk a szárazföldi ökoszisztémákat, fenntartható erdőgazdálkodást folytatunk, leküzdjük a sivatagosodást, megállítjuk és visszafordítjuk a talajok és a biodiverzitás pusztulását.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1645CC-A7EA-4AD0-9394-287D7A908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u-HU" dirty="0"/>
              <a:t>15.1 A nemzetközi megállapodásokból fakadó kötelezettségeinknek megfelelően 2020-ra biztosítjuk a szárazföldi és édesvízi ökoszisztémák és ökoszisztéma-szolgáltatásaik megőrzését, helyreállítását és fenntartható használatát, különösen az erdők, vizes élőhelyek, hegyek és száraz területek esetében. 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15.2 Előmozdítjuk, hogy 2020-ra minden erdőtípusban fenntartható erdőgazdálkodás legyen, megállítjuk az erdőirtást, helyreállítjuk a leromlott erdőket, és világszerte jelentősen megnöveljük az erdőtelepítést és erdőfelújítást. 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15.3 2030-ig leküzdjük a sivatagosodást, helyreállítjuk a leromlott talajokat és termőföldeket, ideértve a sivatagosodástól, aszálytól illetve árvizektől sújtott területeket, és arra törekszünk, hogy a világon a talajmérleg (azaz a helyreállítás és leromlás különbsége) pozitív legyen. 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15.4 2030-ra biztosítjuk a hegyvidéki ökoszisztémák megőrzését, biológiai sokféleségük megóvását, hogy növekedjék az onnan származó, a fenntartható fejlesztések számára nélkülözhetetlen javak mennyisége.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52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E205D3-4B68-4F26-B4C4-ED3C4849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-1422400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13F5D7-CB19-4904-ADCB-9D47F2F5F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29733"/>
            <a:ext cx="8596668" cy="521162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dirty="0"/>
              <a:t>15.5 Sürgős és jelentős mértékben beavatkozunk a természetes élőhelyek leromlásának csökkentése érdekében, megállítjuk a biológiai sokféleség csökkenését, és 2020-ra megvédjük a veszélyeztetett fajokat, megakadályozzuk kipusztulásukat. 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15.6 A nemzetközi megállapodások alapján elősegítjük a genetikai erőforrásokból származó hasznok igazságos és méltányos megosztását, és elősegítjük a hozzájuk való megfelelő hozzáférést.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15.7 Sürgős lépéseket teszünk a növény- és állatvilág védett fajai orvvadászatának és kereskedelmének megszüntetésére, intézkedéseket hozva a keresleti és kínálati oldalon egyaránt. 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15.8 2020-ig intézkedéseket hozunk az </a:t>
            </a:r>
            <a:r>
              <a:rPr lang="hu-HU" dirty="0" err="1"/>
              <a:t>invazív</a:t>
            </a:r>
            <a:r>
              <a:rPr lang="hu-HU" dirty="0"/>
              <a:t> idegen fajok betelepítésének megelőzése, valamint a szárazföldi és vízi ökoszisztémákra való hatásuk csökkentése érdekében, és ellenőrzés alá vonjuk, vagy kiirtjuk a legfontosabb özönfajokat. 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15.9 Az ökoszisztémák és a biológiai sokféleség adatait 2020-ig beépítjük a nemzeti és helyi szintű tervezésbe, a fejlesztési folyamatokba, a szegénység enyhítésére irányuló stratégiákba, valamint a nyilvántartásokba és elszámolásokba.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6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41705F-0ECD-4FDE-986B-CE96347F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7" y="-364067"/>
            <a:ext cx="8596668" cy="13208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2A9FEE-E52F-4BDE-AC60-FDB7888B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6933"/>
            <a:ext cx="8596668" cy="4754429"/>
          </a:xfrm>
        </p:spPr>
        <p:txBody>
          <a:bodyPr/>
          <a:lstStyle/>
          <a:p>
            <a:pPr algn="just"/>
            <a:r>
              <a:rPr lang="hu-HU" dirty="0"/>
              <a:t>15.a Mozgósítunk és jelentősen megnövelünk minden lehetséges pénzforrást a biológiai sokféleség és az ökoszisztémák megőrzése és fenntartható használata érdekében. 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15.b Jelentős erőforrásokat mozgósítunk, valamennyi forrásból, minden szinten, hogy fedezhessük a fenntartható erdőgazdálkodás költségeit és megfelelő ösztönzőket biztosítsunk a fejlődő országok számára az ilyen gazdálkodás elősegítésére, ideértve az erdővédelmet és az erdőfelújítást. 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15.c Fokozzuk a védett fajok orvvadászatának és kereskedelmének leküzdésére irányuló erőfeszítések globális támogatását, többek között azzal, hogy segítjük megnövelni a helyi közösségek szakértelmét a fenntartható megélhetési lehetőségeik kihasználása érdekében.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87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95192" y="3307058"/>
            <a:ext cx="7766936" cy="1646302"/>
          </a:xfrm>
        </p:spPr>
        <p:txBody>
          <a:bodyPr/>
          <a:lstStyle/>
          <a:p>
            <a:r>
              <a:rPr lang="hu-HU" dirty="0"/>
              <a:t>Példa egy szorosabb értelemben vett </a:t>
            </a:r>
            <a:r>
              <a:rPr lang="hu-HU" dirty="0" smtClean="0"/>
              <a:t>társadalmi jellegű </a:t>
            </a:r>
            <a:r>
              <a:rPr lang="hu-HU" dirty="0"/>
              <a:t>célkitűzésre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0807" y="-1471193"/>
            <a:ext cx="7766936" cy="1096899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0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61A00B-D0A5-4D27-A34E-7B7BF9B2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733"/>
          </a:xfrm>
        </p:spPr>
        <p:txBody>
          <a:bodyPr>
            <a:normAutofit/>
          </a:bodyPr>
          <a:lstStyle/>
          <a:p>
            <a:r>
              <a:rPr lang="hu-HU" sz="3200" dirty="0"/>
              <a:t>Nemzetközi szokás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EC9374-CF60-4369-9984-4BE9B795D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7001"/>
            <a:ext cx="8596668" cy="4644362"/>
          </a:xfrm>
        </p:spPr>
        <p:txBody>
          <a:bodyPr/>
          <a:lstStyle/>
          <a:p>
            <a:r>
              <a:rPr lang="hu-HU" dirty="0"/>
              <a:t>Egybevágó tartós gyakorlat (</a:t>
            </a:r>
            <a:r>
              <a:rPr lang="hu-HU" dirty="0" err="1"/>
              <a:t>tér+idő</a:t>
            </a:r>
            <a:r>
              <a:rPr lang="hu-HU" dirty="0"/>
              <a:t>) + meggyőződés</a:t>
            </a:r>
          </a:p>
          <a:p>
            <a:r>
              <a:rPr lang="hu-HU" dirty="0" smtClean="0"/>
              <a:t>Például: Sic </a:t>
            </a:r>
            <a:r>
              <a:rPr lang="hu-HU" dirty="0" err="1"/>
              <a:t>utere</a:t>
            </a:r>
            <a:r>
              <a:rPr lang="hu-HU" dirty="0"/>
              <a:t> </a:t>
            </a:r>
            <a:r>
              <a:rPr lang="hu-HU" dirty="0" err="1"/>
              <a:t>tuo</a:t>
            </a:r>
            <a:r>
              <a:rPr lang="hu-HU" dirty="0"/>
              <a:t> </a:t>
            </a:r>
            <a:r>
              <a:rPr lang="hu-HU" dirty="0" smtClean="0"/>
              <a:t>elv </a:t>
            </a:r>
            <a:endParaRPr lang="hu-HU" dirty="0"/>
          </a:p>
          <a:p>
            <a:pPr marL="896938">
              <a:buFont typeface="Arial" panose="020B0604020202020204" pitchFamily="34" charset="0"/>
              <a:buChar char="•"/>
              <a:tabLst>
                <a:tab pos="896938" algn="l"/>
              </a:tabLst>
            </a:pPr>
            <a:r>
              <a:rPr lang="nn-NO" dirty="0"/>
              <a:t>Trail smelter ügy (1938, 1941) USA – Kanada</a:t>
            </a:r>
            <a:endParaRPr lang="hu-HU" dirty="0"/>
          </a:p>
          <a:p>
            <a:pPr marL="896938">
              <a:buFont typeface="Arial" panose="020B0604020202020204" pitchFamily="34" charset="0"/>
              <a:buChar char="•"/>
              <a:tabLst>
                <a:tab pos="896938" algn="l"/>
              </a:tabLst>
            </a:pPr>
            <a:r>
              <a:rPr lang="hu-HU" dirty="0"/>
              <a:t>Korfu-szoros ügye (1949) Egyesült Királyság – Albánia</a:t>
            </a:r>
          </a:p>
          <a:p>
            <a:pPr marL="896938">
              <a:buFont typeface="Arial" panose="020B0604020202020204" pitchFamily="34" charset="0"/>
              <a:buChar char="•"/>
              <a:tabLst>
                <a:tab pos="896938" algn="l"/>
              </a:tabLst>
            </a:pPr>
            <a:r>
              <a:rPr lang="hu-HU" dirty="0" err="1"/>
              <a:t>Lac</a:t>
            </a:r>
            <a:r>
              <a:rPr lang="hu-HU" dirty="0"/>
              <a:t> </a:t>
            </a:r>
            <a:r>
              <a:rPr lang="hu-HU" dirty="0" err="1"/>
              <a:t>Lanoux</a:t>
            </a:r>
            <a:r>
              <a:rPr lang="hu-HU" dirty="0"/>
              <a:t>-ügy (1957) Spanyolország – Franciaország</a:t>
            </a:r>
          </a:p>
          <a:p>
            <a:pPr marL="896938">
              <a:buFont typeface="Arial" panose="020B0604020202020204" pitchFamily="34" charset="0"/>
              <a:buChar char="•"/>
              <a:tabLst>
                <a:tab pos="896938" algn="l"/>
              </a:tabLst>
            </a:pPr>
            <a:r>
              <a:rPr lang="hu-HU" dirty="0" err="1"/>
              <a:t>Kishenganga</a:t>
            </a:r>
            <a:r>
              <a:rPr lang="hu-HU" dirty="0"/>
              <a:t> folyónál létesült vízierőmű (2013) India – </a:t>
            </a:r>
            <a:r>
              <a:rPr lang="hu-HU" dirty="0" err="1"/>
              <a:t>PakisztánTájékoztatási</a:t>
            </a:r>
            <a:r>
              <a:rPr lang="hu-HU" dirty="0"/>
              <a:t> kötelezettség </a:t>
            </a:r>
            <a:r>
              <a:rPr lang="hu-HU" dirty="0" smtClean="0"/>
              <a:t>elve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83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4. célkitűzés: Esélyegyenlőséget, általános hozzáférést biztosítunk a minőségi oktatáshoz, és mindenkinek elérhetővé tesszük az élethosszig tartó tanulás lehetőségét.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dirty="0"/>
              <a:t>4.1. 2030-ra biztosítjuk azt, hogy minden </a:t>
            </a:r>
            <a:r>
              <a:rPr lang="hu-HU" dirty="0" smtClean="0"/>
              <a:t>fiú- </a:t>
            </a:r>
            <a:r>
              <a:rPr lang="hu-HU" dirty="0"/>
              <a:t>és leánygyermek részesüljön ingyenes, egyenlő esélyekkel végezhető, minőségi, általános és középiskolai oktatásban, amely használható, hatékony, és eredményes. </a:t>
            </a:r>
            <a:endParaRPr lang="hu-HU" dirty="0" smtClean="0"/>
          </a:p>
          <a:p>
            <a:pPr algn="just"/>
            <a:r>
              <a:rPr lang="hu-HU" dirty="0" smtClean="0"/>
              <a:t>4.2</a:t>
            </a:r>
            <a:r>
              <a:rPr lang="hu-HU" dirty="0"/>
              <a:t>. 2030-ra minden </a:t>
            </a:r>
            <a:r>
              <a:rPr lang="hu-HU" dirty="0" smtClean="0"/>
              <a:t>fiú- </a:t>
            </a:r>
            <a:r>
              <a:rPr lang="hu-HU" dirty="0"/>
              <a:t>és leánygyermek számára biztosítjuk a minőségi korai fejlesztést, gondozást és iskolás kor előtti oktatást az alapfokú oktatásra történő felkészítésük érdekében. </a:t>
            </a:r>
            <a:endParaRPr lang="hu-HU" dirty="0" smtClean="0"/>
          </a:p>
          <a:p>
            <a:pPr algn="just"/>
            <a:r>
              <a:rPr lang="hu-HU" dirty="0" smtClean="0"/>
              <a:t>4.3</a:t>
            </a:r>
            <a:r>
              <a:rPr lang="hu-HU" dirty="0"/>
              <a:t>. 2030-ra minden férfi és nő számára egyenlő hozzáférést biztosítunk a </a:t>
            </a:r>
            <a:r>
              <a:rPr lang="hu-HU" dirty="0" smtClean="0"/>
              <a:t>megfizethető </a:t>
            </a:r>
            <a:r>
              <a:rPr lang="hu-HU" dirty="0"/>
              <a:t>és minőségi felnőtt szakoktatáshoz és -képzéshez, valamint a felsőfokú oktatáshoz, beleértve az egyetemet. </a:t>
            </a:r>
            <a:endParaRPr lang="hu-HU" dirty="0" smtClean="0"/>
          </a:p>
          <a:p>
            <a:pPr algn="just"/>
            <a:r>
              <a:rPr lang="hu-HU" dirty="0" smtClean="0"/>
              <a:t>4.4</a:t>
            </a:r>
            <a:r>
              <a:rPr lang="hu-HU" dirty="0"/>
              <a:t>. 2030-ra lényegesen megnöveljük azon </a:t>
            </a:r>
            <a:r>
              <a:rPr lang="hu-HU" dirty="0" smtClean="0"/>
              <a:t>fiatalok </a:t>
            </a:r>
            <a:r>
              <a:rPr lang="hu-HU" dirty="0"/>
              <a:t>és felnőttek számát, akik olyan készségekkel, többek között technikusi és szakképzettséggel rendelkeznek, amelyek alkalmassá teszik őket a munkavállalásra, a tisztes munkára és a vállalkozói létre. </a:t>
            </a:r>
            <a:endParaRPr lang="hu-HU" dirty="0" smtClean="0"/>
          </a:p>
          <a:p>
            <a:pPr algn="just"/>
            <a:r>
              <a:rPr lang="hu-HU" dirty="0" smtClean="0"/>
              <a:t>4.5</a:t>
            </a:r>
            <a:r>
              <a:rPr lang="hu-HU" dirty="0"/>
              <a:t>. 2030-ra megszüntetjük a nemek közötti egyenlőtlenséget az oktatásban, valamint egyenlő hozzáférést biztosítunk az oktatás és a szakképzés minden szintjéhez a kiszolgáltatott helyzetben lévők, köztük a fogyatékkal élő személyek, az őshonos népek és a kiszolgáltatott helyzetben lévő gyermekek számára. </a:t>
            </a:r>
            <a:endParaRPr lang="hu-HU" dirty="0" smtClean="0"/>
          </a:p>
          <a:p>
            <a:pPr algn="just"/>
            <a:r>
              <a:rPr lang="hu-HU" dirty="0" smtClean="0"/>
              <a:t>4.6</a:t>
            </a:r>
            <a:r>
              <a:rPr lang="hu-HU" dirty="0"/>
              <a:t>. 2030-ra valamennyi </a:t>
            </a:r>
            <a:r>
              <a:rPr lang="hu-HU" dirty="0" smtClean="0"/>
              <a:t>fiatal </a:t>
            </a:r>
            <a:r>
              <a:rPr lang="hu-HU" dirty="0"/>
              <a:t>és a felnőttek – </a:t>
            </a:r>
            <a:r>
              <a:rPr lang="hu-HU" dirty="0" smtClean="0"/>
              <a:t>férfiak </a:t>
            </a:r>
            <a:r>
              <a:rPr lang="hu-HU" dirty="0"/>
              <a:t>és nők - jelentős hányada részére biztosítjuk az írás-olvasás és számolás elsajátítását. </a:t>
            </a:r>
            <a:endParaRPr lang="hu-HU" dirty="0" smtClean="0"/>
          </a:p>
          <a:p>
            <a:pPr algn="just"/>
            <a:r>
              <a:rPr lang="hu-HU" dirty="0" smtClean="0"/>
              <a:t>4.7</a:t>
            </a:r>
            <a:r>
              <a:rPr lang="hu-HU" dirty="0"/>
              <a:t>. 2030-ra biztosítjuk azt, hogy minden tanuló megszerzi a fenntartható fejlesztés előmozdításához szükséges tudást és készségeket, többek között azáltal, hogy oktatásban részesül a fenntartható fejlődésről és a fenntartható életmódról, az emberi jogokról, a nemek egyenlőségéről, a békés és erőszakmentes kultúra jelentőségéről, a globális polgárságról, a kulturális sokszínűség megbecsüléséről és a kultúrának a fenntartható fejlődéshez történő hozzájárulásáról.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658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2336" y="-1741714"/>
            <a:ext cx="8596668" cy="13208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760021"/>
            <a:ext cx="8596668" cy="5281341"/>
          </a:xfrm>
        </p:spPr>
        <p:txBody>
          <a:bodyPr/>
          <a:lstStyle/>
          <a:p>
            <a:pPr algn="just"/>
            <a:r>
              <a:rPr lang="hu-HU" dirty="0"/>
              <a:t>4.a Olyan oktatási létesítményeket építünk és korszerűsítünk, amelyek figyelembe veszik a gyermekek és a fogyatékkal élők körülményeit és a nemek egyenlőségét, valamint biztonságos, erőszakmentes, befogadó és hatékony oktatási környezetet biztosítanak mindenki számára.</a:t>
            </a:r>
          </a:p>
          <a:p>
            <a:pPr algn="just"/>
            <a:r>
              <a:rPr lang="hu-HU" dirty="0"/>
              <a:t>4.b 2020-ra lényegesen kiterjesztjük a fejlődő és főként a legkevésbé fejlett országok, a fejlődő kis szigetállamok és az afrikai országok számára elérhető ösztöndíjakat, amelyek lehetővé teszik számukra a bejutást a fejlett és a más fejlődő országok felsőoktatásába, beleértve a szakképzésben, az informatikai és a kommunikációs képzésben, valamint a műszaki, mérnöki és természettudományos programokban való részvételt. </a:t>
            </a:r>
            <a:endParaRPr lang="hu-HU" dirty="0" smtClean="0"/>
          </a:p>
          <a:p>
            <a:pPr algn="just"/>
            <a:r>
              <a:rPr lang="hu-HU" dirty="0" smtClean="0"/>
              <a:t>4.c </a:t>
            </a:r>
            <a:r>
              <a:rPr lang="hu-HU" dirty="0"/>
              <a:t>2030-ra lényegesen megnöveljük a képzett tanárok utánpótlását, többek között a fejlődő országokkal, különösen a legkevésbé fejlett országokkal és a fejlődő kis szigetállamokkal a tanárképzés terén kialakított nemzetközi együttműködés révén.</a:t>
            </a:r>
          </a:p>
        </p:txBody>
      </p:sp>
    </p:spTree>
    <p:extLst>
      <p:ext uri="{BB962C8B-B14F-4D97-AF65-F5344CB8AC3E}">
        <p14:creationId xmlns:p14="http://schemas.microsoft.com/office/powerpoint/2010/main" val="31393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85197" y="3307059"/>
            <a:ext cx="7766936" cy="1646302"/>
          </a:xfrm>
        </p:spPr>
        <p:txBody>
          <a:bodyPr/>
          <a:lstStyle/>
          <a:p>
            <a:r>
              <a:rPr lang="hu-HU" dirty="0"/>
              <a:t>Példa egy szorosabb értelemben vett </a:t>
            </a:r>
            <a:r>
              <a:rPr lang="hu-HU" dirty="0" smtClean="0"/>
              <a:t>gazdasági </a:t>
            </a:r>
            <a:r>
              <a:rPr lang="hu-HU" dirty="0"/>
              <a:t>jellegű célkitűzésre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85197" y="6858000"/>
            <a:ext cx="7766936" cy="1096899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8. célkitűzés: Ösztönözzük a tartós, befogadó, fenntartható gazdasági gyarapodást, a teljes és eredményes foglalkoztatást és a tisztességes munkát mindenki számára.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030681"/>
            <a:ext cx="8596668" cy="40106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8.1 A nemzeti sajátságokkal összhangban tartjuk fenn az egy főre eső gazdasági növekedést, így a legkevésbé fejlett országokban a bruttó nemzeti össztermék legalább 7 %-</a:t>
            </a:r>
            <a:r>
              <a:rPr lang="hu-HU" dirty="0" err="1"/>
              <a:t>os</a:t>
            </a:r>
            <a:r>
              <a:rPr lang="hu-HU" dirty="0"/>
              <a:t> éves növekedését. </a:t>
            </a:r>
            <a:endParaRPr lang="hu-HU" dirty="0" smtClean="0"/>
          </a:p>
          <a:p>
            <a:pPr algn="just"/>
            <a:r>
              <a:rPr lang="hu-HU" dirty="0" smtClean="0"/>
              <a:t>8.2 </a:t>
            </a:r>
            <a:r>
              <a:rPr lang="hu-HU" dirty="0"/>
              <a:t>Magasabb gazdasági termelékenységet érünk el a sokoldalúsággal, technológiai fejlesztéssel és innovációval, ideértve a magas hozzáadott értékű, munkaerő-igényes ágazatokra való összpontosítást. </a:t>
            </a:r>
            <a:endParaRPr lang="hu-HU" dirty="0" smtClean="0"/>
          </a:p>
          <a:p>
            <a:pPr algn="just"/>
            <a:r>
              <a:rPr lang="hu-HU" dirty="0" smtClean="0"/>
              <a:t>8.3 </a:t>
            </a:r>
            <a:r>
              <a:rPr lang="hu-HU" dirty="0"/>
              <a:t>Előmozdítjuk olyan fejlesztésorientált stratégiák végrehajtását, amelyek a termelési tevékenységet, a tisztességes munkahelyteremtést, a vállalkozói létet, a kreativitást és az innovációt támogatják, továbbá ösztönözzük a mikro-, kis- és középvállalkozások létrejöttét és fejlődését, többek között pénzügyi szolgáltatásokhoz való hozzáféréssel. </a:t>
            </a:r>
            <a:endParaRPr lang="hu-HU" dirty="0" smtClean="0"/>
          </a:p>
          <a:p>
            <a:pPr algn="just"/>
            <a:r>
              <a:rPr lang="hu-HU" dirty="0" smtClean="0"/>
              <a:t>8.4 </a:t>
            </a:r>
            <a:r>
              <a:rPr lang="hu-HU" dirty="0"/>
              <a:t>2030-ig a fejlett országok irányításával fokozatosan javítjuk a globális erőforrás-hatékonyságot a fogyasztásban és a termelésben, továbbá arra törekszünk, hogy a gazdasági növekedés elkülönüljön a környezet pusztítástól, összhangban a Fenntartható Fogyasztásra és Termelésre Irányuló Tízéves Keretprogrammal.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567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9204" y="-1551709"/>
            <a:ext cx="8596668" cy="1320800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688769"/>
            <a:ext cx="8596668" cy="5352593"/>
          </a:xfrm>
        </p:spPr>
        <p:txBody>
          <a:bodyPr/>
          <a:lstStyle/>
          <a:p>
            <a:r>
              <a:rPr lang="hu-HU" dirty="0"/>
              <a:t>8.5 2030-ra elérjük a nők és férfiak teljes körű, termelékeny, jövedelmező és tisztességes foglalkoztatását, beleértve a fiatalokat és a fogyatékossággal élő személyeket, továbbá az egyenlő bért az egyenlő értékű munkáért. </a:t>
            </a:r>
          </a:p>
          <a:p>
            <a:r>
              <a:rPr lang="hu-HU" dirty="0"/>
              <a:t>8.6 2020-ra jelentősen csökkentjük a nem foglalkoztatott, és oktatásban és képzésben sem részesülő fiatalok arányát. </a:t>
            </a:r>
          </a:p>
          <a:p>
            <a:r>
              <a:rPr lang="hu-HU" dirty="0"/>
              <a:t>8.7 Azonnali, hatékony intézkedésekkel megszüntetjük a kényszermunkát, véget vetünk a modern rabszolgaságnak, az emberkereskedelemnek, betiltjuk és felszámoljuk a gyermekmunka legkíméletlenebb formáit, beleértve a gyermek-katonák sorozását és bevetését, 2025-ig pedig megszüntetjük a gyermekmunka minden formáját. 8.8 Megvédjük a munkához fűződő jogokat, támogatjuk a biztonságos és megbízható munkakörülményeket minden dolgozó számára, beleértve az idény- és vendégmunkásokat, különösen a női ingázókat és bevándorlókat, és a bizonytalan foglalkoztatási viszonyban dolgozó munkavállalókat.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37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713" y="-1741714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807523"/>
            <a:ext cx="8596668" cy="5233840"/>
          </a:xfrm>
        </p:spPr>
        <p:txBody>
          <a:bodyPr/>
          <a:lstStyle/>
          <a:p>
            <a:pPr algn="just"/>
            <a:r>
              <a:rPr lang="hu-HU" dirty="0"/>
              <a:t>8.9 2030-ra olyan fenntartható turizmust támogató intézkedéseket dolgozunk ki és hajtunk végre, amelyek munkahelyeket teremtenek és támogatják a helyi kultúrát és a helyi termékeket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8.10 </a:t>
            </a:r>
            <a:r>
              <a:rPr lang="hu-HU" dirty="0"/>
              <a:t>Megerősítjük a nemzeti pénzügyi intézményeket, hogy ösztönözzék és bővítsék a banki, biztosítási és pénzügyi szolgáltatásokhoz való hozzáférést mindenki számára. </a:t>
            </a:r>
            <a:endParaRPr lang="hu-HU" dirty="0" smtClean="0"/>
          </a:p>
          <a:p>
            <a:pPr algn="just"/>
            <a:r>
              <a:rPr lang="hu-HU" dirty="0" smtClean="0"/>
              <a:t>8.a </a:t>
            </a:r>
            <a:r>
              <a:rPr lang="hu-HU" dirty="0"/>
              <a:t>Megnöveljük a fejlődő országok, különösen a legkevésbé fejlett országok számára nyújtott kereskedelemösztönző segélyezést, többek között a bővített integrált keretben a legkevésbé fejlett országoknak nyújtott, kereskedelemmel kapcsolatos technikai támogatás keretei között. </a:t>
            </a:r>
            <a:endParaRPr lang="hu-HU" dirty="0" smtClean="0"/>
          </a:p>
          <a:p>
            <a:pPr algn="just"/>
            <a:r>
              <a:rPr lang="hu-HU" dirty="0" smtClean="0"/>
              <a:t>8.b </a:t>
            </a:r>
            <a:r>
              <a:rPr lang="hu-HU" dirty="0"/>
              <a:t>2020-ra a </a:t>
            </a:r>
            <a:r>
              <a:rPr lang="hu-HU" dirty="0" smtClean="0"/>
              <a:t>fiatalok </a:t>
            </a:r>
            <a:r>
              <a:rPr lang="hu-HU" dirty="0"/>
              <a:t>foglalkoztatására vonatkozó globális stratégiát fejlesztünk ki és hozunk működésbe, és megvalósítjuk a Nemzetközi Munkaügyi Szervezet Globális Foglalkoztatási Megállapodását.</a:t>
            </a:r>
          </a:p>
        </p:txBody>
      </p:sp>
    </p:spTree>
    <p:extLst>
      <p:ext uri="{BB962C8B-B14F-4D97-AF65-F5344CB8AC3E}">
        <p14:creationId xmlns:p14="http://schemas.microsoft.com/office/powerpoint/2010/main" val="7082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0442"/>
          </a:xfrm>
        </p:spPr>
        <p:txBody>
          <a:bodyPr/>
          <a:lstStyle/>
          <a:p>
            <a:r>
              <a:rPr lang="hu-HU" dirty="0" smtClean="0"/>
              <a:t>Holisztikus szemléletmód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24263"/>
            <a:ext cx="8596668" cy="4417099"/>
          </a:xfrm>
        </p:spPr>
        <p:txBody>
          <a:bodyPr>
            <a:normAutofit/>
          </a:bodyPr>
          <a:lstStyle/>
          <a:p>
            <a:r>
              <a:rPr lang="hu-HU" dirty="0" smtClean="0"/>
              <a:t>Rendszerként kell szemlélni, mert a célok – alapvető jellegük mellett – összefüggnek</a:t>
            </a:r>
          </a:p>
          <a:p>
            <a:pPr marL="0" indent="0">
              <a:buNone/>
            </a:pPr>
            <a:r>
              <a:rPr lang="hu-HU" b="1" dirty="0"/>
              <a:t>Pl.: 13. célkitűzés: Sürgősen cselekszünk a klímaváltozás és hatásai leküzdése érdekében</a:t>
            </a:r>
            <a:r>
              <a:rPr lang="hu-HU" b="1" dirty="0" smtClean="0"/>
              <a:t>*</a:t>
            </a:r>
          </a:p>
          <a:p>
            <a:pPr marL="0" indent="0" algn="just">
              <a:buNone/>
            </a:pPr>
            <a:r>
              <a:rPr lang="hu-HU" sz="1600" dirty="0"/>
              <a:t>13.b Támogatjuk azokat a szervezeti-módszertani </a:t>
            </a:r>
            <a:r>
              <a:rPr lang="hu-HU" sz="1600" dirty="0" smtClean="0"/>
              <a:t>megoldásokat, amelyek </a:t>
            </a:r>
            <a:r>
              <a:rPr lang="hu-HU" sz="1600" dirty="0"/>
              <a:t>segítségével a legkevésbé fejlett országokban és a </a:t>
            </a:r>
            <a:r>
              <a:rPr lang="hu-HU" sz="1600" dirty="0" smtClean="0"/>
              <a:t>fejlődő kis </a:t>
            </a:r>
            <a:r>
              <a:rPr lang="hu-HU" sz="1600" dirty="0"/>
              <a:t>szigetállamokban növelhető az éghajlatváltozással </a:t>
            </a:r>
            <a:r>
              <a:rPr lang="hu-HU" sz="1600" dirty="0" smtClean="0"/>
              <a:t>kapcsolatos hatékony </a:t>
            </a:r>
            <a:r>
              <a:rPr lang="hu-HU" sz="1600" dirty="0"/>
              <a:t>tervezésre és irányításra képesített szakértők </a:t>
            </a:r>
            <a:r>
              <a:rPr lang="hu-HU" sz="1600" dirty="0" smtClean="0"/>
              <a:t>száma, kiemelt figyelmet </a:t>
            </a:r>
            <a:r>
              <a:rPr lang="hu-HU" sz="1600" dirty="0"/>
              <a:t>fordítva a nőkre, </a:t>
            </a:r>
            <a:r>
              <a:rPr lang="hu-HU" sz="1600" dirty="0" smtClean="0"/>
              <a:t>fiatalokra </a:t>
            </a:r>
            <a:r>
              <a:rPr lang="hu-HU" sz="1600" dirty="0"/>
              <a:t>helyi és </a:t>
            </a:r>
            <a:r>
              <a:rPr lang="hu-HU" sz="1600" dirty="0" err="1" smtClean="0"/>
              <a:t>marginalizált</a:t>
            </a:r>
            <a:r>
              <a:rPr lang="hu-HU" sz="1600" dirty="0" smtClean="0"/>
              <a:t> közösségekre.</a:t>
            </a:r>
          </a:p>
          <a:p>
            <a:pPr marL="0" indent="0" algn="just">
              <a:buNone/>
            </a:pPr>
            <a:r>
              <a:rPr lang="hu-HU" b="1" dirty="0" smtClean="0"/>
              <a:t> </a:t>
            </a:r>
            <a:r>
              <a:rPr lang="hu-HU" b="1" dirty="0"/>
              <a:t>Pl</a:t>
            </a:r>
            <a:r>
              <a:rPr lang="hu-HU" b="1" dirty="0" smtClean="0"/>
              <a:t>.: 7</a:t>
            </a:r>
            <a:r>
              <a:rPr lang="hu-HU" b="1" dirty="0"/>
              <a:t>. célkitűzés: Mindenkinek hozzáférést biztosítunk a </a:t>
            </a:r>
            <a:r>
              <a:rPr lang="hu-HU" b="1" dirty="0" smtClean="0"/>
              <a:t>megfizethető, megbízható, </a:t>
            </a:r>
            <a:r>
              <a:rPr lang="hu-HU" b="1" dirty="0"/>
              <a:t>fenntartható és modern energiához</a:t>
            </a:r>
            <a:r>
              <a:rPr lang="hu-HU" b="1" dirty="0" smtClean="0"/>
              <a:t>.</a:t>
            </a:r>
          </a:p>
          <a:p>
            <a:pPr marL="0" indent="0" algn="just">
              <a:buNone/>
            </a:pPr>
            <a:r>
              <a:rPr lang="hu-HU" sz="1600" dirty="0"/>
              <a:t>7.1 2030-ra biztosítjuk a teljes körű hozzáférést a </a:t>
            </a:r>
            <a:r>
              <a:rPr lang="hu-HU" sz="1600" dirty="0" smtClean="0"/>
              <a:t>megfizethető</a:t>
            </a:r>
            <a:r>
              <a:rPr lang="hu-HU" sz="1600" dirty="0"/>
              <a:t>, megbízható és modern energiaszolgáltatásokhoz. </a:t>
            </a:r>
            <a:endParaRPr lang="hu-HU" sz="1600" dirty="0" smtClean="0"/>
          </a:p>
          <a:p>
            <a:pPr marL="0" indent="0" algn="just">
              <a:buNone/>
            </a:pPr>
            <a:r>
              <a:rPr lang="hu-HU" sz="1600" dirty="0" smtClean="0"/>
              <a:t>7.2 </a:t>
            </a:r>
            <a:r>
              <a:rPr lang="hu-HU" sz="1600" dirty="0"/>
              <a:t>2030-ra jelentősen megnöveljük a megújuló energiák részarányát a világ energiaellátásában.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7885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3EDC53-4D00-44B3-8D08-52BEC3A8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hu-HU" dirty="0"/>
              <a:t>Fenntartható Fejlődési Célok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7688FB-7AB6-4383-B580-38795FB8B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3267"/>
            <a:ext cx="8596668" cy="4458095"/>
          </a:xfrm>
        </p:spPr>
        <p:txBody>
          <a:bodyPr/>
          <a:lstStyle/>
          <a:p>
            <a:r>
              <a:rPr lang="hu-HU" dirty="0"/>
              <a:t>2015 – 2030 közötti időszak</a:t>
            </a:r>
          </a:p>
          <a:p>
            <a:r>
              <a:rPr lang="hu-HU" dirty="0"/>
              <a:t>Ökológia, társadalmi és gazdasági célkitűzések</a:t>
            </a:r>
          </a:p>
          <a:p>
            <a:r>
              <a:rPr lang="hu-HU" dirty="0"/>
              <a:t>Globális jelleg, figyelembe véve az országok specifikus adottságait</a:t>
            </a:r>
          </a:p>
          <a:p>
            <a:r>
              <a:rPr lang="hu-HU" dirty="0"/>
              <a:t>Emberi jogok megjelenése, </a:t>
            </a:r>
            <a:r>
              <a:rPr lang="en-US" dirty="0"/>
              <a:t>“no one will be left behind” </a:t>
            </a:r>
            <a:endParaRPr lang="hu-HU" dirty="0"/>
          </a:p>
          <a:p>
            <a:r>
              <a:rPr lang="hu-HU" dirty="0" smtClean="0"/>
              <a:t>Holisztikus szemléletmód, egymással összefüggő célok</a:t>
            </a:r>
          </a:p>
          <a:p>
            <a:r>
              <a:rPr lang="hu-HU" dirty="0" smtClean="0"/>
              <a:t>Kritika: hierarchia hiánya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70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6108" y="-2000865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973395"/>
            <a:ext cx="8596668" cy="506796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  <a:p>
            <a:r>
              <a:rPr lang="hu-HU" dirty="0"/>
              <a:t>e-mail: </a:t>
            </a:r>
            <a:r>
              <a:rPr lang="hu-HU" dirty="0">
                <a:hlinkClick r:id="rId2"/>
              </a:rPr>
              <a:t>benda.vivien18@gmail.com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092200" y="271180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Clr>
                <a:srgbClr val="90C226"/>
              </a:buClr>
              <a:buNone/>
            </a:pPr>
            <a:r>
              <a:rPr lang="hu-HU" kern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„AZ INNOVÁCIÓS ÉS TECHNOLÓGIAI MINISZTÉRIUM ÚNKP-20-3-II-PPKE-34 KÓDSZÁMÚ ÚJ NEMZETI KIVÁLÓSÁG PROGRAMJÁNAK SZAKMAI TÁMOGATÁSÁVAL KÉSZÜLT.”</a:t>
            </a:r>
          </a:p>
          <a:p>
            <a:endParaRPr lang="hu-HU" dirty="0"/>
          </a:p>
        </p:txBody>
      </p:sp>
      <p:pic>
        <p:nvPicPr>
          <p:cNvPr id="5" name="Kép 4" descr="NKFIH-logo-2soros-bw-1">
            <a:extLst>
              <a:ext uri="{FF2B5EF4-FFF2-40B4-BE49-F238E27FC236}">
                <a16:creationId xmlns:a16="http://schemas.microsoft.com/office/drawing/2014/main" id="{D784CA92-3F3A-42A9-94DF-6106D7A9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9"/>
          <a:stretch>
            <a:fillRect/>
          </a:stretch>
        </p:blipFill>
        <p:spPr bwMode="auto">
          <a:xfrm>
            <a:off x="1995785" y="3828989"/>
            <a:ext cx="1146829" cy="6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 descr="unkp_logo-01">
            <a:extLst>
              <a:ext uri="{FF2B5EF4-FFF2-40B4-BE49-F238E27FC236}">
                <a16:creationId xmlns:a16="http://schemas.microsoft.com/office/drawing/2014/main" id="{143565ED-1AD4-4762-85C1-AEDF4FE9D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01" y="3650712"/>
            <a:ext cx="1390050" cy="9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DD454E-F40B-4031-A1E0-E650808B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hu-HU" dirty="0"/>
              <a:t>Általános jogelvek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A0D8FB-9F1C-4D24-93DD-F6172EA2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500" dirty="0"/>
              <a:t>Uruguay folyón található cellulózgyár ügye – Argentína – Uruguay, 2010, Nemzetközi Bíróság</a:t>
            </a:r>
          </a:p>
          <a:p>
            <a:pPr marL="719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500" dirty="0"/>
              <a:t>környezeti hatásvizsgálat elve </a:t>
            </a:r>
            <a:r>
              <a:rPr lang="hu-HU" sz="1500" dirty="0">
                <a:sym typeface="Wingdings" panose="05000000000000000000" pitchFamily="2" charset="2"/>
              </a:rPr>
              <a:t> </a:t>
            </a:r>
            <a:r>
              <a:rPr lang="hu-HU" sz="1500" dirty="0"/>
              <a:t>kötelező, amikor fennáll annak kockázata, hogy a tervezett ipari tevékenység számottevő ártalmas hatást gyakorolhat és határon átnyúló jelleggel bír</a:t>
            </a:r>
          </a:p>
          <a:p>
            <a:pPr marL="719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500" dirty="0"/>
              <a:t>a projekt megvalósítása előtt kell elkészíteni a hatásvizsgálatot</a:t>
            </a:r>
          </a:p>
          <a:p>
            <a:pPr marL="7191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500" dirty="0"/>
              <a:t>ezt követően is kötelező a folyamatos </a:t>
            </a:r>
            <a:r>
              <a:rPr lang="hu-HU" sz="1500" dirty="0" err="1"/>
              <a:t>monitorozás</a:t>
            </a:r>
            <a:endParaRPr lang="hu-HU" sz="1500" dirty="0"/>
          </a:p>
          <a:p>
            <a:pPr>
              <a:lnSpc>
                <a:spcPct val="90000"/>
              </a:lnSpc>
            </a:pPr>
            <a:endParaRPr lang="hu-HU" sz="15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B4DD0E-13E6-44B5-8552-1217F6509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785" y="1930400"/>
            <a:ext cx="4602747" cy="34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8B9A56-E369-45BA-8AAC-8780F756F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Soft</a:t>
            </a:r>
            <a:r>
              <a:rPr lang="hu-HU" dirty="0"/>
              <a:t> </a:t>
            </a:r>
            <a:r>
              <a:rPr lang="hu-HU" dirty="0" err="1"/>
              <a:t>law</a:t>
            </a:r>
            <a:r>
              <a:rPr lang="hu-HU" dirty="0"/>
              <a:t> dokumentumok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B81CFD-7C8B-42DA-BE6A-0355A19A9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7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469922-0335-4658-AEB2-F4677B19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82367" y="601596"/>
            <a:ext cx="8596668" cy="258726"/>
          </a:xfrm>
        </p:spPr>
        <p:txBody>
          <a:bodyPr>
            <a:normAutofit fontScale="90000"/>
          </a:bodyPr>
          <a:lstStyle/>
          <a:p>
            <a:r>
              <a:rPr lang="hu-HU" dirty="0"/>
              <a:t>Nemzetközi </a:t>
            </a:r>
            <a:r>
              <a:rPr lang="hu-HU" dirty="0" err="1"/>
              <a:t>soft</a:t>
            </a:r>
            <a:r>
              <a:rPr lang="hu-HU" dirty="0"/>
              <a:t> </a:t>
            </a:r>
            <a:r>
              <a:rPr lang="hu-HU" dirty="0" err="1"/>
              <a:t>law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4B5FAA-8214-401E-B3A8-BC891F57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05017"/>
            <a:ext cx="8596668" cy="5201390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627063">
              <a:buFont typeface="Arial" panose="020B0604020202020204" pitchFamily="34" charset="0"/>
              <a:buChar char="•"/>
            </a:pPr>
            <a:r>
              <a:rPr lang="hu-HU" dirty="0"/>
              <a:t>Egyeztetett nem szerződési természetű aktusok (</a:t>
            </a:r>
            <a:r>
              <a:rPr lang="hu-HU" dirty="0" err="1"/>
              <a:t>Quoc</a:t>
            </a:r>
            <a:r>
              <a:rPr lang="hu-HU" dirty="0"/>
              <a:t> </a:t>
            </a:r>
            <a:r>
              <a:rPr lang="hu-HU" dirty="0" err="1"/>
              <a:t>Dihn</a:t>
            </a:r>
            <a:r>
              <a:rPr lang="hu-HU" dirty="0"/>
              <a:t> – </a:t>
            </a:r>
            <a:r>
              <a:rPr lang="hu-HU" dirty="0" err="1"/>
              <a:t>Dailler</a:t>
            </a:r>
            <a:r>
              <a:rPr lang="hu-HU" dirty="0"/>
              <a:t> – Pellet – Kovács)</a:t>
            </a:r>
          </a:p>
          <a:p>
            <a:pPr marL="627063">
              <a:buFont typeface="Arial" panose="020B0604020202020204" pitchFamily="34" charset="0"/>
              <a:buChar char="•"/>
            </a:pPr>
            <a:r>
              <a:rPr lang="hu-HU" dirty="0"/>
              <a:t>Jogilag nem kötelező (írott) dokumentumok – tartalmi kategória!</a:t>
            </a:r>
          </a:p>
          <a:p>
            <a:pPr marL="627063">
              <a:buFont typeface="Arial" panose="020B0604020202020204" pitchFamily="34" charset="0"/>
              <a:buChar char="•"/>
            </a:pPr>
            <a:r>
              <a:rPr lang="hu-HU" dirty="0"/>
              <a:t>Gyakori tipizálás:</a:t>
            </a:r>
          </a:p>
          <a:p>
            <a:pPr marL="893763">
              <a:buFont typeface="+mj-lt"/>
              <a:buAutoNum type="arabicPeriod"/>
            </a:pPr>
            <a:r>
              <a:rPr lang="hu-HU" dirty="0"/>
              <a:t>Eleve nem kötelező írott nemzetközi dokumentumok</a:t>
            </a:r>
          </a:p>
          <a:p>
            <a:pPr marL="893763">
              <a:buFont typeface="+mj-lt"/>
              <a:buAutoNum type="arabicPeriod"/>
            </a:pPr>
            <a:r>
              <a:rPr lang="hu-HU" dirty="0"/>
              <a:t>Jogilag kötelező megállapodás homályos rendelkezéssel</a:t>
            </a:r>
          </a:p>
          <a:p>
            <a:pPr marL="542925" indent="-277813">
              <a:buFont typeface="Arial" panose="020B0604020202020204" pitchFamily="34" charset="0"/>
              <a:buChar char="•"/>
            </a:pPr>
            <a:r>
              <a:rPr lang="hu-HU" dirty="0"/>
              <a:t>Dinamikus </a:t>
            </a:r>
            <a:r>
              <a:rPr lang="hu-HU" dirty="0">
                <a:sym typeface="Wingdings" panose="05000000000000000000" pitchFamily="2" charset="2"/>
              </a:rPr>
              <a:t> ’</a:t>
            </a:r>
            <a:r>
              <a:rPr lang="hu-HU" dirty="0" err="1">
                <a:sym typeface="Wingdings" panose="05000000000000000000" pitchFamily="2" charset="2"/>
              </a:rPr>
              <a:t>droit</a:t>
            </a:r>
            <a:r>
              <a:rPr lang="hu-HU" dirty="0">
                <a:sym typeface="Wingdings" panose="05000000000000000000" pitchFamily="2" charset="2"/>
              </a:rPr>
              <a:t> vert’</a:t>
            </a:r>
            <a:endParaRPr lang="hu-HU" dirty="0"/>
          </a:p>
          <a:p>
            <a:pPr marL="542925" indent="-277813">
              <a:buFont typeface="Arial" panose="020B0604020202020204" pitchFamily="34" charset="0"/>
              <a:buChar char="•"/>
            </a:pPr>
            <a:r>
              <a:rPr lang="hu-HU" dirty="0"/>
              <a:t>Heterogén</a:t>
            </a:r>
          </a:p>
          <a:p>
            <a:pPr marL="542925" indent="-277813">
              <a:buFont typeface="Arial" panose="020B0604020202020204" pitchFamily="34" charset="0"/>
              <a:buChar char="•"/>
            </a:pPr>
            <a:r>
              <a:rPr lang="hu-HU" dirty="0"/>
              <a:t>Nem (klasszikus) nemzetközi jogforrás</a:t>
            </a:r>
          </a:p>
          <a:p>
            <a:pPr marL="542925" indent="-277813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16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AC962C-99C9-43D3-8CDE-4642E8AF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Környezetjog területén releváns ENSZ </a:t>
            </a:r>
            <a:r>
              <a:rPr lang="hu-HU" dirty="0" err="1"/>
              <a:t>soft</a:t>
            </a:r>
            <a:r>
              <a:rPr lang="hu-HU" dirty="0"/>
              <a:t> </a:t>
            </a:r>
            <a:r>
              <a:rPr lang="hu-HU" dirty="0" err="1"/>
              <a:t>law</a:t>
            </a:r>
            <a:r>
              <a:rPr lang="hu-HU" dirty="0"/>
              <a:t> dokumentumok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AF5FA1-4DC6-44E9-ABD8-1CA11F37F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Stockholmi </a:t>
            </a:r>
            <a:r>
              <a:rPr lang="hu-HU" dirty="0"/>
              <a:t>Nyilatkozat (1972)</a:t>
            </a:r>
          </a:p>
          <a:p>
            <a:pPr marL="627063">
              <a:buFont typeface="Arial" panose="020B0604020202020204" pitchFamily="34" charset="0"/>
              <a:buChar char="•"/>
            </a:pPr>
            <a:r>
              <a:rPr lang="hu-HU" dirty="0"/>
              <a:t>Preambulum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/>
              <a:t>az ember környezetének </a:t>
            </a:r>
            <a:r>
              <a:rPr lang="hu-HU" dirty="0" smtClean="0"/>
              <a:t>teremtője </a:t>
            </a:r>
            <a:r>
              <a:rPr lang="hu-HU" dirty="0"/>
              <a:t>és alakítója is egyben</a:t>
            </a:r>
            <a:endParaRPr lang="hu-HU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/>
              <a:t>tudomány és technika fejlődés</a:t>
            </a:r>
            <a:endParaRPr lang="hu-HU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/>
              <a:t>környezet </a:t>
            </a:r>
            <a:r>
              <a:rPr lang="hu-HU" dirty="0">
                <a:sym typeface="Wingdings" panose="05000000000000000000" pitchFamily="2" charset="2"/>
              </a:rPr>
              <a:t> természetes + ember által létrehozott</a:t>
            </a:r>
            <a:endParaRPr lang="hu-HU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/>
              <a:t>fejlődő országokra való kiemelt figyelem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/>
              <a:t>emberi populáció növekedése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/>
              <a:t>minden szereplő minden szinten történő bevonása – polgárok, közösségek, vállalatok, intézmények</a:t>
            </a:r>
            <a:endParaRPr lang="hu-HU" sz="1400" dirty="0"/>
          </a:p>
          <a:p>
            <a:pPr marL="627063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412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3830</Words>
  <Application>Microsoft Office PowerPoint</Application>
  <PresentationFormat>Szélesvásznú</PresentationFormat>
  <Paragraphs>420</Paragraphs>
  <Slides>58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7" baseType="lpstr">
      <vt:lpstr>Arial</vt:lpstr>
      <vt:lpstr>Calibri</vt:lpstr>
      <vt:lpstr>Courier New</vt:lpstr>
      <vt:lpstr>Symbol</vt:lpstr>
      <vt:lpstr>Times New Roman</vt:lpstr>
      <vt:lpstr>Trebuchet MS</vt:lpstr>
      <vt:lpstr>Wingdings</vt:lpstr>
      <vt:lpstr>Wingdings 3</vt:lpstr>
      <vt:lpstr>Fazetta</vt:lpstr>
      <vt:lpstr>A nemzetközi környezetjog forrásai, valamint a jelentős soft law dokumentumok</vt:lpstr>
      <vt:lpstr>A nemzetközi jog forrásai, értelmezést segítő eszközök</vt:lpstr>
      <vt:lpstr>A nemzetközi környezetjog forrásai</vt:lpstr>
      <vt:lpstr>Nemzetközi környezetvédelmi tárgyú szerződések</vt:lpstr>
      <vt:lpstr>Nemzetközi szokás</vt:lpstr>
      <vt:lpstr>Általános jogelvek</vt:lpstr>
      <vt:lpstr>Soft law dokumentumok</vt:lpstr>
      <vt:lpstr>Nemzetközi soft law</vt:lpstr>
      <vt:lpstr>Környezetjog területén releváns ENSZ soft law dokumentumok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Rió-i csúcs és az ott született dokumentumok hatása – néhány példa</vt:lpstr>
      <vt:lpstr>Millenniumi Fejlesztési Célok (2000 – 2015) – Millennium Development Goals (MDGs)</vt:lpstr>
      <vt:lpstr>Millenniumi Fejlesztési Célok (2000 – 2015) – Millennium Development Goals (MDGs)</vt:lpstr>
      <vt:lpstr>Millenniumi Deklaráció (A/RES/55/2.) </vt:lpstr>
      <vt:lpstr>Millenniumi Deklaráció (A/RES/55/2.) </vt:lpstr>
      <vt:lpstr>The Millennium Development Goals Report 2015</vt:lpstr>
      <vt:lpstr>7. cél: Környezeti fenntarthatóság biztosítása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Johannesburg 2002</vt:lpstr>
      <vt:lpstr>,,Rio+20”</vt:lpstr>
      <vt:lpstr>Fenntartható Fejlődési Célok (2015 – 2030) </vt:lpstr>
      <vt:lpstr>Fenntartható fejlődés három halmaza</vt:lpstr>
      <vt:lpstr>A három halmaz tágabb értelemben</vt:lpstr>
      <vt:lpstr>MDGs – Sdgs </vt:lpstr>
      <vt:lpstr>PowerPoint-bemutató</vt:lpstr>
      <vt:lpstr>PowerPoint-bemutató</vt:lpstr>
      <vt:lpstr>Példa egy szorosabb értelemben vett ökológiai célkitűzésre</vt:lpstr>
      <vt:lpstr>15. célkitűzés: Védjük, helyreállítjuk, és fenntarthatóan használjuk a szárazföldi ökoszisztémákat, fenntartható erdőgazdálkodást folytatunk, leküzdjük a sivatagosodást, megállítjuk és visszafordítjuk a talajok és a biodiverzitás pusztulását. </vt:lpstr>
      <vt:lpstr>PowerPoint-bemutató</vt:lpstr>
      <vt:lpstr>PowerPoint-bemutató</vt:lpstr>
      <vt:lpstr>Példa egy szorosabb értelemben vett társadalmi jellegű célkitűzésre</vt:lpstr>
      <vt:lpstr>4. célkitűzés: Esélyegyenlőséget, általános hozzáférést biztosítunk a minőségi oktatáshoz, és mindenkinek elérhetővé tesszük az élethosszig tartó tanulás lehetőségét.</vt:lpstr>
      <vt:lpstr>PowerPoint-bemutató</vt:lpstr>
      <vt:lpstr>Példa egy szorosabb értelemben vett gazdasági jellegű célkitűzésre</vt:lpstr>
      <vt:lpstr>8. célkitűzés: Ösztönözzük a tartós, befogadó, fenntartható gazdasági gyarapodást, a teljes és eredményes foglalkoztatást és a tisztességes munkát mindenki számára.</vt:lpstr>
      <vt:lpstr>PowerPoint-bemutató</vt:lpstr>
      <vt:lpstr>PowerPoint-bemutató</vt:lpstr>
      <vt:lpstr>Holisztikus szemléletmód</vt:lpstr>
      <vt:lpstr>Fenntartható Fejlődési Célok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uniós jog kölcsönhatása a nemzetközi környezetjog dokumentumaival, különös tekintettel a soft law aktusokra</dc:title>
  <dc:creator>Vivien Benda</dc:creator>
  <cp:lastModifiedBy>Baranyi Krisztina</cp:lastModifiedBy>
  <cp:revision>83</cp:revision>
  <dcterms:created xsi:type="dcterms:W3CDTF">2021-03-01T12:49:59Z</dcterms:created>
  <dcterms:modified xsi:type="dcterms:W3CDTF">2021-05-17T08:44:37Z</dcterms:modified>
</cp:coreProperties>
</file>