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69" r:id="rId16"/>
    <p:sldId id="268" r:id="rId17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>
      <p:cViewPr varScale="1">
        <p:scale>
          <a:sx n="73" d="100"/>
          <a:sy n="73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721B2A7-51F5-4FDC-BE06-F3E90A4489F7}" type="datetime1">
              <a:rPr lang="hu-HU" smtClean="0"/>
              <a:pPr algn="r" rtl="0"/>
              <a:t>2021. 03. 01.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559B9A2-8326-4635-880C-5B72FBBC6867}" type="datetime1">
              <a:rPr lang="hu-HU" smtClean="0"/>
              <a:pPr/>
              <a:t>2021. 03. 01.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8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91E90C-577B-43A2-96B9-5F9C4D0D5D74}" type="datetime1">
              <a:rPr lang="hu-HU" noProof="0" smtClean="0"/>
              <a:pPr/>
              <a:t>2021. 03. 01.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0E7FA44-65CF-4337-963C-7B9FE4472796}" type="datetime1">
              <a:rPr lang="hu-HU" smtClean="0"/>
              <a:pPr/>
              <a:t>2021. 03. 01.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8490527-B68A-4BFF-A6DE-D5CBA02812C2}" type="datetime1">
              <a:rPr lang="hu-HU" smtClean="0"/>
              <a:pPr/>
              <a:t>2021. 03. 01.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D95124D-E261-47F1-B401-86E03874A598}" type="datetime1">
              <a:rPr lang="hu-HU" noProof="0" smtClean="0"/>
              <a:pPr/>
              <a:t>2021. 03. 01.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36C10C3-259D-4671-BF16-34C81C9AD045}" type="datetime1">
              <a:rPr lang="hu-HU" noProof="0" smtClean="0"/>
              <a:pPr/>
              <a:t>2021. 03. 01.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CF0680B-0BA5-4794-855D-17DF05928D42}" type="datetime1">
              <a:rPr lang="hu-HU" noProof="0" smtClean="0"/>
              <a:pPr/>
              <a:t>2021. 03. 01.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2CF9FBE-3783-4498-A910-0B31E13B7479}" type="datetime1">
              <a:rPr lang="hu-HU" noProof="0" smtClean="0"/>
              <a:pPr/>
              <a:t>2021. 03. 01.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9616E92-2361-47AD-97DB-FF3A3CF17B71}" type="datetime1">
              <a:rPr lang="hu-HU" noProof="0" smtClean="0"/>
              <a:pPr/>
              <a:t>2021. 03. 01.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0853975-2D52-4D0E-BABC-7B145127E156}" type="datetime1">
              <a:rPr lang="hu-HU" noProof="0" smtClean="0"/>
              <a:pPr/>
              <a:t>2021. 03. 01.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9DCE854-1D69-434E-835E-0DD4CA759197}" type="datetime1">
              <a:rPr lang="hu-HU" noProof="0" smtClean="0"/>
              <a:pPr/>
              <a:t>2021. 03. 01.</a:t>
            </a:fld>
            <a:r>
              <a:rPr lang="hu-HU" noProof="0" dirty="0"/>
              <a:t>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88B3F56-0D61-435C-936E-D6D5D3A0853F}" type="datetime1">
              <a:rPr lang="hu-HU" smtClean="0"/>
              <a:pPr/>
              <a:t>2021. 03. 01.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r>
              <a:rPr lang="hu-HU" dirty="0"/>
              <a:t>                                  </a:t>
            </a:r>
            <a:fld id="{81FEFA0A-2F20-4B60-98C6-5FFDA469AA1C}" type="slidenum">
              <a:rPr lang="hu-HU" noProof="0" smtClean="0"/>
              <a:pPr algn="r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4382616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/>
              <a:t/>
            </a:r>
            <a:br>
              <a:rPr lang="hu" dirty="0"/>
            </a:br>
            <a:r>
              <a:rPr lang="hu" dirty="0"/>
              <a:t/>
            </a:r>
            <a:br>
              <a:rPr lang="hu" dirty="0"/>
            </a:br>
            <a:r>
              <a:rPr lang="hu" dirty="0"/>
              <a:t/>
            </a:r>
            <a:br>
              <a:rPr lang="hu" dirty="0"/>
            </a:br>
            <a:r>
              <a:rPr lang="hu" dirty="0"/>
              <a:t/>
            </a:r>
            <a:br>
              <a:rPr lang="hu" dirty="0"/>
            </a:br>
            <a:r>
              <a:rPr lang="hu" dirty="0"/>
              <a:t>CSR – a vállalatok társadalmi felelősségvállalása</a:t>
            </a:r>
            <a:br>
              <a:rPr lang="hu" dirty="0"/>
            </a:br>
            <a:r>
              <a:rPr lang="hu" dirty="0"/>
              <a:t/>
            </a:r>
            <a:br>
              <a:rPr lang="hu" dirty="0"/>
            </a:br>
            <a:r>
              <a:rPr lang="hu" sz="3600" dirty="0"/>
              <a:t>Prof. Bándi Gyula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2EE073-54B8-4129-A904-AB539FBC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RBC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4345BE-4B05-48F5-AF4D-9DF802B6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/>
              <a:t>Responsible</a:t>
            </a:r>
            <a:r>
              <a:rPr lang="hu-HU" dirty="0"/>
              <a:t> Business </a:t>
            </a:r>
            <a:r>
              <a:rPr lang="hu-HU" dirty="0" err="1"/>
              <a:t>Conduct</a:t>
            </a:r>
            <a:r>
              <a:rPr lang="hu-HU" dirty="0"/>
              <a:t> (RBC) egy alternatív megoldás, amit az OECD vezetett be. Az  OECD szerint</a:t>
            </a:r>
          </a:p>
          <a:p>
            <a:pPr marL="0" indent="0">
              <a:buNone/>
            </a:pPr>
            <a:r>
              <a:rPr lang="hu-HU" dirty="0"/>
              <a:t>(a) pozitív hozzájárulást ad a gazdasági, környezetvédelmi és társadalmi fejlődéshez a fenntartható fejlődés elérése érdekében és</a:t>
            </a:r>
          </a:p>
          <a:p>
            <a:pPr marL="0" indent="0">
              <a:buNone/>
            </a:pPr>
            <a:r>
              <a:rPr lang="hu-HU" dirty="0"/>
              <a:t>(b) megelőzi vagy csökkenti a negatív hatásokat, amelyek saját tevékenységük, szolgáltatásuk vagy termékük révén következnének be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21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A3D935-9830-4747-9E42-3DA875A3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2E896A-859E-4BF4-88AF-62E3CB4F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052736"/>
            <a:ext cx="9601200" cy="5119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Ezeket tekintik közös elemeknek a CSR-ban: </a:t>
            </a:r>
          </a:p>
          <a:p>
            <a:r>
              <a:rPr lang="hu-HU" dirty="0"/>
              <a:t>az üzleti felelősséget jelenti a cselekvés irányában, a társadalom általános céljainak elérésére a fentartható fejlődés, mint vezérelv mentén </a:t>
            </a:r>
          </a:p>
          <a:p>
            <a:r>
              <a:rPr lang="hu-HU" dirty="0"/>
              <a:t>összefügg a politikai, szervezeti, kulturális és környezeti kérdésekkel, kapcsolódik az üzlet és a társadalom viszonyához </a:t>
            </a:r>
          </a:p>
          <a:p>
            <a:r>
              <a:rPr lang="hu-HU" dirty="0"/>
              <a:t>a megfelelésen túli kérdés, hiszen az alapvető feltétel </a:t>
            </a:r>
          </a:p>
          <a:p>
            <a:r>
              <a:rPr lang="hu-HU" dirty="0"/>
              <a:t>önkéntes, erkölcsi, etikai és filantróp elkötelezettség </a:t>
            </a:r>
          </a:p>
          <a:p>
            <a:r>
              <a:rPr lang="hu-HU" dirty="0"/>
              <a:t>jelenthet-e profitot? </a:t>
            </a:r>
          </a:p>
          <a:p>
            <a:pPr marL="0" indent="0">
              <a:buNone/>
            </a:pPr>
            <a:r>
              <a:rPr lang="hu-HU" b="1" dirty="0"/>
              <a:t>Összegezve:</a:t>
            </a:r>
            <a:r>
              <a:rPr lang="hu-HU" dirty="0"/>
              <a:t> </a:t>
            </a:r>
            <a:r>
              <a:rPr lang="hu-HU" i="1" dirty="0"/>
              <a:t>a fenntartható fejlődés alapvető modelljéhez való önkéntes üzleti hozzájárulás, és az aktív vállalati elkötelezettség része, ami a jogi megfelelésen túlmutat.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18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3EF2FF-6594-4597-AF5A-641E0AC0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/>
          <a:lstStyle/>
          <a:p>
            <a:r>
              <a:rPr lang="en-US" dirty="0"/>
              <a:t>CSR Pyramid according to (Carroll 1991)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C066CB5-B4DE-4BF7-B170-828EE5707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98" y="1412776"/>
            <a:ext cx="7098605" cy="49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E39F91-BAE2-4B9B-B55B-63D7DFE8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Word-chard of terms used in the new CSR communication</a:t>
            </a:r>
            <a:endParaRPr lang="hu-HU" sz="32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6BDBFAE-735A-4F05-A4CB-07A9DBA61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937" y="1700808"/>
            <a:ext cx="963679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0FCA59-9D14-4E63-8934-E51215D0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/>
          <a:lstStyle/>
          <a:p>
            <a:r>
              <a:rPr lang="hu-HU" dirty="0"/>
              <a:t>Történet és alapozás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6F3229-5D3E-434E-8CD7-E9E81435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980728"/>
            <a:ext cx="9601200" cy="519147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CSR (vállalati társadalmi felelősségvállalás), mint sajátos etikai kérdés?</a:t>
            </a:r>
          </a:p>
          <a:p>
            <a:r>
              <a:rPr lang="hu-HU" dirty="0"/>
              <a:t>A 30-as évektől indul, az 50-es években a vállalati vezetők társadalmi kötelezettségeként jelent meg, hogy olyan döntéseket hozzanak, amelyek megfelelnek a társadalmi céloknak és értékeknek.</a:t>
            </a:r>
          </a:p>
          <a:p>
            <a:r>
              <a:rPr lang="hu-HU" dirty="0"/>
              <a:t>Az Egyesült Államokban az 1964-es polgári jogi törvény (Civil </a:t>
            </a:r>
            <a:r>
              <a:rPr lang="hu-HU" dirty="0" err="1"/>
              <a:t>Rights</a:t>
            </a:r>
            <a:r>
              <a:rPr lang="hu-HU" dirty="0"/>
              <a:t> </a:t>
            </a:r>
            <a:r>
              <a:rPr lang="hu-HU" dirty="0" err="1"/>
              <a:t>Act</a:t>
            </a:r>
            <a:r>
              <a:rPr lang="hu-HU" dirty="0"/>
              <a:t>) tartalmazott olyan vezetői felelősségre utalást, ami szélesebb kört fog át a hagyományosnál. </a:t>
            </a:r>
          </a:p>
          <a:p>
            <a:r>
              <a:rPr lang="hu-HU" dirty="0"/>
              <a:t>A CSR önmagában is egy komplex fogalom, amely a társadalmi, ökológiai és ökonómiai szempontból felelősségteljes vállalatirányítást foglalja magában.</a:t>
            </a:r>
          </a:p>
          <a:p>
            <a:r>
              <a:rPr lang="hu-HU" dirty="0"/>
              <a:t>A fenntarthatóság visz egyre jobban ebbe az irányba, ez a kapcsolati vonatkozás a legerősebb</a:t>
            </a:r>
          </a:p>
          <a:p>
            <a:r>
              <a:rPr lang="hu-HU" dirty="0"/>
              <a:t>A vállalati társadalmi felelősség jogi szabályozása töredékes és sporadikus. A CSR a vállalatok önkéntes, a jogszabályok betartásán túlmutató felelősségvállalása.</a:t>
            </a:r>
          </a:p>
          <a:p>
            <a:r>
              <a:rPr lang="hu-HU" dirty="0"/>
              <a:t>Nincs egységes megítélés</a:t>
            </a:r>
          </a:p>
          <a:p>
            <a:r>
              <a:rPr lang="hu-HU" dirty="0"/>
              <a:t>A CSR magyarországi fejlődésére jelentős hatással volt, nem a gazdaság önszabályozó igényrendszere termelte ki a szükségletet, hanem a nyugatról érkezett multinacionális vállalatok hozták magukkal. (Szegedi Krisztina - Mélypataki Gábor, 2016)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08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F35B0C-D23C-4D55-AD9B-713E5BF1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 fontScale="90000"/>
          </a:bodyPr>
          <a:lstStyle/>
          <a:p>
            <a:r>
              <a:rPr lang="hu-HU" dirty="0"/>
              <a:t>Történet és alapozás 2.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AFE413-A44C-46B8-9C1F-C2686D4B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908720"/>
            <a:ext cx="9601200" cy="526348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„Az üzleti vállalkozás nem egy jogi fikció, hanem a társdalom egyik szereplője, egy közösségnek a tagja, amely szolidaritási kötelezettséget követel meg a vállalattól a közösség többi tagjáért. Erkölcsös és felelősségteljes magatartás nélkül a jogi szabályozás önmagában nem képes megoldani a piaci működés tökéletlenségeit. Minden vállalatnak legitim, de nem egyetlen célja kell, hogy legyen a tulajdonosok vagyonának növelése. Ugyanakkor a vállalat felelősséggel tartozik mindazon természetes és jogi személyekért is (</a:t>
            </a:r>
            <a:r>
              <a:rPr lang="hu-HU" dirty="0" err="1"/>
              <a:t>stakeholderekért</a:t>
            </a:r>
            <a:r>
              <a:rPr lang="hu-HU" dirty="0"/>
              <a:t>), akikkel kapcsolatba kerül. </a:t>
            </a:r>
            <a:r>
              <a:rPr lang="hu-HU" sz="1700" dirty="0"/>
              <a:t>(Katona Klára: a vállalati társadalmi felelősségvállalás kritikája a katolikus egyház társadalmi tanításának tükrében, IAS 2019. 4.)</a:t>
            </a:r>
          </a:p>
          <a:p>
            <a:r>
              <a:rPr lang="hu-HU" dirty="0"/>
              <a:t>Az ENSZ 2000-ben hozta létre a Globális Szerződést (UN Global </a:t>
            </a:r>
            <a:r>
              <a:rPr lang="hu-HU" dirty="0" err="1"/>
              <a:t>Compact</a:t>
            </a:r>
            <a:r>
              <a:rPr lang="hu-HU" dirty="0"/>
              <a:t>), amely a világ legnagyobb vállalati fenntarthatósági kezdeményezése, ebben felhívást intéz a vállalatok felé, hogy hangolják össze stratégiájukat és működésüket az emberi jogokra, a munkajogra, környezetvédelemre és korrupció elleni küzdelemre vonatkozó általános alapelvekkel, és a társadalmi célokat elősegítő intézkedéseket valósítsanak meg.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88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A17DFB-B2CB-4E9D-9565-ECAA0DFD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/>
          <a:lstStyle/>
          <a:p>
            <a:r>
              <a:rPr lang="hu-HU" dirty="0"/>
              <a:t>EK Zöld Könyv 2001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3EF129-13FB-4238-8276-7EB7FB34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980728"/>
            <a:ext cx="9601200" cy="519147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u="sng" dirty="0"/>
              <a:t>Belső vonatkozások</a:t>
            </a:r>
            <a:r>
              <a:rPr lang="hu-HU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dirty="0"/>
              <a:t>human </a:t>
            </a:r>
            <a:r>
              <a:rPr lang="hu-HU" dirty="0" err="1"/>
              <a:t>resources</a:t>
            </a:r>
            <a:r>
              <a:rPr lang="hu-HU" dirty="0"/>
              <a:t> management</a:t>
            </a:r>
          </a:p>
          <a:p>
            <a:pPr>
              <a:spcBef>
                <a:spcPts val="0"/>
              </a:spcBef>
            </a:pPr>
            <a:r>
              <a:rPr lang="hu-HU" dirty="0"/>
              <a:t>munkahelyi egészség és biztonság</a:t>
            </a:r>
          </a:p>
          <a:p>
            <a:pPr>
              <a:spcBef>
                <a:spcPts val="0"/>
              </a:spcBef>
            </a:pPr>
            <a:r>
              <a:rPr lang="hu-HU" dirty="0"/>
              <a:t>a változásokhoz való alkalmazkodás (pl. COVID19)</a:t>
            </a:r>
          </a:p>
          <a:p>
            <a:pPr>
              <a:spcBef>
                <a:spcPts val="0"/>
              </a:spcBef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u="sng" dirty="0"/>
              <a:t>Külső vonatkozások</a:t>
            </a:r>
            <a:r>
              <a:rPr lang="hu-HU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dirty="0"/>
              <a:t>helyi közösségek</a:t>
            </a:r>
          </a:p>
          <a:p>
            <a:pPr>
              <a:spcBef>
                <a:spcPts val="0"/>
              </a:spcBef>
            </a:pPr>
            <a:r>
              <a:rPr lang="hu-HU" dirty="0"/>
              <a:t>üzleti partnerek, fogyasztók</a:t>
            </a:r>
          </a:p>
          <a:p>
            <a:pPr>
              <a:spcBef>
                <a:spcPts val="0"/>
              </a:spcBef>
            </a:pPr>
            <a:r>
              <a:rPr lang="hu-HU" dirty="0"/>
              <a:t>emberi jogok (l. ENSZ elvei)</a:t>
            </a:r>
          </a:p>
          <a:p>
            <a:pPr>
              <a:spcBef>
                <a:spcPts val="0"/>
              </a:spcBef>
            </a:pPr>
            <a:r>
              <a:rPr lang="hu-HU" dirty="0"/>
              <a:t>környezetvédelmi kérdések</a:t>
            </a:r>
          </a:p>
          <a:p>
            <a:pPr>
              <a:spcBef>
                <a:spcPts val="0"/>
              </a:spcBef>
            </a:pPr>
            <a:r>
              <a:rPr lang="hu-HU" dirty="0"/>
              <a:t>fenntartható fejlődés</a:t>
            </a:r>
          </a:p>
          <a:p>
            <a:pPr>
              <a:spcBef>
                <a:spcPts val="0"/>
              </a:spcBef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u="sng" dirty="0"/>
              <a:t>Részei</a:t>
            </a:r>
            <a:r>
              <a:rPr lang="hu-HU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dirty="0"/>
              <a:t>IMS</a:t>
            </a:r>
          </a:p>
          <a:p>
            <a:pPr>
              <a:spcBef>
                <a:spcPts val="0"/>
              </a:spcBef>
            </a:pPr>
            <a:r>
              <a:rPr lang="hu-HU" dirty="0"/>
              <a:t>auditálás és jelentéstétel</a:t>
            </a:r>
          </a:p>
          <a:p>
            <a:pPr>
              <a:spcBef>
                <a:spcPts val="0"/>
              </a:spcBef>
            </a:pPr>
            <a:r>
              <a:rPr lang="hu-HU" dirty="0" err="1"/>
              <a:t>quality</a:t>
            </a:r>
            <a:r>
              <a:rPr lang="hu-HU" dirty="0"/>
              <a:t> management</a:t>
            </a:r>
          </a:p>
          <a:p>
            <a:pPr>
              <a:spcBef>
                <a:spcPts val="0"/>
              </a:spcBef>
            </a:pPr>
            <a:r>
              <a:rPr lang="hu-HU" dirty="0"/>
              <a:t>díjak, </a:t>
            </a:r>
            <a:r>
              <a:rPr lang="hu-HU" dirty="0" err="1"/>
              <a:t>cimkék</a:t>
            </a:r>
            <a:endParaRPr lang="hu-HU" dirty="0"/>
          </a:p>
          <a:p>
            <a:pPr>
              <a:spcBef>
                <a:spcPts val="0"/>
              </a:spcBef>
            </a:pPr>
            <a:r>
              <a:rPr lang="hu-HU" dirty="0"/>
              <a:t>elkötelezettség az általános gazdasági megfontolások és a társadalmi kirekesztés kérdésében</a:t>
            </a:r>
          </a:p>
          <a:p>
            <a:pPr>
              <a:spcBef>
                <a:spcPts val="0"/>
              </a:spcBef>
            </a:pPr>
            <a:r>
              <a:rPr lang="hu-HU" dirty="0"/>
              <a:t>felelős beruházás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80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2E1AC2-03F9-45C6-AC48-C00CA780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/>
          <a:lstStyle/>
          <a:p>
            <a:r>
              <a:rPr lang="hu-HU" dirty="0"/>
              <a:t>Bizottság Közlemény 2002 és 2011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16D270-7F50-412F-80A4-39D7C5BB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980728"/>
            <a:ext cx="9601200" cy="519147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Bizottság 2002 Kommüniké a CSR-</a:t>
            </a:r>
            <a:r>
              <a:rPr lang="hu-HU" dirty="0" err="1"/>
              <a:t>ról</a:t>
            </a:r>
            <a:r>
              <a:rPr lang="hu-HU" dirty="0"/>
              <a:t>. Első megfogalmazás: „A CSR egy olyan koncepció, ami szerint a vállalatok önkéntes alapon integrálják társadalmi és környezetvédelmi elkötelezettségüket üzleti tevékenységükbe és kapcsolataikat a </a:t>
            </a:r>
            <a:r>
              <a:rPr lang="hu-HU" dirty="0" err="1"/>
              <a:t>stakeholderekért</a:t>
            </a:r>
            <a:r>
              <a:rPr lang="hu-HU" dirty="0"/>
              <a:t>.”</a:t>
            </a:r>
          </a:p>
          <a:p>
            <a:r>
              <a:rPr lang="hu-HU" dirty="0"/>
              <a:t>2011: A Bizottság az alábbi új meghatározást javasolja a vállalati társadalmi felelősségvállalásra: „a vállalkozásoknak a társadalomra gyakorolt hatásuk iránti felelőssége”. E kötelezettségvállalás teljesítésének előfeltétele az alkalmazandó jogszabályok betartása, illetve a szociális partnerek között létrejött kollektív megállapodások tiszteletben tartása Ahhoz, hogy a vállalkozások teljes mértékben eleget tudjanak tenni társadalmi felelősségvállalásuknak, az érintett területeket képviselő érdekelt felek szoros bevonása mellett ki kell alakítaniuk a társadalmi, környezeti, etikai, emberi jogi és fogyasztói kérdések üzleti tevékenységükbe és alapstratégiájukba való beépítését szolgáló folyamatot a következő céllal:</a:t>
            </a:r>
          </a:p>
          <a:p>
            <a:r>
              <a:rPr lang="hu-HU" dirty="0"/>
              <a:t>a tulajdonosaik/részvényeseik és a többi érdekelt fél, valamint tágabb értelemben véve a társadalom számára a lehető legtöbb közös érték előállítása,</a:t>
            </a:r>
          </a:p>
          <a:p>
            <a:r>
              <a:rPr lang="hu-HU" dirty="0"/>
              <a:t>a tevékenységük révén felmerülő lehetséges negatív hatások felismerése, megelőzése és enyhítése.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0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3E53E8-D680-4F70-869E-8034113A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45571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17A171-4654-436F-B8E5-9B95371B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836712"/>
            <a:ext cx="9601200" cy="5335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fenti elvek és iránymutatások értelmében a vállalati társadalmi felelősségvállalás az alábbi területekre mindenképpen vonatkozik:</a:t>
            </a:r>
          </a:p>
          <a:p>
            <a:pPr marL="342900" indent="-342900"/>
            <a:r>
              <a:rPr lang="hu-HU" dirty="0"/>
              <a:t>emberi jogok, </a:t>
            </a:r>
          </a:p>
          <a:p>
            <a:pPr marL="342900" indent="-342900"/>
            <a:r>
              <a:rPr lang="hu-HU" dirty="0"/>
              <a:t>munkaügyi és foglalkoztatási kérdések (például képzés, sokszínűség, nemek közötti egyenlőség, a munkavállalók egészsége és jóléte), </a:t>
            </a:r>
          </a:p>
          <a:p>
            <a:pPr marL="342900" indent="-342900"/>
            <a:r>
              <a:rPr lang="hu-HU" dirty="0"/>
              <a:t>környezetvédelmi kérdések (például biológiai sokféleség, éghajlatváltozás, erőforrás-hatékonyság, életciklus-értékelés és szennyezés-megelőzés),</a:t>
            </a:r>
          </a:p>
          <a:p>
            <a:pPr marL="342900" indent="-342900"/>
            <a:r>
              <a:rPr lang="hu-HU" dirty="0"/>
              <a:t>valamint a vesztegetés és a korrupció elleni küzdelem. </a:t>
            </a:r>
          </a:p>
          <a:p>
            <a:pPr marL="342900" indent="-342900"/>
            <a:r>
              <a:rPr lang="hu-HU" dirty="0"/>
              <a:t>A közösség bevonása és fejlesztése, a fogyatékos személyek beilleszkedése a társadalomba, a fogyasztók érdekei és ezen belül is a magánélethez való joguk is a vállalati társadalmi felelősségvállalással kapcsolatos tematika részét képezi. </a:t>
            </a:r>
          </a:p>
          <a:p>
            <a:pPr marL="342900" indent="-342900"/>
            <a:r>
              <a:rPr lang="hu-HU" dirty="0"/>
              <a:t>Az szállítói láncon keresztül történő társadalmi és környezeti felelősségvállalás támogatása, valamint a nem pénzügyi információk közzététele elismerten fontos, több területet érintő kérdéskörnek számít.</a:t>
            </a:r>
          </a:p>
        </p:txBody>
      </p:sp>
    </p:spTree>
    <p:extLst>
      <p:ext uri="{BB962C8B-B14F-4D97-AF65-F5344CB8AC3E}">
        <p14:creationId xmlns:p14="http://schemas.microsoft.com/office/powerpoint/2010/main" val="23088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530957-F397-4D0F-BAC1-9248CB43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 fontScale="90000"/>
          </a:bodyPr>
          <a:lstStyle/>
          <a:p>
            <a:r>
              <a:rPr lang="hu-HU" dirty="0"/>
              <a:t>ISO 26000, 2009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AF6BA6-2D3C-4A32-8431-433201C4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980728"/>
            <a:ext cx="96012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2900" dirty="0"/>
              <a:t>Az ISO 26000 (2009) Társadalmi felelősség szabvány, ami hangsúlyozza, hogy a vállalatok és a szervezetek nem légüres térben működnek, hanem a társadalom részeként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900" dirty="0"/>
              <a:t>A CSR-ben az alábbi elveknek kell megnyilvánulniuk:</a:t>
            </a:r>
          </a:p>
          <a:p>
            <a:pPr>
              <a:spcBef>
                <a:spcPts val="600"/>
              </a:spcBef>
            </a:pPr>
            <a:r>
              <a:rPr lang="hu-HU" sz="2900" dirty="0"/>
              <a:t>Elszámoltathatóság: a vállalati vezetés nemcsak a tulajdonosoknak, hanem a ha-tóságoknak és a társadalom egészének általában is elszámolással tartozik.  </a:t>
            </a:r>
          </a:p>
          <a:p>
            <a:pPr>
              <a:spcBef>
                <a:spcPts val="600"/>
              </a:spcBef>
            </a:pPr>
            <a:r>
              <a:rPr lang="hu-HU" sz="2900" dirty="0"/>
              <a:t>Átláthatóság: a vállat tevékenysége és követett politikája nyilvános és hozzáférhető kell, hogy legyen. </a:t>
            </a:r>
          </a:p>
          <a:p>
            <a:pPr>
              <a:spcBef>
                <a:spcPts val="600"/>
              </a:spcBef>
            </a:pPr>
            <a:r>
              <a:rPr lang="hu-HU" sz="2900" dirty="0"/>
              <a:t>Erkölcsös viselkedés: a hazai és nemzetközi szabályok, a tisztességesség, </a:t>
            </a:r>
            <a:r>
              <a:rPr lang="hu-HU" sz="2900" dirty="0" err="1"/>
              <a:t>vala</a:t>
            </a:r>
            <a:r>
              <a:rPr lang="hu-HU" sz="2900" dirty="0"/>
              <a:t>-mint az egyenlőség tiszteletben tartásának elvárása. </a:t>
            </a:r>
          </a:p>
          <a:p>
            <a:pPr>
              <a:spcBef>
                <a:spcPts val="600"/>
              </a:spcBef>
            </a:pPr>
            <a:r>
              <a:rPr lang="hu-HU" sz="2900" dirty="0" err="1"/>
              <a:t>Stakeholder</a:t>
            </a:r>
            <a:r>
              <a:rPr lang="hu-HU" sz="2900" dirty="0"/>
              <a:t> érdekek tisztelete: a tulajdonosokon kívül a vállalat összes érintettjére tekintettel kell lennie a vállalati működésnek.</a:t>
            </a:r>
          </a:p>
          <a:p>
            <a:pPr>
              <a:spcBef>
                <a:spcPts val="600"/>
              </a:spcBef>
            </a:pPr>
            <a:r>
              <a:rPr lang="hu-HU" sz="2900" dirty="0"/>
              <a:t>Fenntartható fejlődés: a vezetők döntéseikben a vállalat hosszú távú érdekeit kell, hogy szem előtt tartsák.</a:t>
            </a:r>
          </a:p>
          <a:p>
            <a:pPr>
              <a:spcBef>
                <a:spcPts val="600"/>
              </a:spcBef>
            </a:pPr>
            <a:r>
              <a:rPr lang="hu-HU" sz="2900" dirty="0"/>
              <a:t>Következetes legjobb gyakorlat: a vállalatnak ugyanazon normákat (emberi </a:t>
            </a:r>
            <a:r>
              <a:rPr lang="hu-HU" sz="2900" dirty="0" err="1"/>
              <a:t>jo</a:t>
            </a:r>
            <a:r>
              <a:rPr lang="hu-HU" sz="2900" dirty="0"/>
              <a:t>-gok, munkavállalói jogok, nemzetközi előírások stb.) kell alkalmaznia minden országban, ahol tevékenységet folytat. </a:t>
            </a:r>
          </a:p>
          <a:p>
            <a:pPr>
              <a:spcBef>
                <a:spcPts val="600"/>
              </a:spcBef>
            </a:pPr>
            <a:r>
              <a:rPr lang="hu-HU" sz="2900" dirty="0"/>
              <a:t>Közösségi beruházás: a vállalatnak keresnie kell a lehetőségeket, hogy hozzájáruljon a közjóhoz.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300" dirty="0"/>
              <a:t>(Katona Klára: IAS, 2019)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87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91E03C-E28E-40B5-BD2D-0E082E1F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>
            <a:normAutofit fontScale="90000"/>
          </a:bodyPr>
          <a:lstStyle/>
          <a:p>
            <a:r>
              <a:rPr lang="hu-HU" dirty="0"/>
              <a:t>ENSZ emberi jogok és üzleti tevékenység 2011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6ED987-6B2B-44BE-BBC2-9F84A18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268760"/>
            <a:ext cx="9601200" cy="4903440"/>
          </a:xfrm>
        </p:spPr>
        <p:txBody>
          <a:bodyPr/>
          <a:lstStyle/>
          <a:p>
            <a:r>
              <a:rPr lang="hu-HU" dirty="0"/>
              <a:t>Az ENSZ „védelem, tisztelet és jogorvoslat” keretrendszere (UN “</a:t>
            </a:r>
            <a:r>
              <a:rPr lang="hu-HU" dirty="0" err="1"/>
              <a:t>Protect</a:t>
            </a:r>
            <a:r>
              <a:rPr lang="hu-HU" dirty="0"/>
              <a:t>, </a:t>
            </a:r>
            <a:r>
              <a:rPr lang="hu-HU" dirty="0" err="1"/>
              <a:t>Respect</a:t>
            </a:r>
            <a:r>
              <a:rPr lang="hu-HU" dirty="0"/>
              <a:t> and </a:t>
            </a:r>
            <a:r>
              <a:rPr lang="hu-HU" dirty="0" err="1"/>
              <a:t>Remedy</a:t>
            </a:r>
            <a:r>
              <a:rPr lang="hu-HU" dirty="0"/>
              <a:t>” Framework) 2011-ben az emberi jogok védelmének ösztönzését célozza, kiemelve, hogy ez az állam kötelessége, a vállalatoknak pedig társadalmi felelősségük.</a:t>
            </a:r>
          </a:p>
          <a:p>
            <a:pPr marL="0" indent="0">
              <a:buNone/>
            </a:pPr>
            <a:r>
              <a:rPr lang="hu-HU" dirty="0"/>
              <a:t>13. Az emberi jogok tiszteletének felelőssége megkívánja, hogy az üzleti vállalkozások:</a:t>
            </a:r>
          </a:p>
          <a:p>
            <a:pPr marL="0" indent="0">
              <a:buNone/>
            </a:pPr>
            <a:r>
              <a:rPr lang="hu-HU" dirty="0"/>
              <a:t>(a) Kerüljék el a hátrányos emberi jogi hatások előidézését vagy aza azokban való közreműködést, illetve kezelik a helyzetet, ha ilyen bekövetkezne;</a:t>
            </a:r>
          </a:p>
          <a:p>
            <a:pPr marL="0" indent="0">
              <a:buNone/>
            </a:pPr>
            <a:r>
              <a:rPr lang="hu-HU" dirty="0"/>
              <a:t>(b) Próbálják megelőzni vagy csökkenteni üzleti kapcsolataikban a káros emberi jogi hatásokat, amelyeket közvetlenül saját tevékenységük, szolgáltatásuk vagy termékük idézett elő 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03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2DB023-13F2-4E8A-A0B3-07BD57E9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383704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1E1262-106F-4847-BF3E-5805965C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980728"/>
            <a:ext cx="9601200" cy="519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16. … üzletpolitikai nyilatkozatban fejezzék ki elkötelezettségüket, ami</a:t>
            </a:r>
          </a:p>
          <a:p>
            <a:pPr marL="0" indent="0">
              <a:buNone/>
            </a:pPr>
            <a:r>
              <a:rPr lang="hu-HU" dirty="0"/>
              <a:t>(a) magasabb vezetői szinten kerül elfogadásra;</a:t>
            </a:r>
          </a:p>
          <a:p>
            <a:pPr marL="0" indent="0">
              <a:buNone/>
            </a:pPr>
            <a:r>
              <a:rPr lang="hu-HU" dirty="0"/>
              <a:t>(b) belső és/vagy külső szakértőket vesz igénybe;</a:t>
            </a:r>
          </a:p>
          <a:p>
            <a:pPr marL="0" indent="0">
              <a:buNone/>
            </a:pPr>
            <a:r>
              <a:rPr lang="hu-HU" dirty="0"/>
              <a:t>(c) ösztönzi az emberi jogi elvárásokat között, akikkel kapcsolatba kerülnek saját tevékenységük, szolgáltatásuk vagy termékük révén;</a:t>
            </a:r>
          </a:p>
          <a:p>
            <a:pPr marL="0" indent="0">
              <a:buNone/>
            </a:pPr>
            <a:r>
              <a:rPr lang="hu-HU" dirty="0"/>
              <a:t>(d) nyilvános, a dolgozókat, üzleti partnereket és más feleket tájékoztatják;</a:t>
            </a:r>
          </a:p>
          <a:p>
            <a:pPr marL="0" indent="0">
              <a:buNone/>
            </a:pPr>
            <a:r>
              <a:rPr lang="hu-HU" dirty="0"/>
              <a:t>(e) a működési politikákban és eljárásokban is visszaköszön … </a:t>
            </a:r>
          </a:p>
          <a:p>
            <a:pPr marL="0" indent="0">
              <a:buNone/>
            </a:pPr>
            <a:r>
              <a:rPr lang="hu-HU" dirty="0"/>
              <a:t>17. human </a:t>
            </a:r>
            <a:r>
              <a:rPr lang="hu-HU" dirty="0" err="1"/>
              <a:t>rights</a:t>
            </a:r>
            <a:r>
              <a:rPr lang="hu-HU" dirty="0"/>
              <a:t>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diligence</a:t>
            </a:r>
            <a:r>
              <a:rPr lang="hu-HU" dirty="0"/>
              <a:t> (emberi jogi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diligence</a:t>
            </a:r>
            <a:r>
              <a:rPr lang="hu-HU" dirty="0"/>
              <a:t>) lefolytatása…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8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ékés (16x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0_TF02801109_TF02801109.potx" id="{62AB0005-D2E2-46B4-81BD-D158CD6E945C}" vid="{1962E43D-EB8D-436F-B035-984A3B51D821}"/>
    </a:ext>
  </a:extLst>
</a:theme>
</file>

<file path=ppt/theme/theme2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4873beb7-5857-4685-be1f-d57550cc96cc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Békés természeti bemutató (szélesvásznú)</Template>
  <TotalTime>24</TotalTime>
  <Words>1266</Words>
  <Application>Microsoft Office PowerPoint</Application>
  <PresentationFormat>Egyéni</PresentationFormat>
  <Paragraphs>87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Euphemia</vt:lpstr>
      <vt:lpstr>Békés (16x9)</vt:lpstr>
      <vt:lpstr>    CSR – a vállalatok társadalmi felelősségvállalása  Prof. Bándi Gyula</vt:lpstr>
      <vt:lpstr>Történet és alapozás</vt:lpstr>
      <vt:lpstr>Történet és alapozás 2.</vt:lpstr>
      <vt:lpstr>EK Zöld Könyv 2001</vt:lpstr>
      <vt:lpstr>Bizottság Közlemény 2002 és 2011</vt:lpstr>
      <vt:lpstr>PowerPoint-bemutató</vt:lpstr>
      <vt:lpstr>ISO 26000, 2009</vt:lpstr>
      <vt:lpstr>ENSZ emberi jogok és üzleti tevékenység 2011</vt:lpstr>
      <vt:lpstr>PowerPoint-bemutató</vt:lpstr>
      <vt:lpstr>RBC</vt:lpstr>
      <vt:lpstr>Összegzés</vt:lpstr>
      <vt:lpstr>CSR Pyramid according to (Carroll 1991)</vt:lpstr>
      <vt:lpstr>Word-chard of terms used in the new CSR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 – a vállalatok társadalmi felelősségvállalása  Prof. Bándi Gyula</dc:title>
  <dc:creator>Bándi Gyula</dc:creator>
  <cp:lastModifiedBy>Baranyi Krisztina</cp:lastModifiedBy>
  <cp:revision>7</cp:revision>
  <dcterms:created xsi:type="dcterms:W3CDTF">2021-02-28T10:51:00Z</dcterms:created>
  <dcterms:modified xsi:type="dcterms:W3CDTF">2021-03-01T07:41:26Z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