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4"/>
  </p:notesMasterIdLst>
  <p:handoutMasterIdLst>
    <p:handoutMasterId r:id="rId25"/>
  </p:handoutMasterIdLst>
  <p:sldIdLst>
    <p:sldId id="256" r:id="rId3"/>
    <p:sldId id="274" r:id="rId4"/>
    <p:sldId id="275" r:id="rId5"/>
    <p:sldId id="283" r:id="rId6"/>
    <p:sldId id="269" r:id="rId7"/>
    <p:sldId id="271" r:id="rId8"/>
    <p:sldId id="272" r:id="rId9"/>
    <p:sldId id="258" r:id="rId10"/>
    <p:sldId id="259" r:id="rId11"/>
    <p:sldId id="260" r:id="rId12"/>
    <p:sldId id="276" r:id="rId13"/>
    <p:sldId id="277" r:id="rId14"/>
    <p:sldId id="278" r:id="rId15"/>
    <p:sldId id="279" r:id="rId16"/>
    <p:sldId id="261" r:id="rId17"/>
    <p:sldId id="280" r:id="rId18"/>
    <p:sldId id="281" r:id="rId19"/>
    <p:sldId id="282" r:id="rId20"/>
    <p:sldId id="262" r:id="rId21"/>
    <p:sldId id="263" r:id="rId22"/>
    <p:sldId id="284" r:id="rId23"/>
  </p:sldIdLst>
  <p:sldSz cx="9144000" cy="6858000" type="screen4x3"/>
  <p:notesSz cx="6665913" cy="987266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856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775808" y="0"/>
            <a:ext cx="288856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53156F-125C-46B8-82F1-3F5696F9FDFE}" type="datetimeFigureOut">
              <a:rPr lang="hu-HU" smtClean="0"/>
              <a:t>2018.03.01.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856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775808" y="9377316"/>
            <a:ext cx="288856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E6053-9F06-4C11-A131-B98FC2FB794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5508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856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775808" y="0"/>
            <a:ext cx="288856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F09BF8-54C3-42B8-B6E4-B51F4BA7EFAE}" type="datetimeFigureOut">
              <a:rPr lang="hu-HU" smtClean="0"/>
              <a:pPr/>
              <a:t>2018.03.01.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8651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66592" y="4689515"/>
            <a:ext cx="533273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856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775808" y="9377316"/>
            <a:ext cx="288856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00267-76F2-4283-8056-A8C3FE3C052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5861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E6E0834-3378-4190-B278-9CD01865004A}" type="datetime1">
              <a:rPr lang="hu-HU" smtClean="0"/>
              <a:t>2018.03.01.</a:t>
            </a:fld>
            <a:endParaRPr lang="hu-H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B07BC7-9873-442B-BF2C-A8422C7FF1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DD24-3893-49E3-8166-1AAE27ABF0A1}" type="datetime1">
              <a:rPr lang="hu-HU" smtClean="0"/>
              <a:t>2018.03.01.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7BC7-9873-442B-BF2C-A8422C7FF1E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AA38-E835-4D7A-A886-E3C86F353D6F}" type="datetime1">
              <a:rPr lang="hu-HU" smtClean="0"/>
              <a:t>2018.03.01.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7BC7-9873-442B-BF2C-A8422C7FF1E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765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hu-HU" altLang="hu-H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652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u-HU" altLang="hu-H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2765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7654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u-HU" altLang="hu-H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655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u-HU" altLang="hu-H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656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u-HU" altLang="hu-H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657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u-HU" altLang="hu-H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658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u-HU" altLang="hu-H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659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u-HU" altLang="hu-H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660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u-HU" altLang="hu-H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661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u-HU" altLang="hu-H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662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u-HU" altLang="hu-H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663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hu-HU" altLang="hu-H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7664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B96A9AF-5AE5-4496-B1AA-9B6AC5C76E6D}" type="datetime1">
              <a:rPr lang="hu-HU" altLang="hu-HU" smtClean="0">
                <a:solidFill>
                  <a:srgbClr val="000000"/>
                </a:solidFill>
              </a:rPr>
              <a:t>2018.03.01.</a:t>
            </a:fld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27665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2766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A6F6D12-28EE-47B6-B518-13F1CC9BD2EE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2766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hu-HU" altLang="hu-HU" noProof="0" smtClean="0"/>
              <a:t>Mintacím szerkesztése</a:t>
            </a:r>
          </a:p>
        </p:txBody>
      </p:sp>
      <p:sp>
        <p:nvSpPr>
          <p:cNvPr id="2766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hu-HU" altLang="hu-HU" noProof="0" smtClean="0"/>
              <a:t>Alcím mintájának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163192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5C43DA-C987-45A3-A776-32C7FF23E7FC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4490213-53C7-40A2-88FF-C70F04DA55E3}" type="datetime1">
              <a:rPr lang="hu-HU" altLang="hu-HU" smtClean="0">
                <a:solidFill>
                  <a:srgbClr val="000000"/>
                </a:solidFill>
              </a:rPr>
              <a:t>2018.03.01.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696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149DF6-5B72-4DF0-B6F9-4571689531A9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FCF1F71-011F-4260-BE33-47F1E6C18DFD}" type="datetime1">
              <a:rPr lang="hu-HU" altLang="hu-HU" smtClean="0">
                <a:solidFill>
                  <a:srgbClr val="000000"/>
                </a:solidFill>
              </a:rPr>
              <a:t>2018.03.01.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980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010D87-8957-4914-8E98-02A85D11EAA5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Dátum hely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45023D0-0D37-47E3-8F8F-783402FDFBBC}" type="datetime1">
              <a:rPr lang="hu-HU" altLang="hu-HU" smtClean="0">
                <a:solidFill>
                  <a:srgbClr val="000000"/>
                </a:solidFill>
              </a:rPr>
              <a:t>2018.03.01.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4211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E76301-4A68-44A6-9981-74B2D2002090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9" name="Dátum helye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748FDA4-B69A-4C43-A172-5F4747DE1E95}" type="datetime1">
              <a:rPr lang="hu-HU" altLang="hu-HU" smtClean="0">
                <a:solidFill>
                  <a:srgbClr val="000000"/>
                </a:solidFill>
              </a:rPr>
              <a:t>2018.03.01.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7316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1DC936-2A39-4DB0-BC07-9A7B1828EA37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Dátum helye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1749B2B-9BBD-45A7-BA46-4570EF1C755D}" type="datetime1">
              <a:rPr lang="hu-HU" altLang="hu-HU" smtClean="0">
                <a:solidFill>
                  <a:srgbClr val="000000"/>
                </a:solidFill>
              </a:rPr>
              <a:t>2018.03.01.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7095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F6AB05-78F3-486F-BB26-525D0B899497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070F7F2-7AF3-4A6C-A94C-402090FA4ADB}" type="datetime1">
              <a:rPr lang="hu-HU" altLang="hu-HU" smtClean="0">
                <a:solidFill>
                  <a:srgbClr val="000000"/>
                </a:solidFill>
              </a:rPr>
              <a:t>2018.03.01.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5148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AA86D6-67D0-4FF7-9114-092639534AB0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Dátum hely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4E6B609-B1DF-46F0-BFE9-1808BE4EB720}" type="datetime1">
              <a:rPr lang="hu-HU" altLang="hu-HU" smtClean="0">
                <a:solidFill>
                  <a:srgbClr val="000000"/>
                </a:solidFill>
              </a:rPr>
              <a:t>2018.03.01.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245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A322-0CF9-415D-B328-BF5B15500E27}" type="datetime1">
              <a:rPr lang="hu-HU" smtClean="0"/>
              <a:t>2018.03.01.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7BC7-9873-442B-BF2C-A8422C7FF1E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43B814-7E34-4C60-B9E6-D36F17659A39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Dátum hely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793BC9E-719C-4D4C-910A-D9C91A8D05C9}" type="datetime1">
              <a:rPr lang="hu-HU" altLang="hu-HU" smtClean="0">
                <a:solidFill>
                  <a:srgbClr val="000000"/>
                </a:solidFill>
              </a:rPr>
              <a:t>2018.03.01.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2747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6BC6CB-3B99-4961-AA7C-0172D4A59397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5C99F52-5D23-4901-82CE-9D9C23682170}" type="datetime1">
              <a:rPr lang="hu-HU" altLang="hu-HU" smtClean="0">
                <a:solidFill>
                  <a:srgbClr val="000000"/>
                </a:solidFill>
              </a:rPr>
              <a:t>2018.03.01.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4313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17DD24-74D2-43F1-A890-D720EF8FE6C7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átum helye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BA7AB88-0155-413C-9013-E82D91DD37AE}" type="datetime1">
              <a:rPr lang="hu-HU" altLang="hu-HU" smtClean="0">
                <a:solidFill>
                  <a:srgbClr val="000000"/>
                </a:solidFill>
              </a:rPr>
              <a:t>2018.03.01.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53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9620-124C-4441-A6FF-A3C6BBF1A11F}" type="datetime1">
              <a:rPr lang="hu-HU" smtClean="0"/>
              <a:t>2018.03.01.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7BC7-9873-442B-BF2C-A8422C7FF1E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4711-CB55-4505-AF0C-947C1AA8C677}" type="datetime1">
              <a:rPr lang="hu-HU" smtClean="0"/>
              <a:t>2018.03.01.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7BC7-9873-442B-BF2C-A8422C7FF1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61FF-505E-475C-BD85-D2F68629AA69}" type="datetime1">
              <a:rPr lang="hu-HU" smtClean="0"/>
              <a:t>2018.03.01.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7BC7-9873-442B-BF2C-A8422C7FF1E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244F-C1B3-46F1-B3C6-AAF749B54E71}" type="datetime1">
              <a:rPr lang="hu-HU" smtClean="0"/>
              <a:t>2018.03.01.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7BC7-9873-442B-BF2C-A8422C7FF1E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2C291-A106-4291-8A9E-CD9699B6A6AE}" type="datetime1">
              <a:rPr lang="hu-HU" smtClean="0"/>
              <a:t>2018.03.01.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7BC7-9873-442B-BF2C-A8422C7FF1E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47BF-869D-4F3A-A8F4-A4E3EF38F1DF}" type="datetime1">
              <a:rPr lang="hu-HU" smtClean="0"/>
              <a:t>2018.03.01.</a:t>
            </a:fld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7BC7-9873-442B-BF2C-A8422C7FF1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03EE-6ACE-4C0F-B9DA-882C4D10E18B}" type="datetime1">
              <a:rPr lang="hu-HU" smtClean="0"/>
              <a:t>2018.03.01.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7BC7-9873-442B-BF2C-A8422C7FF1E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CB4E407-BEDE-407F-AC47-078BC225A8E4}" type="datetime1">
              <a:rPr lang="hu-HU" smtClean="0"/>
              <a:t>2018.03.01.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7B07BC7-9873-442B-BF2C-A8422C7FF1E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9C3E9E1-4AB1-48BC-BC18-4FCA91DBDEC5}" type="slidenum">
              <a:rPr lang="hu-HU" altLang="hu-H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  <p:grpSp>
        <p:nvGrpSpPr>
          <p:cNvPr id="266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662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hu-HU" altLang="hu-H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63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u-HU" altLang="hu-H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63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u-HU" altLang="hu-HU">
                <a:solidFill>
                  <a:srgbClr val="666699"/>
                </a:solidFill>
              </a:endParaRPr>
            </a:p>
          </p:txBody>
        </p:sp>
        <p:sp>
          <p:nvSpPr>
            <p:cNvPr id="2663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u-HU" altLang="hu-HU">
                <a:solidFill>
                  <a:srgbClr val="666699"/>
                </a:solidFill>
              </a:endParaRPr>
            </a:p>
          </p:txBody>
        </p:sp>
        <p:sp>
          <p:nvSpPr>
            <p:cNvPr id="2663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u-HU" altLang="hu-HU">
                <a:solidFill>
                  <a:srgbClr val="9999CC"/>
                </a:solidFill>
              </a:endParaRPr>
            </a:p>
          </p:txBody>
        </p:sp>
        <p:sp>
          <p:nvSpPr>
            <p:cNvPr id="2663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u-HU" altLang="hu-HU">
                <a:solidFill>
                  <a:srgbClr val="666699"/>
                </a:solidFill>
              </a:endParaRPr>
            </a:p>
          </p:txBody>
        </p:sp>
        <p:sp>
          <p:nvSpPr>
            <p:cNvPr id="2663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u-HU" altLang="hu-H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663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u-HU" altLang="hu-HU">
                <a:solidFill>
                  <a:srgbClr val="9999CC"/>
                </a:solidFill>
              </a:endParaRPr>
            </a:p>
          </p:txBody>
        </p:sp>
        <p:sp>
          <p:nvSpPr>
            <p:cNvPr id="2663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hu-HU" altLang="hu-HU">
                <a:solidFill>
                  <a:srgbClr val="9999CC"/>
                </a:solidFill>
              </a:endParaRPr>
            </a:p>
          </p:txBody>
        </p:sp>
      </p:grpSp>
      <p:sp>
        <p:nvSpPr>
          <p:cNvPr id="2663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2663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266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76C71AF-6769-4107-9582-B7033CF11EDD}" type="datetime1">
              <a:rPr lang="hu-HU" altLang="hu-HU" smtClean="0">
                <a:solidFill>
                  <a:srgbClr val="000000"/>
                </a:solidFill>
              </a:rPr>
              <a:t>2018.03.01.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254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2088676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Közigazgatás egyéb eszközei, szervezet rendszer problémái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788024" y="4869159"/>
            <a:ext cx="3309803" cy="936105"/>
          </a:xfrm>
        </p:spPr>
        <p:txBody>
          <a:bodyPr/>
          <a:lstStyle/>
          <a:p>
            <a:r>
              <a:rPr lang="hu-HU" dirty="0" smtClean="0"/>
              <a:t>Szamek Gabriella, Prof. Dr. Bándi Gyula diasorának felhasználásával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7BC7-9873-442B-BF2C-A8422C7FF1E8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340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416824" cy="936104"/>
          </a:xfrm>
        </p:spPr>
        <p:txBody>
          <a:bodyPr>
            <a:normAutofit/>
          </a:bodyPr>
          <a:lstStyle/>
          <a:p>
            <a:r>
              <a:rPr lang="hu-HU" sz="3200" dirty="0" smtClean="0"/>
              <a:t>IV./A díjak és adó jellegű eszközök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hu-HU" dirty="0"/>
              <a:t>d</a:t>
            </a:r>
            <a:r>
              <a:rPr lang="hu-HU" dirty="0" smtClean="0"/>
              <a:t>íj: adójellegű befizetés, de sajátos célt szolgálnak</a:t>
            </a:r>
          </a:p>
          <a:p>
            <a:pPr marL="68580" indent="0">
              <a:buNone/>
            </a:pPr>
            <a:endParaRPr lang="hu-HU" dirty="0" smtClean="0"/>
          </a:p>
          <a:p>
            <a:pPr marL="68580" indent="0">
              <a:buNone/>
            </a:pPr>
            <a:r>
              <a:rPr lang="hu-HU" dirty="0" smtClean="0"/>
              <a:t>ösztönző szerep  +    </a:t>
            </a:r>
          </a:p>
          <a:p>
            <a:pPr marL="68580" indent="0">
              <a:buNone/>
            </a:pPr>
            <a:endParaRPr lang="hu-HU" dirty="0"/>
          </a:p>
          <a:p>
            <a:pPr marL="68580" indent="0">
              <a:buNone/>
            </a:pPr>
            <a:endParaRPr lang="hu-HU" dirty="0" smtClean="0"/>
          </a:p>
          <a:p>
            <a:pPr marL="68580" indent="0">
              <a:buNone/>
            </a:pPr>
            <a:r>
              <a:rPr lang="hu-HU" dirty="0" smtClean="0"/>
              <a:t>pl.: kibocsátási díj, termékdíj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7BC7-9873-442B-BF2C-A8422C7FF1E8}" type="slidenum">
              <a:rPr lang="hu-HU" smtClean="0"/>
              <a:pPr/>
              <a:t>10</a:t>
            </a:fld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4060768" y="3536140"/>
            <a:ext cx="45436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Állam környezetvédelmi bevételeinek növelése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13954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57200"/>
            <a:ext cx="8218487" cy="739775"/>
          </a:xfrm>
        </p:spPr>
        <p:txBody>
          <a:bodyPr>
            <a:normAutofit/>
          </a:bodyPr>
          <a:lstStyle/>
          <a:p>
            <a:r>
              <a:rPr lang="hu-HU" altLang="hu-HU" sz="2600" dirty="0" smtClean="0"/>
              <a:t>IV./A  </a:t>
            </a:r>
            <a:r>
              <a:rPr lang="hu-HU" altLang="hu-HU" sz="2600" dirty="0"/>
              <a:t>díjak és az adójellegű eszközök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3"/>
            <a:ext cx="8229600" cy="5256584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1400" dirty="0"/>
              <a:t>A díjak elviekben sajátos célokat szolgálnak, a környezet használatáért fizetendő pénzeszközök.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hu-HU" altLang="hu-HU" sz="1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1400" b="1" dirty="0"/>
              <a:t>Kibocsátási díjak</a:t>
            </a:r>
            <a:r>
              <a:rPr lang="hu-HU" altLang="hu-HU" sz="1400" dirty="0"/>
              <a:t>, melyeket a környezetbe juttatott szennyező anyag mennyisége alapján.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hu-HU" altLang="hu-HU" sz="1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1400" dirty="0"/>
              <a:t>2003. évi LXXXIX. törvény a környezetterhelési díjról</a:t>
            </a:r>
          </a:p>
          <a:p>
            <a:pPr>
              <a:lnSpc>
                <a:spcPct val="80000"/>
              </a:lnSpc>
            </a:pPr>
            <a:r>
              <a:rPr lang="hu-HU" altLang="hu-HU" sz="1400" dirty="0"/>
              <a:t>2. § A törvény hatálya kiterjed:</a:t>
            </a:r>
            <a:endParaRPr lang="hu-HU" altLang="hu-HU" sz="1400" i="1" dirty="0"/>
          </a:p>
          <a:p>
            <a:pPr>
              <a:lnSpc>
                <a:spcPct val="80000"/>
              </a:lnSpc>
            </a:pPr>
            <a:r>
              <a:rPr lang="hu-HU" altLang="hu-HU" sz="1400" i="1" dirty="0"/>
              <a:t>a) </a:t>
            </a:r>
            <a:r>
              <a:rPr lang="hu-HU" altLang="hu-HU" sz="1400" dirty="0"/>
              <a:t>arra a környezethasználóra [Kvt. 2. § (2) </a:t>
            </a:r>
            <a:r>
              <a:rPr lang="hu-HU" altLang="hu-HU" sz="1400" dirty="0" err="1"/>
              <a:t>bek</a:t>
            </a:r>
            <a:r>
              <a:rPr lang="hu-HU" altLang="hu-HU" sz="1400" dirty="0"/>
              <a:t>.], aki (amely) az engedélyhez kötött környezethasználata során a környezet terhelésével járó anyagot bocsát a környezetbe (a továbbiakban: kibocsátó);</a:t>
            </a:r>
            <a:endParaRPr lang="hu-HU" altLang="hu-HU" sz="1400" i="1" dirty="0"/>
          </a:p>
          <a:p>
            <a:pPr>
              <a:lnSpc>
                <a:spcPct val="80000"/>
              </a:lnSpc>
            </a:pPr>
            <a:r>
              <a:rPr lang="hu-HU" altLang="hu-HU" sz="1400" i="1" dirty="0"/>
              <a:t>b) </a:t>
            </a:r>
            <a:r>
              <a:rPr lang="hu-HU" altLang="hu-HU" sz="1400" dirty="0"/>
              <a:t>azokra a környezetterhelő anyagokra, amelyek a környezetbe kerülve környezetterhelést eredményeznek, és amelyek kibocsátott mennyisége érvényes mérési szabvány, anyagmérleg, műszaki számítás segítségével meghatározható (a továbbiakban: környezetterhelő anyag).</a:t>
            </a:r>
          </a:p>
          <a:p>
            <a:pPr>
              <a:lnSpc>
                <a:spcPct val="80000"/>
              </a:lnSpc>
            </a:pPr>
            <a:r>
              <a:rPr lang="hu-HU" altLang="hu-HU" sz="1400" dirty="0"/>
              <a:t>3. § A kibocsátó</a:t>
            </a:r>
            <a:endParaRPr lang="hu-HU" altLang="hu-HU" sz="1400" i="1" dirty="0"/>
          </a:p>
          <a:p>
            <a:pPr>
              <a:lnSpc>
                <a:spcPct val="80000"/>
              </a:lnSpc>
            </a:pPr>
            <a:r>
              <a:rPr lang="hu-HU" altLang="hu-HU" sz="1400" i="1" dirty="0"/>
              <a:t>a) </a:t>
            </a:r>
            <a:r>
              <a:rPr lang="hu-HU" altLang="hu-HU" sz="1400" dirty="0" err="1"/>
              <a:t>a</a:t>
            </a:r>
            <a:r>
              <a:rPr lang="hu-HU" altLang="hu-HU" sz="1400" dirty="0"/>
              <a:t> levegőbe,</a:t>
            </a:r>
            <a:endParaRPr lang="hu-HU" altLang="hu-HU" sz="1400" i="1" dirty="0"/>
          </a:p>
          <a:p>
            <a:pPr>
              <a:lnSpc>
                <a:spcPct val="80000"/>
              </a:lnSpc>
            </a:pPr>
            <a:r>
              <a:rPr lang="hu-HU" altLang="hu-HU" sz="1400" i="1" dirty="0"/>
              <a:t>b) </a:t>
            </a:r>
            <a:r>
              <a:rPr lang="hu-HU" altLang="hu-HU" sz="1400" dirty="0"/>
              <a:t>a felszíni vizekbe, illetve az időszakos vízfolyásokba,</a:t>
            </a:r>
            <a:endParaRPr lang="hu-HU" altLang="hu-HU" sz="1400" i="1" dirty="0"/>
          </a:p>
          <a:p>
            <a:pPr>
              <a:lnSpc>
                <a:spcPct val="80000"/>
              </a:lnSpc>
            </a:pPr>
            <a:r>
              <a:rPr lang="hu-HU" altLang="hu-HU" sz="1400" i="1" dirty="0"/>
              <a:t>c) </a:t>
            </a:r>
            <a:r>
              <a:rPr lang="hu-HU" altLang="hu-HU" sz="1400" dirty="0"/>
              <a:t>a talajba</a:t>
            </a:r>
          </a:p>
          <a:p>
            <a:pPr>
              <a:lnSpc>
                <a:spcPct val="80000"/>
              </a:lnSpc>
            </a:pPr>
            <a:r>
              <a:rPr lang="hu-HU" altLang="hu-HU" sz="1400" dirty="0"/>
              <a:t>juttatott, e törvényben meghatározott környezetterhelő anyagok minden egysége után környezetterhelési díjat köteles fizetni.</a:t>
            </a:r>
            <a:endParaRPr lang="hu-HU" altLang="hu-HU" sz="14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1400" b="1" dirty="0"/>
              <a:t>pl.</a:t>
            </a:r>
            <a:r>
              <a:rPr lang="hu-HU" altLang="hu-HU" sz="1400" dirty="0"/>
              <a:t> 11. § (1) A talajterhelési díjfizetési kötelezettség azt a kibocsátót terheli, aki a műszakilag rendelkezésre álló közcsatornára nem köt rá és helyi vízgazdálkodási hatósági, illetve vízjogi engedélyezés hatálya alá tartozó szennyvízelhelyezést, ideértve az egyedi zárt szennyvíztározót is, alkalmaz. </a:t>
            </a:r>
          </a:p>
          <a:p>
            <a:pPr>
              <a:lnSpc>
                <a:spcPct val="80000"/>
              </a:lnSpc>
            </a:pPr>
            <a:r>
              <a:rPr lang="hu-HU" altLang="hu-HU" sz="1400" dirty="0"/>
              <a:t>12. § (1) A talajterhelési díj mértékét a talajterhelési díj (2) bekezdésben meghatározott alapja, a (3) bekezdésben meghatározott egységdíj, valamint a település közigazgatási területére vonatkozó területérzékenységi szorzó határozza meg.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7BC7-9873-442B-BF2C-A8422C7FF1E8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687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764704"/>
            <a:ext cx="8291512" cy="307975"/>
          </a:xfrm>
        </p:spPr>
        <p:txBody>
          <a:bodyPr>
            <a:noAutofit/>
          </a:bodyPr>
          <a:lstStyle/>
          <a:p>
            <a:r>
              <a:rPr lang="hu-HU" altLang="hu-HU" sz="3200" dirty="0" smtClean="0"/>
              <a:t>IV./A</a:t>
            </a:r>
            <a:endParaRPr lang="hu-HU" altLang="hu-HU" sz="32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229600" cy="532923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1800" b="1" dirty="0"/>
              <a:t>Környezethasználati díjak</a:t>
            </a:r>
            <a:r>
              <a:rPr lang="hu-HU" altLang="hu-HU" sz="1800" dirty="0"/>
              <a:t>, melyeket a természeti erőforrások használatáért, terheléséért kell fizetni, ha a szennyezés mennyisége nem mérhető, de a terhelés megjelenik.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hu-HU" altLang="hu-HU" sz="1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1800" dirty="0" smtClean="0"/>
              <a:t>2012</a:t>
            </a:r>
            <a:r>
              <a:rPr lang="hu-HU" altLang="hu-HU" sz="1800" dirty="0"/>
              <a:t>. évi CLXXXV. törvény a hulladékról</a:t>
            </a:r>
          </a:p>
          <a:p>
            <a:pPr>
              <a:lnSpc>
                <a:spcPct val="80000"/>
              </a:lnSpc>
            </a:pPr>
            <a:r>
              <a:rPr lang="hu-HU" altLang="hu-HU" sz="1800" dirty="0"/>
              <a:t>29. Hulladéklerakási járulék</a:t>
            </a:r>
          </a:p>
          <a:p>
            <a:pPr>
              <a:lnSpc>
                <a:spcPct val="80000"/>
              </a:lnSpc>
            </a:pPr>
            <a:r>
              <a:rPr lang="hu-HU" altLang="hu-HU" sz="1800" dirty="0"/>
              <a:t>68. § (1) A hulladéklerakó üzemeltetője, illetve a (2) bekezdésben meghatározott ártalmatlanítási művelet végzője (a továbbiakban együtt: járulékfizetésre kötelezett) a hulladéklerakás csökkentése, valamint az e törvényben meghatározott hasznosítási arányok teljesítése érdekében hulladéklerakási járulékot fizet. A hulladéklerakási járulék nem áthárítható.</a:t>
            </a:r>
          </a:p>
          <a:p>
            <a:pPr>
              <a:lnSpc>
                <a:spcPct val="80000"/>
              </a:lnSpc>
            </a:pPr>
            <a:r>
              <a:rPr lang="hu-HU" altLang="hu-HU" sz="1800" dirty="0"/>
              <a:t>(2) A hulladéklerakási járulékot a 2. mellékletben meghatározott Dl, D2, D3, D4, D5 és D12 kóddal ellátott ártalmatlanítási művelet után kell befizetni az 5. mellékletben meghatározott hulladékfajta, </a:t>
            </a:r>
            <a:r>
              <a:rPr lang="hu-HU" altLang="hu-HU" sz="1800" dirty="0" err="1"/>
              <a:t>-jelleg</a:t>
            </a:r>
            <a:r>
              <a:rPr lang="hu-HU" altLang="hu-HU" sz="1800" dirty="0"/>
              <a:t>, illetve </a:t>
            </a:r>
            <a:r>
              <a:rPr lang="hu-HU" altLang="hu-HU" sz="1800" dirty="0" err="1"/>
              <a:t>-típus</a:t>
            </a:r>
            <a:r>
              <a:rPr lang="hu-HU" altLang="hu-HU" sz="1800" dirty="0"/>
              <a:t> esetében és számítási mód szerint. A hulladéklerakási járulék megfizetésének kötelezettsége az 5. mellékletben meghatározott hulladék lerakásával keletkezik.</a:t>
            </a:r>
          </a:p>
          <a:p>
            <a:pPr>
              <a:lnSpc>
                <a:spcPct val="80000"/>
              </a:lnSpc>
            </a:pPr>
            <a:r>
              <a:rPr lang="hu-HU" altLang="hu-HU" sz="1800" dirty="0"/>
              <a:t>(5) A járulékfizetésre kötelezettnek nem kell hulladéklerakási járulékot fizetni, ha</a:t>
            </a:r>
          </a:p>
          <a:p>
            <a:pPr marL="68580" indent="0">
              <a:lnSpc>
                <a:spcPct val="80000"/>
              </a:lnSpc>
              <a:buNone/>
            </a:pPr>
            <a:endParaRPr lang="hu-HU" altLang="hu-HU" sz="1800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7BC7-9873-442B-BF2C-A8422C7FF1E8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5829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91512" cy="234950"/>
          </a:xfrm>
        </p:spPr>
        <p:txBody>
          <a:bodyPr>
            <a:noAutofit/>
          </a:bodyPr>
          <a:lstStyle/>
          <a:p>
            <a:r>
              <a:rPr lang="hu-HU" altLang="hu-HU" sz="2800" dirty="0" smtClean="0"/>
              <a:t>IV./A</a:t>
            </a:r>
            <a:endParaRPr lang="hu-HU" altLang="hu-HU" sz="28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540045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000" b="1" dirty="0"/>
              <a:t>Termékdíjak</a:t>
            </a:r>
            <a:r>
              <a:rPr lang="hu-HU" altLang="hu-HU" sz="2000" dirty="0"/>
              <a:t>, termék, esetleg szolgáltatás</a:t>
            </a:r>
          </a:p>
          <a:p>
            <a:pPr>
              <a:lnSpc>
                <a:spcPct val="80000"/>
              </a:lnSpc>
            </a:pPr>
            <a:r>
              <a:rPr lang="hu-HU" altLang="hu-HU" sz="2000" dirty="0"/>
              <a:t>2011. évi LXXXV. törvény a környezetvédelmi termékdíjról</a:t>
            </a:r>
          </a:p>
          <a:p>
            <a:pPr>
              <a:lnSpc>
                <a:spcPct val="80000"/>
              </a:lnSpc>
            </a:pPr>
            <a:r>
              <a:rPr lang="hu-HU" altLang="hu-HU" sz="2000" dirty="0"/>
              <a:t>1. § (1) E törvény céljának elérése érdekében környezetvédelmi termékdíjat (a továbbiakban: termékdíj) kell fizetni.</a:t>
            </a:r>
          </a:p>
          <a:p>
            <a:pPr>
              <a:lnSpc>
                <a:spcPct val="80000"/>
              </a:lnSpc>
            </a:pPr>
            <a:r>
              <a:rPr lang="hu-HU" altLang="hu-HU" sz="2000" dirty="0"/>
              <a:t>(2) E törvény hatálya a </a:t>
            </a:r>
            <a:r>
              <a:rPr lang="hu-HU" altLang="hu-HU" sz="2000" dirty="0" err="1"/>
              <a:t>termékdíjköteles</a:t>
            </a:r>
            <a:r>
              <a:rPr lang="hu-HU" altLang="hu-HU" sz="2000" dirty="0"/>
              <a:t> termékre és a </a:t>
            </a:r>
            <a:r>
              <a:rPr lang="hu-HU" altLang="hu-HU" sz="2000" dirty="0" err="1"/>
              <a:t>termékdíjköteles</a:t>
            </a:r>
            <a:r>
              <a:rPr lang="hu-HU" altLang="hu-HU" sz="2000" dirty="0"/>
              <a:t> termékkel kapcsolatos tevékenységre terjed ki.</a:t>
            </a:r>
          </a:p>
          <a:p>
            <a:pPr>
              <a:lnSpc>
                <a:spcPct val="80000"/>
              </a:lnSpc>
            </a:pPr>
            <a:r>
              <a:rPr lang="hu-HU" altLang="hu-HU" sz="2000" dirty="0"/>
              <a:t>(3) E törvény alkalmazásában </a:t>
            </a:r>
            <a:r>
              <a:rPr lang="hu-HU" altLang="hu-HU" sz="2000" dirty="0" err="1"/>
              <a:t>termékdíjköteles</a:t>
            </a:r>
            <a:r>
              <a:rPr lang="hu-HU" altLang="hu-HU" sz="2000" dirty="0"/>
              <a:t> termék:</a:t>
            </a:r>
            <a:endParaRPr lang="hu-HU" altLang="hu-HU" sz="2000" i="1" dirty="0"/>
          </a:p>
          <a:p>
            <a:pPr>
              <a:lnSpc>
                <a:spcPct val="80000"/>
              </a:lnSpc>
            </a:pPr>
            <a:r>
              <a:rPr lang="hu-HU" altLang="hu-HU" sz="2000" i="1" dirty="0"/>
              <a:t>a) </a:t>
            </a:r>
            <a:r>
              <a:rPr lang="hu-HU" altLang="hu-HU" sz="2000" dirty="0"/>
              <a:t>az akkumulátor;</a:t>
            </a:r>
            <a:endParaRPr lang="hu-HU" altLang="hu-HU" sz="2000" i="1" dirty="0"/>
          </a:p>
          <a:p>
            <a:pPr>
              <a:lnSpc>
                <a:spcPct val="80000"/>
              </a:lnSpc>
            </a:pPr>
            <a:r>
              <a:rPr lang="hu-HU" altLang="hu-HU" sz="2000" i="1" dirty="0"/>
              <a:t>b) </a:t>
            </a:r>
            <a:r>
              <a:rPr lang="hu-HU" altLang="hu-HU" sz="2000" dirty="0"/>
              <a:t>a csomagolóeszköz, az egyéb csomagolószer (a továbbiakban együtt: csomagolószer);</a:t>
            </a:r>
            <a:endParaRPr lang="hu-HU" altLang="hu-HU" sz="2000" i="1" dirty="0"/>
          </a:p>
          <a:p>
            <a:pPr>
              <a:lnSpc>
                <a:spcPct val="80000"/>
              </a:lnSpc>
            </a:pPr>
            <a:r>
              <a:rPr lang="hu-HU" altLang="hu-HU" sz="2000" i="1" dirty="0"/>
              <a:t>c) </a:t>
            </a:r>
            <a:r>
              <a:rPr lang="hu-HU" altLang="hu-HU" sz="2000" dirty="0"/>
              <a:t>az egyéb kőolajtermék;</a:t>
            </a:r>
            <a:endParaRPr lang="hu-HU" altLang="hu-HU" sz="2000" i="1" dirty="0"/>
          </a:p>
          <a:p>
            <a:pPr>
              <a:lnSpc>
                <a:spcPct val="80000"/>
              </a:lnSpc>
            </a:pPr>
            <a:r>
              <a:rPr lang="hu-HU" altLang="hu-HU" sz="2000" i="1" dirty="0"/>
              <a:t>d) </a:t>
            </a:r>
            <a:r>
              <a:rPr lang="hu-HU" altLang="hu-HU" sz="2000" dirty="0"/>
              <a:t>az elektromos, elektronikai berendezés;</a:t>
            </a:r>
            <a:endParaRPr lang="hu-HU" altLang="hu-HU" sz="2000" i="1" dirty="0"/>
          </a:p>
          <a:p>
            <a:pPr>
              <a:lnSpc>
                <a:spcPct val="80000"/>
              </a:lnSpc>
            </a:pPr>
            <a:r>
              <a:rPr lang="hu-HU" altLang="hu-HU" sz="2000" i="1" dirty="0"/>
              <a:t>e) </a:t>
            </a:r>
            <a:r>
              <a:rPr lang="hu-HU" altLang="hu-HU" sz="2000" dirty="0"/>
              <a:t>a gumiabroncs;</a:t>
            </a:r>
            <a:endParaRPr lang="hu-HU" altLang="hu-HU" sz="2000" i="1" dirty="0"/>
          </a:p>
          <a:p>
            <a:pPr>
              <a:lnSpc>
                <a:spcPct val="80000"/>
              </a:lnSpc>
            </a:pPr>
            <a:r>
              <a:rPr lang="hu-HU" altLang="hu-HU" sz="2000" i="1" dirty="0"/>
              <a:t>f) </a:t>
            </a:r>
            <a:r>
              <a:rPr lang="hu-HU" altLang="hu-HU" sz="2000" dirty="0"/>
              <a:t>a reklámhordozó papír.</a:t>
            </a:r>
          </a:p>
          <a:p>
            <a:pPr>
              <a:lnSpc>
                <a:spcPct val="80000"/>
              </a:lnSpc>
            </a:pPr>
            <a:r>
              <a:rPr lang="hu-HU" altLang="hu-HU" sz="2000" dirty="0"/>
              <a:t>3. § (1) A környezetvédelmi termékdíj-fizetési kötelezettség a </a:t>
            </a:r>
            <a:r>
              <a:rPr lang="hu-HU" altLang="hu-HU" sz="2000" dirty="0" err="1"/>
              <a:t>termékdíjköteles</a:t>
            </a:r>
            <a:r>
              <a:rPr lang="hu-HU" altLang="hu-HU" sz="2000" dirty="0"/>
              <a:t> termék forgalomba hozatala vagy saját célú felhasználása esetén keletkezik.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7BC7-9873-442B-BF2C-A8422C7FF1E8}" type="slidenum">
              <a:rPr lang="hu-HU" smtClean="0"/>
              <a:pPr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9844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836712"/>
            <a:ext cx="8291512" cy="163513"/>
          </a:xfrm>
        </p:spPr>
        <p:txBody>
          <a:bodyPr>
            <a:noAutofit/>
          </a:bodyPr>
          <a:lstStyle/>
          <a:p>
            <a:r>
              <a:rPr lang="hu-HU" altLang="hu-HU" sz="3200" dirty="0" smtClean="0"/>
              <a:t>IV./A</a:t>
            </a:r>
            <a:endParaRPr lang="hu-HU" altLang="hu-HU" sz="32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hu-HU" altLang="hu-HU" sz="1600" dirty="0"/>
              <a:t>7. § (1) A termékdíj alapja a </a:t>
            </a:r>
            <a:r>
              <a:rPr lang="hu-HU" altLang="hu-HU" sz="1600" dirty="0" err="1"/>
              <a:t>termékdíjköteles</a:t>
            </a:r>
            <a:r>
              <a:rPr lang="hu-HU" altLang="hu-HU" sz="1600" dirty="0"/>
              <a:t> termék tömege.</a:t>
            </a:r>
          </a:p>
          <a:p>
            <a:pPr>
              <a:lnSpc>
                <a:spcPct val="80000"/>
              </a:lnSpc>
            </a:pPr>
            <a:r>
              <a:rPr lang="hu-HU" altLang="hu-HU" sz="1600" dirty="0"/>
              <a:t>(2) A termékdíj tételeit - a (3) bekezdésben foglalt kivétellel - a 2. melléklet állapítja meg (kollektív teljesítés).</a:t>
            </a:r>
          </a:p>
          <a:p>
            <a:pPr>
              <a:lnSpc>
                <a:spcPct val="80000"/>
              </a:lnSpc>
            </a:pPr>
            <a:r>
              <a:rPr lang="hu-HU" altLang="hu-HU" sz="1600" dirty="0"/>
              <a:t>(3) Egyéni hulladékkezelés esetén a termékdíj tételeit és kiszámításának módját a törvény 3. melléklete tartalmazza.</a:t>
            </a:r>
          </a:p>
          <a:p>
            <a:pPr>
              <a:lnSpc>
                <a:spcPct val="80000"/>
              </a:lnSpc>
            </a:pPr>
            <a:r>
              <a:rPr lang="hu-HU" altLang="hu-HU" sz="1600" dirty="0"/>
              <a:t>(16/A. § (1) Egyéni hulladékkezelést teljesítő kötelezettnek a termék forgalmazását végző kereskedelmi egységgel ténylegesen, közösen történő gyűjtést jelenti, ha erre a célra közösen finanszírozott és működtetett gyűjtőrendszert hoznak létre, és ezt az ellenőrzés során igazolni is tudják.)</a:t>
            </a:r>
          </a:p>
          <a:p>
            <a:pPr>
              <a:lnSpc>
                <a:spcPct val="80000"/>
              </a:lnSpc>
            </a:pPr>
            <a:r>
              <a:rPr lang="hu-HU" altLang="hu-HU" sz="1600" dirty="0"/>
              <a:t>8. § (2) Ha jogszabály másként nem rendelkezik, a Nemzeti Adó- és Vámhivatal adóztatási szerve (a továbbiakban: állami adóhatóság) látja el a környezetvédelmi termékdíjjal kapcsolatos adóztatási feladatokat. A Nemzeti Adó- és Vámhivatal vámszerve (a továbbiakban: vámhatóság) látja el - a hulladékgazdálkodásra vonatkozó jogszabályokban meghatározott, a környezetvédelmi vagy más hatóságok hatáskörébe tartozó hatósági ügy, illetve eljárás kivételével - a </a:t>
            </a:r>
            <a:r>
              <a:rPr lang="hu-HU" altLang="hu-HU" sz="1600" dirty="0" err="1"/>
              <a:t>termékdíjköteles</a:t>
            </a:r>
            <a:r>
              <a:rPr lang="hu-HU" altLang="hu-HU" sz="1600" dirty="0"/>
              <a:t> termékből képződött hulladékokkal kapcsolatos hatósági feladatokat.</a:t>
            </a:r>
          </a:p>
          <a:p>
            <a:pPr>
              <a:lnSpc>
                <a:spcPct val="80000"/>
              </a:lnSpc>
            </a:pPr>
            <a:r>
              <a:rPr lang="hu-HU" altLang="hu-HU" sz="1600" dirty="0"/>
              <a:t>14. § (1) A termékdíj-kötelezettség számla vagy szerződés alapján, az e törvényben, továbbá az e törvény végrehajtására kiadott rendeletben meghatározott módon átvállalható</a:t>
            </a:r>
            <a:r>
              <a:rPr lang="hu-HU" altLang="hu-HU" sz="1600" dirty="0" smtClean="0"/>
              <a:t>.</a:t>
            </a:r>
            <a:endParaRPr lang="hu-HU" altLang="hu-HU" sz="1600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7BC7-9873-442B-BF2C-A8422C7FF1E8}" type="slidenum">
              <a:rPr lang="hu-HU" smtClean="0"/>
              <a:pPr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2817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024744" cy="864096"/>
          </a:xfrm>
        </p:spPr>
        <p:txBody>
          <a:bodyPr>
            <a:normAutofit/>
          </a:bodyPr>
          <a:lstStyle/>
          <a:p>
            <a:r>
              <a:rPr lang="hu-HU" sz="3200" dirty="0" smtClean="0"/>
              <a:t>IV./B támogatás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>
            <a:normAutofit fontScale="92500" lnSpcReduction="10000"/>
          </a:bodyPr>
          <a:lstStyle/>
          <a:p>
            <a:pPr marL="6858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hu-HU" dirty="0"/>
              <a:t>a</a:t>
            </a:r>
            <a:r>
              <a:rPr lang="hu-HU" dirty="0" smtClean="0"/>
              <a:t>z állam előnyben részesít vagy ösztönöz bizonyos tevékenységeket azért, hogy az elvárt magatartás nehézségeit ellensúlyozza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endParaRPr lang="hu-HU" dirty="0" smtClean="0"/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hu-HU" dirty="0" smtClean="0"/>
              <a:t>vissza nem térítendő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hu-HU" dirty="0" smtClean="0"/>
              <a:t>Kedvező kamatú hitel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hu-HU" dirty="0" smtClean="0"/>
              <a:t>Kamatfizetéshez nyújtott támogatás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hu-HU" dirty="0" smtClean="0"/>
              <a:t>Pénzügyi garancia vállalás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hu-HU" dirty="0" smtClean="0"/>
              <a:t>Adó-vám kedvezmény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7BC7-9873-442B-BF2C-A8422C7FF1E8}" type="slidenum">
              <a:rPr lang="hu-HU" smtClean="0"/>
              <a:pPr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642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18487" cy="739775"/>
          </a:xfrm>
        </p:spPr>
        <p:txBody>
          <a:bodyPr/>
          <a:lstStyle/>
          <a:p>
            <a:pPr>
              <a:lnSpc>
                <a:spcPct val="60000"/>
              </a:lnSpc>
            </a:pPr>
            <a:r>
              <a:rPr lang="hu-HU" altLang="hu-HU" sz="2400" dirty="0" smtClean="0"/>
              <a:t>IV./C Az </a:t>
            </a:r>
            <a:r>
              <a:rPr lang="hu-HU" altLang="hu-HU" sz="2400" dirty="0"/>
              <a:t>árak befolyásolása vagy szabályozott árak létrehozása</a:t>
            </a:r>
            <a:r>
              <a:rPr lang="hu-HU" altLang="hu-HU" sz="4000" dirty="0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1600" dirty="0" err="1"/>
              <a:t>Ht</a:t>
            </a:r>
            <a:r>
              <a:rPr lang="hu-HU" altLang="hu-HU" sz="1600" dirty="0"/>
              <a:t>. - 21. A hulladékgazdálkodási közszolgáltatási díj</a:t>
            </a:r>
          </a:p>
          <a:p>
            <a:pPr>
              <a:lnSpc>
                <a:spcPct val="80000"/>
              </a:lnSpc>
            </a:pPr>
            <a:r>
              <a:rPr lang="hu-HU" altLang="hu-HU" sz="1600" dirty="0"/>
              <a:t>46. § (1) A hulladékgazdálkodási közszolgáltatási díjat - a vegyes hulladék mennyiségével arányosan - a költségekre, továbbá az árakra, illetve a díjra vonatkozó közgazdasági összehasonlító elemzések felhasználásával úgy kell megállapítani és szabályozni, hogy</a:t>
            </a:r>
            <a:endParaRPr lang="hu-HU" altLang="hu-HU" sz="1600" i="1" dirty="0"/>
          </a:p>
          <a:p>
            <a:pPr>
              <a:lnSpc>
                <a:spcPct val="80000"/>
              </a:lnSpc>
            </a:pPr>
            <a:r>
              <a:rPr lang="hu-HU" altLang="hu-HU" sz="1600" i="1" dirty="0"/>
              <a:t>a) </a:t>
            </a:r>
            <a:r>
              <a:rPr lang="hu-HU" altLang="hu-HU" sz="1600" dirty="0" err="1"/>
              <a:t>a</a:t>
            </a:r>
            <a:r>
              <a:rPr lang="hu-HU" altLang="hu-HU" sz="1600" dirty="0"/>
              <a:t> díj a költséghatékony hulladékgazdálkodási közszolgáltatásra, a közszolgáltatás hatékonyságának javítására, a kapacitások hatékony igénybevételére, a közszolgáltatás minőségének folyamatos javítására, valamint a környezetterhelés csökkentésére ösztönözzön, valamint</a:t>
            </a:r>
            <a:endParaRPr lang="hu-HU" altLang="hu-HU" sz="1600" i="1" dirty="0"/>
          </a:p>
          <a:p>
            <a:pPr>
              <a:lnSpc>
                <a:spcPct val="80000"/>
              </a:lnSpc>
            </a:pPr>
            <a:r>
              <a:rPr lang="hu-HU" altLang="hu-HU" sz="1600" i="1" dirty="0"/>
              <a:t>b) </a:t>
            </a:r>
            <a:r>
              <a:rPr lang="hu-HU" altLang="hu-HU" sz="1600" dirty="0"/>
              <a:t>az e törvény szerinti céltartalék összege, a folyamatos hulladékgazdálkodási közszolgáltatás indokolt költségei, a környezetvédelmi kötelezettségek teljesítésének indokolt költségei, a közszolgáltatás tartós ellátásához, fejlesztéséhez szükséges indokolt költségek, továbbá a hulladékgazdálkodási közszolgáltatással érintett hulladékgazdálkodási létesítmény bezárásának, rekultivációjának, utógondozásának és </a:t>
            </a:r>
            <a:r>
              <a:rPr lang="hu-HU" altLang="hu-HU" sz="1600" dirty="0" err="1"/>
              <a:t>monitoringjának</a:t>
            </a:r>
            <a:r>
              <a:rPr lang="hu-HU" altLang="hu-HU" sz="1600" dirty="0"/>
              <a:t> indokolt költségei figyelembevételre kerüljenek.</a:t>
            </a:r>
          </a:p>
          <a:p>
            <a:pPr>
              <a:lnSpc>
                <a:spcPct val="80000"/>
              </a:lnSpc>
            </a:pPr>
            <a:r>
              <a:rPr lang="hu-HU" altLang="hu-HU" sz="1600" dirty="0"/>
              <a:t>47. § (1) A hulladékgazdálkodási közszolgáltatási díjat egyéves díjfizetési időszakra, általános forgalmi adó nélkül számított egységnyi díjtételek szerint kell meghatározni.</a:t>
            </a:r>
          </a:p>
          <a:p>
            <a:pPr>
              <a:lnSpc>
                <a:spcPct val="80000"/>
              </a:lnSpc>
            </a:pPr>
            <a:r>
              <a:rPr lang="hu-HU" altLang="hu-HU" sz="1600" dirty="0"/>
              <a:t>(2) A hulladékgazdálkodási közszolgáltatási díj egytényezős vagy kéttényezős díjként állapítható meg.</a:t>
            </a:r>
          </a:p>
          <a:p>
            <a:pPr>
              <a:lnSpc>
                <a:spcPct val="80000"/>
              </a:lnSpc>
            </a:pPr>
            <a:r>
              <a:rPr lang="hu-HU" altLang="hu-HU" sz="1600" dirty="0"/>
              <a:t>47/A. § (1) A hulladékgazdálkodási közszolgáltatási díjat a Magyar Energetikai és Közmű-szabályozási Hivatal (a továbbiakban: Hivatal) javaslatának figyelembevételével a miniszter rendeletben állapítja meg.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7BC7-9873-442B-BF2C-A8422C7FF1E8}" type="slidenum">
              <a:rPr lang="hu-HU" smtClean="0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9488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57200"/>
            <a:ext cx="8291512" cy="668338"/>
          </a:xfrm>
        </p:spPr>
        <p:txBody>
          <a:bodyPr>
            <a:normAutofit fontScale="90000"/>
          </a:bodyPr>
          <a:lstStyle/>
          <a:p>
            <a:r>
              <a:rPr lang="hu-HU" altLang="hu-HU" sz="2800" dirty="0" smtClean="0"/>
              <a:t>IV./D A </a:t>
            </a:r>
            <a:r>
              <a:rPr lang="hu-HU" altLang="hu-HU" sz="2800" dirty="0"/>
              <a:t>felelősségi eszközök</a:t>
            </a:r>
            <a:r>
              <a:rPr lang="hu-HU" altLang="hu-HU" sz="4000" dirty="0"/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328369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1400" dirty="0"/>
              <a:t>pl. a bírságok</a:t>
            </a:r>
          </a:p>
          <a:p>
            <a:pPr>
              <a:lnSpc>
                <a:spcPct val="80000"/>
              </a:lnSpc>
            </a:pPr>
            <a:r>
              <a:rPr lang="hu-HU" altLang="hu-HU" sz="1400" dirty="0"/>
              <a:t>Környezetvédelmi bírság</a:t>
            </a:r>
          </a:p>
          <a:p>
            <a:pPr>
              <a:lnSpc>
                <a:spcPct val="80000"/>
              </a:lnSpc>
            </a:pPr>
            <a:r>
              <a:rPr lang="hu-HU" altLang="hu-HU" sz="1400" dirty="0"/>
              <a:t>106. § (1) Aki jogszabályban, hatósági határozatban, közvetlenül alkalmazandó közösségi jogi aktusban megállapított, közvetlenül vagy közvetve a környezet védelmét szolgáló előírást megszeg, illetve határértéket túllép, a jogsértő magatartás súlyához - így különösen az általa okozott környezetszennyezés, illetőleg környezetkárosítás mértékéhez, időtartamához és ismétlődéséhez - igazodó környezetvédelmi bírságot köteles fizetni.</a:t>
            </a:r>
          </a:p>
          <a:p>
            <a:pPr>
              <a:lnSpc>
                <a:spcPct val="80000"/>
              </a:lnSpc>
            </a:pPr>
            <a:r>
              <a:rPr lang="hu-HU" altLang="hu-HU" sz="1400" dirty="0"/>
              <a:t>(2) A környezetvédelmi bírságot a környezet igénybevételi járulékon és a környezetterhelési díjon felül kell megfizetni.</a:t>
            </a:r>
          </a:p>
          <a:p>
            <a:pPr>
              <a:lnSpc>
                <a:spcPct val="80000"/>
              </a:lnSpc>
            </a:pPr>
            <a:r>
              <a:rPr lang="hu-HU" altLang="hu-HU" sz="1400" dirty="0"/>
              <a:t>(3)</a:t>
            </a:r>
          </a:p>
          <a:p>
            <a:pPr>
              <a:lnSpc>
                <a:spcPct val="80000"/>
              </a:lnSpc>
            </a:pPr>
            <a:r>
              <a:rPr lang="hu-HU" altLang="hu-HU" sz="1400" dirty="0"/>
              <a:t>(4) Kormány nyilvános határozatában engedélyezheti, hogy az állam a tulajdonosi joggyakorló szervezete útján a veszélyhelyzet kihirdetését megalapozó eseménnyel összefüggésben jogerősen kiszabott és határidőben meg nem fizetett környezetvédelmi bírságból eredő követelés vagy annak egy része ellenében - a követelés behajtása helyett, legfeljebb a kormányhatározatban megjelölt összegben és feltételek szerint - a bírság megfizetésére köteles gazdasági társaságban részesedéssel rendelkezőkkel való megállapodással a gazdasági társaságban való részesedést megtestesítő részvényt vagy üzletrészt szerezzen, ha</a:t>
            </a:r>
            <a:endParaRPr lang="hu-HU" altLang="hu-HU" sz="1400" i="1" dirty="0"/>
          </a:p>
          <a:p>
            <a:pPr>
              <a:lnSpc>
                <a:spcPct val="80000"/>
              </a:lnSpc>
            </a:pPr>
            <a:r>
              <a:rPr lang="hu-HU" altLang="hu-HU" sz="1400" i="1" dirty="0"/>
              <a:t>a) </a:t>
            </a:r>
            <a:r>
              <a:rPr lang="hu-HU" altLang="hu-HU" sz="1400" dirty="0" err="1"/>
              <a:t>a</a:t>
            </a:r>
            <a:r>
              <a:rPr lang="hu-HU" altLang="hu-HU" sz="1400" dirty="0"/>
              <a:t> pénzbeli teljesítés nem vagy csak részben lehetséges és</a:t>
            </a:r>
            <a:endParaRPr lang="hu-HU" altLang="hu-HU" sz="1400" i="1" dirty="0"/>
          </a:p>
          <a:p>
            <a:pPr>
              <a:lnSpc>
                <a:spcPct val="80000"/>
              </a:lnSpc>
            </a:pPr>
            <a:r>
              <a:rPr lang="hu-HU" altLang="hu-HU" sz="1400" i="1" dirty="0"/>
              <a:t>b) </a:t>
            </a:r>
            <a:r>
              <a:rPr lang="hu-HU" altLang="hu-HU" sz="1400" dirty="0"/>
              <a:t>arra a követelés összegét meghaladó vagyoni hátrány megakadályozása érdekében vagy kiemelt nemzetgazdasági érdekből kerül sor.</a:t>
            </a:r>
          </a:p>
          <a:p>
            <a:pPr>
              <a:lnSpc>
                <a:spcPct val="80000"/>
              </a:lnSpc>
            </a:pPr>
            <a:r>
              <a:rPr lang="hu-HU" altLang="hu-HU" sz="1400" dirty="0"/>
              <a:t>107. § A környezetvédelmi bírság nem mentesít a büntetőjogi, továbbá a kártérítési felelősség, valamint a tevékenység korlátozására, felfüggesztésére, tiltására, illetőleg a megfelelő védekezés kialakítására, a természetes vagy korábbi környezet helyreállítására vonatkozó kötelezettség teljesítése alól.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7BC7-9873-442B-BF2C-A8422C7FF1E8}" type="slidenum">
              <a:rPr lang="hu-HU" smtClean="0"/>
              <a:pPr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12456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57200"/>
            <a:ext cx="8218487" cy="668338"/>
          </a:xfrm>
        </p:spPr>
        <p:txBody>
          <a:bodyPr>
            <a:normAutofit fontScale="90000"/>
          </a:bodyPr>
          <a:lstStyle/>
          <a:p>
            <a:r>
              <a:rPr lang="hu-HU" altLang="hu-HU" sz="2800" dirty="0" smtClean="0"/>
              <a:t>IV./F </a:t>
            </a:r>
            <a:r>
              <a:rPr lang="hu-HU" altLang="hu-HU" sz="2800" dirty="0"/>
              <a:t>A betéti (esetleg letéti) </a:t>
            </a:r>
            <a:r>
              <a:rPr lang="hu-HU" altLang="hu-HU" sz="2800" dirty="0" err="1"/>
              <a:t>-visszatérítési</a:t>
            </a:r>
            <a:r>
              <a:rPr lang="hu-HU" altLang="hu-HU" sz="2800" dirty="0"/>
              <a:t> rendszerek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598987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000"/>
              <a:t>209/2005. (X. 5.) Korm. rendelet a betétdíj alkalmazásának szabályairól</a:t>
            </a:r>
          </a:p>
          <a:p>
            <a:pPr>
              <a:lnSpc>
                <a:spcPct val="80000"/>
              </a:lnSpc>
            </a:pPr>
            <a:r>
              <a:rPr lang="hu-HU" altLang="hu-HU" sz="2000"/>
              <a:t>3. § (1) A gyártó termékét, valamint termékének csomagolását - meghatározott helyre történő visszajuttatásának ösztönzése érdekében - betétdíjas termékké minősítheti.</a:t>
            </a:r>
          </a:p>
          <a:p>
            <a:pPr>
              <a:lnSpc>
                <a:spcPct val="80000"/>
              </a:lnSpc>
            </a:pPr>
            <a:r>
              <a:rPr lang="hu-HU" altLang="hu-HU" sz="2000"/>
              <a:t>(2) A gyártó az (1) bekezdésben foglaltak esetén köteles</a:t>
            </a:r>
            <a:endParaRPr lang="hu-HU" altLang="hu-HU" sz="2000" i="1"/>
          </a:p>
          <a:p>
            <a:pPr>
              <a:lnSpc>
                <a:spcPct val="80000"/>
              </a:lnSpc>
            </a:pPr>
            <a:r>
              <a:rPr lang="hu-HU" altLang="hu-HU" sz="2000" i="1"/>
              <a:t>a)</a:t>
            </a:r>
            <a:r>
              <a:rPr lang="hu-HU" altLang="hu-HU" sz="2000"/>
              <a:t>a betétdíjas terméken vagy annak címkéjén a „betétdíjas termék” megjelölés feltüntetéséről gondoskodni,</a:t>
            </a:r>
            <a:endParaRPr lang="hu-HU" altLang="hu-HU" sz="2000" i="1"/>
          </a:p>
          <a:p>
            <a:pPr>
              <a:lnSpc>
                <a:spcPct val="80000"/>
              </a:lnSpc>
            </a:pPr>
            <a:r>
              <a:rPr lang="hu-HU" altLang="hu-HU" sz="2000" i="1"/>
              <a:t>b) </a:t>
            </a:r>
            <a:r>
              <a:rPr lang="hu-HU" altLang="hu-HU" sz="2000"/>
              <a:t>a betétdíjas terméket a forgalmazótól visszaváltani és számára a betétdíjat megfizetni, továbbá</a:t>
            </a:r>
            <a:endParaRPr lang="hu-HU" altLang="hu-HU" sz="2000" i="1"/>
          </a:p>
          <a:p>
            <a:pPr>
              <a:lnSpc>
                <a:spcPct val="80000"/>
              </a:lnSpc>
            </a:pPr>
            <a:r>
              <a:rPr lang="hu-HU" altLang="hu-HU" sz="2000" i="1"/>
              <a:t>c) </a:t>
            </a:r>
            <a:r>
              <a:rPr lang="hu-HU" altLang="hu-HU" sz="2000"/>
              <a:t>a betétdíjas termék visszaváltáskori állapotára vonatkozó követelményeket meghatározni, amelyek nem zárhatják ki a rendeltetésszerű használatából eredő változások esetén a betétdíjas termék visszaváltását.</a:t>
            </a:r>
          </a:p>
          <a:p>
            <a:pPr>
              <a:lnSpc>
                <a:spcPct val="80000"/>
              </a:lnSpc>
            </a:pPr>
            <a:r>
              <a:rPr lang="hu-HU" altLang="hu-HU" sz="2000"/>
              <a:t>6. § A gyártó az e rendelet szerinti kötelezettség keletkezését követő 15 napon belül nyilvántartásba vétel céljából köteles a Főfelügyelőségnek bejelenteni a következő adatokat:</a:t>
            </a:r>
          </a:p>
          <a:p>
            <a:pPr>
              <a:lnSpc>
                <a:spcPct val="80000"/>
              </a:lnSpc>
            </a:pPr>
            <a:endParaRPr lang="hu-HU" altLang="hu-HU" sz="200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7BC7-9873-442B-BF2C-A8422C7FF1E8}" type="slidenum">
              <a:rPr lang="hu-HU" smtClean="0"/>
              <a:pPr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57695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7024744" cy="1008112"/>
          </a:xfrm>
        </p:spPr>
        <p:txBody>
          <a:bodyPr>
            <a:noAutofit/>
          </a:bodyPr>
          <a:lstStyle/>
          <a:p>
            <a:r>
              <a:rPr lang="hu-HU" sz="3200" dirty="0" smtClean="0"/>
              <a:t>IV./G kibocsátási jogok, engedélyek kereskedelme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492" y="1988840"/>
            <a:ext cx="6777317" cy="384378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u-HU" dirty="0" smtClean="0"/>
              <a:t>Megszabott szennyezői kvóta, amelyet mozgatni, árusítani lehet</a:t>
            </a:r>
          </a:p>
          <a:p>
            <a:pPr marL="68580" indent="0">
              <a:lnSpc>
                <a:spcPct val="150000"/>
              </a:lnSpc>
              <a:spcBef>
                <a:spcPts val="0"/>
              </a:spcBef>
              <a:buNone/>
            </a:pPr>
            <a:endParaRPr lang="hu-HU" dirty="0" smtClean="0"/>
          </a:p>
          <a:p>
            <a:pPr lvl="3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hu-HU" dirty="0"/>
              <a:t>b</a:t>
            </a:r>
            <a:r>
              <a:rPr lang="hu-HU" dirty="0" smtClean="0"/>
              <a:t>uborék elven alapuló</a:t>
            </a:r>
          </a:p>
          <a:p>
            <a:pPr lvl="3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hu-HU" dirty="0"/>
              <a:t>k</a:t>
            </a:r>
            <a:r>
              <a:rPr lang="hu-HU" dirty="0" smtClean="0"/>
              <a:t>iegyenlítési elven alapuló</a:t>
            </a:r>
          </a:p>
          <a:p>
            <a:pPr lvl="3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hu-HU" dirty="0"/>
              <a:t>t</a:t>
            </a:r>
            <a:r>
              <a:rPr lang="hu-HU" dirty="0" smtClean="0"/>
              <a:t>ermelési maximumok</a:t>
            </a:r>
          </a:p>
          <a:p>
            <a:pPr lvl="3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hu-HU" dirty="0"/>
              <a:t>k</a:t>
            </a:r>
            <a:r>
              <a:rPr lang="hu-HU" dirty="0" smtClean="0"/>
              <a:t>ibocsátási jogok betétként történő kezelése</a:t>
            </a:r>
            <a:endParaRPr lang="hu-HU" dirty="0"/>
          </a:p>
          <a:p>
            <a:pPr marL="411480" lvl="1" indent="0">
              <a:lnSpc>
                <a:spcPct val="150000"/>
              </a:lnSpc>
              <a:spcBef>
                <a:spcPts val="0"/>
              </a:spcBef>
              <a:buNone/>
            </a:pPr>
            <a:endParaRPr lang="hu-HU" dirty="0" smtClean="0"/>
          </a:p>
          <a:p>
            <a:pPr marL="41148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u-HU" dirty="0" err="1" smtClean="0"/>
              <a:t>pl</a:t>
            </a:r>
            <a:r>
              <a:rPr lang="hu-HU" dirty="0" smtClean="0"/>
              <a:t>: EU ETS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7BC7-9873-442B-BF2C-A8422C7FF1E8}" type="slidenum">
              <a:rPr lang="hu-HU" smtClean="0"/>
              <a:pPr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656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4404"/>
          </a:xfrm>
        </p:spPr>
        <p:txBody>
          <a:bodyPr>
            <a:normAutofit/>
          </a:bodyPr>
          <a:lstStyle/>
          <a:p>
            <a:r>
              <a:rPr lang="hu-HU" sz="2800" dirty="0" smtClean="0"/>
              <a:t>I. szervezetrendszer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389531"/>
            <a:ext cx="7886700" cy="478743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dirty="0"/>
              <a:t>1995. évi LIII. törvény a környezetvédelmének általános szabályairól (</a:t>
            </a:r>
            <a:r>
              <a:rPr lang="hu-HU" dirty="0" err="1"/>
              <a:t>Kvt</a:t>
            </a:r>
            <a:r>
              <a:rPr lang="hu-HU" dirty="0"/>
              <a:t>.) alapján a szervezeti felépítés: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dirty="0"/>
              <a:t>Országgyűlés</a:t>
            </a:r>
          </a:p>
          <a:p>
            <a:r>
              <a:rPr lang="hu-HU" dirty="0"/>
              <a:t>Kormány</a:t>
            </a:r>
          </a:p>
          <a:p>
            <a:r>
              <a:rPr lang="hu-HU" dirty="0"/>
              <a:t>Országos Környezetvédelmi Tanács </a:t>
            </a:r>
          </a:p>
          <a:p>
            <a:r>
              <a:rPr lang="hu-HU" dirty="0"/>
              <a:t>Miniszter (FM, </a:t>
            </a:r>
            <a:r>
              <a:rPr lang="hu-HU" dirty="0" smtClean="0"/>
              <a:t>NFM, BM)</a:t>
            </a:r>
            <a:endParaRPr lang="hu-HU" dirty="0"/>
          </a:p>
          <a:p>
            <a:r>
              <a:rPr lang="hu-HU" dirty="0"/>
              <a:t>Területi szervek: I. fok: </a:t>
            </a:r>
            <a:r>
              <a:rPr lang="hu-HU" dirty="0" smtClean="0"/>
              <a:t>megyei kormányhivatal járásszékhely szerinti járási hivatala</a:t>
            </a:r>
            <a:endParaRPr lang="hu-HU" dirty="0"/>
          </a:p>
          <a:p>
            <a:pPr marL="457200" lvl="1" indent="0">
              <a:buNone/>
            </a:pPr>
            <a:r>
              <a:rPr lang="hu-HU" sz="2800" dirty="0"/>
              <a:t>		</a:t>
            </a:r>
            <a:r>
              <a:rPr lang="hu-HU" sz="2400" dirty="0"/>
              <a:t>II. fok: Pest Megyei Kormányhivatal </a:t>
            </a:r>
            <a:r>
              <a:rPr lang="hu-HU" sz="2400" dirty="0" smtClean="0"/>
              <a:t>			országos illetékességgel</a:t>
            </a:r>
            <a:endParaRPr lang="hu-HU" sz="2400" dirty="0"/>
          </a:p>
          <a:p>
            <a:pPr marL="228600" lvl="1">
              <a:lnSpc>
                <a:spcPct val="100000"/>
              </a:lnSpc>
              <a:spcBef>
                <a:spcPts val="1000"/>
              </a:spcBef>
            </a:pPr>
            <a:r>
              <a:rPr lang="hu-HU" sz="2400" dirty="0"/>
              <a:t>Ügyészség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7BC7-9873-442B-BF2C-A8422C7FF1E8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75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024744" cy="936104"/>
          </a:xfrm>
        </p:spPr>
        <p:txBody>
          <a:bodyPr>
            <a:noAutofit/>
          </a:bodyPr>
          <a:lstStyle/>
          <a:p>
            <a:r>
              <a:rPr lang="hu-HU" sz="3200" dirty="0" smtClean="0"/>
              <a:t>IV. </a:t>
            </a:r>
            <a:r>
              <a:rPr lang="hu-HU" sz="3200" dirty="0"/>
              <a:t>A</a:t>
            </a:r>
            <a:r>
              <a:rPr lang="hu-HU" sz="3200" dirty="0" smtClean="0"/>
              <a:t> gazdasági eszközök uniós megítélése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492" y="1988840"/>
            <a:ext cx="6777317" cy="3843789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u-HU" dirty="0" smtClean="0"/>
              <a:t>EU jog utalásokat tartalmaz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u-HU" dirty="0"/>
              <a:t>i</a:t>
            </a:r>
            <a:r>
              <a:rPr lang="hu-HU" dirty="0" smtClean="0"/>
              <a:t>ránymutató </a:t>
            </a:r>
            <a:r>
              <a:rPr lang="hu-HU" dirty="0" err="1" smtClean="0"/>
              <a:t>EUiB</a:t>
            </a:r>
            <a:r>
              <a:rPr lang="hu-HU" dirty="0" smtClean="0"/>
              <a:t> </a:t>
            </a:r>
            <a:r>
              <a:rPr lang="hu-HU" dirty="0" err="1" smtClean="0"/>
              <a:t>döntésesk</a:t>
            </a:r>
            <a:endParaRPr lang="hu-HU" dirty="0" smtClean="0"/>
          </a:p>
          <a:p>
            <a:pPr lvl="2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hu-HU" dirty="0" err="1" smtClean="0"/>
              <a:t>pl</a:t>
            </a:r>
            <a:r>
              <a:rPr lang="hu-HU" dirty="0" smtClean="0"/>
              <a:t>: </a:t>
            </a:r>
            <a:r>
              <a:rPr lang="hu-HU" sz="2400" dirty="0" err="1" smtClean="0"/>
              <a:t>Outukumpu</a:t>
            </a:r>
            <a:r>
              <a:rPr lang="hu-HU" sz="2400" dirty="0" smtClean="0"/>
              <a:t> </a:t>
            </a:r>
            <a:r>
              <a:rPr lang="hu-HU" sz="2400" dirty="0" err="1" smtClean="0"/>
              <a:t>Oy</a:t>
            </a:r>
            <a:r>
              <a:rPr lang="hu-HU" sz="2400" dirty="0" smtClean="0"/>
              <a:t> eset (C-213/96. sz. ügy)</a:t>
            </a:r>
          </a:p>
          <a:p>
            <a:pPr marL="1097280" lvl="4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u-HU" sz="2400" dirty="0" smtClean="0"/>
              <a:t>Bizottság kontra Olasz Köztársaság (C-173/05. sz. ügy)</a:t>
            </a:r>
            <a:endParaRPr lang="hu-HU" sz="2400" dirty="0"/>
          </a:p>
          <a:p>
            <a:pPr marL="114300" indent="0">
              <a:lnSpc>
                <a:spcPct val="150000"/>
              </a:lnSpc>
              <a:spcBef>
                <a:spcPts val="0"/>
              </a:spcBef>
              <a:buNone/>
            </a:pPr>
            <a:endParaRPr lang="hu-HU" dirty="0" smtClean="0"/>
          </a:p>
          <a:p>
            <a:pPr marL="1143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u-HU" dirty="0" smtClean="0"/>
              <a:t>piacpolitikai elvárásoknak való megfelelés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7BC7-9873-442B-BF2C-A8422C7FF1E8}" type="slidenum">
              <a:rPr lang="hu-HU" smtClean="0"/>
              <a:pPr/>
              <a:t>20</a:t>
            </a:fld>
            <a:endParaRPr lang="hu-HU"/>
          </a:p>
        </p:txBody>
      </p:sp>
      <p:sp>
        <p:nvSpPr>
          <p:cNvPr id="5" name="Lefelé nyíl 4"/>
          <p:cNvSpPr/>
          <p:nvPr/>
        </p:nvSpPr>
        <p:spPr>
          <a:xfrm>
            <a:off x="3923928" y="4797152"/>
            <a:ext cx="45719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808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marL="68580" indent="0">
              <a:buNone/>
            </a:pPr>
            <a:r>
              <a:rPr lang="hu-HU" dirty="0" smtClean="0"/>
              <a:t>Köszönöm a figyelmet!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7BC7-9873-442B-BF2C-A8422C7FF1E8}" type="slidenum">
              <a:rPr lang="hu-HU" smtClean="0"/>
              <a:pPr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2320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024744" cy="792088"/>
          </a:xfrm>
        </p:spPr>
        <p:txBody>
          <a:bodyPr>
            <a:normAutofit/>
          </a:bodyPr>
          <a:lstStyle/>
          <a:p>
            <a:r>
              <a:rPr lang="hu-HU" sz="3200" dirty="0" smtClean="0"/>
              <a:t>I. </a:t>
            </a:r>
            <a:r>
              <a:rPr lang="hu-HU" sz="3200" dirty="0"/>
              <a:t>s</a:t>
            </a:r>
            <a:r>
              <a:rPr lang="hu-HU" sz="3200" dirty="0" smtClean="0"/>
              <a:t>zervezetrendszer 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55576" y="1412776"/>
            <a:ext cx="7344816" cy="4896544"/>
          </a:xfrm>
        </p:spPr>
        <p:txBody>
          <a:bodyPr>
            <a:noAutofit/>
          </a:bodyPr>
          <a:lstStyle/>
          <a:p>
            <a:pPr marL="6858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hu-HU" sz="1400" dirty="0" err="1" smtClean="0"/>
              <a:t>MvM</a:t>
            </a:r>
            <a:r>
              <a:rPr lang="hu-HU" sz="1400" dirty="0" smtClean="0"/>
              <a:t>: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hu-HU" sz="1400" dirty="0" smtClean="0"/>
              <a:t>Építésügy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hu-HU" sz="1400" dirty="0" smtClean="0"/>
              <a:t>Területrendezés</a:t>
            </a:r>
          </a:p>
          <a:p>
            <a:pPr marL="6858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hu-HU" sz="1400" dirty="0" smtClean="0"/>
              <a:t>BM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hu-HU" sz="1400" dirty="0" smtClean="0"/>
              <a:t>Katasztrófák elleni védekezés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hu-HU" sz="1400" dirty="0" smtClean="0"/>
              <a:t>Vízvédelem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hu-HU" sz="1400" dirty="0" smtClean="0"/>
              <a:t>Vízgazdálkodás</a:t>
            </a:r>
          </a:p>
          <a:p>
            <a:pPr marL="6858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hu-HU" sz="1400" dirty="0" smtClean="0"/>
              <a:t>FM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hu-HU" sz="1400" dirty="0" smtClean="0"/>
              <a:t>Környezetvédelem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hu-HU" sz="1400" dirty="0" smtClean="0"/>
              <a:t>Természetvédelem </a:t>
            </a:r>
          </a:p>
          <a:p>
            <a:pPr marL="6858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hu-HU" sz="1400" dirty="0" smtClean="0"/>
              <a:t>NFM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hu-HU" sz="1400" dirty="0" smtClean="0"/>
              <a:t>Bányászati ügyek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hu-HU" sz="1400" dirty="0" smtClean="0"/>
              <a:t>Energiapolitika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hu-HU" sz="1400" dirty="0" smtClean="0"/>
              <a:t>klímapolitika</a:t>
            </a:r>
            <a:endParaRPr lang="hu-HU" sz="14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7BC7-9873-442B-BF2C-A8422C7FF1E8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028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II. Környezetvédelmi minősítés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7584" y="1916832"/>
            <a:ext cx="7488832" cy="439248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hu-HU" dirty="0" smtClean="0"/>
              <a:t>Kvt. 84. § (1) bekezdés</a:t>
            </a:r>
          </a:p>
          <a:p>
            <a:r>
              <a:rPr lang="hu-HU" dirty="0" smtClean="0"/>
              <a:t>Hatásvizsgálatra nem kötelezett technológiák, termékek anyagok, szolgáltatások</a:t>
            </a:r>
          </a:p>
          <a:p>
            <a:r>
              <a:rPr lang="hu-HU" dirty="0" smtClean="0"/>
              <a:t>De termék vagy technológiai minősítés formájában a hatóság szerepe megjelenik</a:t>
            </a:r>
          </a:p>
          <a:p>
            <a:r>
              <a:rPr lang="hu-HU" dirty="0" smtClean="0"/>
              <a:t>Ez a használat feltétele</a:t>
            </a:r>
          </a:p>
          <a:p>
            <a:r>
              <a:rPr lang="hu-HU" dirty="0" smtClean="0"/>
              <a:t>Gyártónak a használati utasításban ki kell térnie a minősített anyag, termék, vagy technológia veszélyeire</a:t>
            </a:r>
          </a:p>
          <a:p>
            <a:r>
              <a:rPr lang="hu-HU" dirty="0" smtClean="0"/>
              <a:t>Pl. </a:t>
            </a:r>
            <a:r>
              <a:rPr lang="hu-HU" dirty="0" err="1" smtClean="0"/>
              <a:t>zajtanusítvány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7BC7-9873-442B-BF2C-A8422C7FF1E8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5232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57200"/>
            <a:ext cx="8218487" cy="847725"/>
          </a:xfrm>
        </p:spPr>
        <p:txBody>
          <a:bodyPr/>
          <a:lstStyle/>
          <a:p>
            <a:r>
              <a:rPr lang="hu-HU" altLang="hu-HU" sz="2800" b="1"/>
              <a:t>A gazdasági (közvetett) befolyás módszere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1800"/>
              <a:t>						értékelés és 							döntések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1800"/>
              <a:t>						</a:t>
            </a:r>
            <a:r>
              <a:rPr lang="hu-HU" altLang="hu-HU" sz="1800">
                <a:sym typeface="Wingdings" pitchFamily="2" charset="2"/>
              </a:rPr>
              <a:t></a:t>
            </a:r>
            <a:r>
              <a:rPr lang="hu-HU" altLang="hu-HU" sz="1800"/>
              <a:t>		</a:t>
            </a:r>
            <a:r>
              <a:rPr lang="hu-HU" altLang="hu-HU" sz="1800">
                <a:sym typeface="Wingdings" pitchFamily="2" charset="2"/>
              </a:rPr>
              <a:t></a:t>
            </a:r>
            <a:r>
              <a:rPr lang="hu-HU" altLang="hu-HU" sz="1800"/>
              <a:t> 													a piac reagálása		szerkezetváltás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1800"/>
              <a:t>								 </a:t>
            </a:r>
            <a:r>
              <a:rPr lang="hu-HU" altLang="hu-HU" sz="1800">
                <a:sym typeface="Wingdings" pitchFamily="2" charset="2"/>
              </a:rPr>
              <a:t></a:t>
            </a:r>
            <a:r>
              <a:rPr lang="hu-HU" altLang="hu-HU" sz="1800"/>
              <a:t> 			 					piac és  								környezet							válasza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1800"/>
              <a:t>					 	</a:t>
            </a:r>
            <a:r>
              <a:rPr lang="hu-HU" altLang="hu-HU" sz="1800">
                <a:sym typeface="Wingdings" pitchFamily="2" charset="2"/>
              </a:rPr>
              <a:t> </a:t>
            </a:r>
            <a:r>
              <a:rPr lang="hu-HU" altLang="hu-HU" sz="1800"/>
              <a:t>										</a:t>
            </a:r>
            <a:r>
              <a:rPr lang="hu-HU" altLang="hu-HU" sz="1800">
                <a:sym typeface="Wingdings" pitchFamily="2" charset="2"/>
              </a:rPr>
              <a:t></a:t>
            </a:r>
            <a:endParaRPr lang="hu-HU" altLang="hu-HU" sz="1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1800"/>
              <a:t>környezeti </a:t>
            </a:r>
            <a:r>
              <a:rPr lang="hu-HU" altLang="hu-HU" sz="1800">
                <a:sym typeface="Wingdings" pitchFamily="2" charset="2"/>
              </a:rPr>
              <a:t></a:t>
            </a:r>
            <a:r>
              <a:rPr lang="hu-HU" altLang="hu-HU" sz="1800"/>
              <a:t>	környezetpolitika </a:t>
            </a:r>
            <a:r>
              <a:rPr lang="hu-HU" altLang="hu-HU" sz="1800">
                <a:sym typeface="Wingdings" pitchFamily="2" charset="2"/>
              </a:rPr>
              <a:t></a:t>
            </a:r>
            <a:r>
              <a:rPr lang="hu-HU" altLang="hu-HU" sz="1800"/>
              <a:t> jogalkotás		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1800"/>
              <a:t>állapot 		 tervezés 			értékelés és folyamatos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1800"/>
              <a:t>értékelése 					korrekció </a:t>
            </a:r>
            <a:r>
              <a:rPr lang="hu-HU" altLang="hu-HU" sz="1800" b="1"/>
              <a:t>ismétlődik!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1800"/>
              <a:t>						</a:t>
            </a:r>
            <a:r>
              <a:rPr lang="hu-HU" altLang="hu-HU" sz="1800">
                <a:sym typeface="Wingdings" pitchFamily="2" charset="2"/>
              </a:rPr>
              <a:t></a:t>
            </a:r>
            <a:r>
              <a:rPr lang="hu-HU" altLang="hu-HU" sz="1800"/>
              <a:t>										</a:t>
            </a:r>
            <a:r>
              <a:rPr lang="hu-HU" altLang="hu-HU" sz="1800">
                <a:sym typeface="Wingdings" pitchFamily="2" charset="2"/>
              </a:rPr>
              <a:t></a:t>
            </a:r>
            <a:endParaRPr lang="hu-HU" altLang="hu-HU" sz="1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1800"/>
              <a:t>					visszacsatolás	</a:t>
            </a:r>
            <a:r>
              <a:rPr lang="hu-HU" altLang="hu-HU" sz="1800">
                <a:sym typeface="Wingdings" pitchFamily="2" charset="2"/>
              </a:rPr>
              <a:t></a:t>
            </a:r>
            <a:r>
              <a:rPr lang="hu-HU" altLang="hu-HU" sz="1800"/>
              <a:t>	a közigazgatás							ellenőrzése,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1800"/>
              <a:t>						 		beavatkozása 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5C43DA-C987-45A3-A776-32C7FF23E7FC}" type="slidenum">
              <a:rPr lang="hu-HU" altLang="hu-HU" smtClean="0">
                <a:solidFill>
                  <a:srgbClr val="000000"/>
                </a:solidFill>
              </a:rPr>
              <a:pPr/>
              <a:t>5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61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024744" cy="529128"/>
          </a:xfrm>
        </p:spPr>
        <p:txBody>
          <a:bodyPr>
            <a:noAutofit/>
          </a:bodyPr>
          <a:lstStyle/>
          <a:p>
            <a:r>
              <a:rPr lang="hu-HU" sz="3600" dirty="0" smtClean="0"/>
              <a:t>III.</a:t>
            </a:r>
            <a:endParaRPr lang="hu-HU" sz="36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531AF-0E76-4BAD-ABD1-BA6B9AFF52C6}" type="slidenum">
              <a:rPr lang="hu-HU" smtClean="0"/>
              <a:pPr/>
              <a:t>6</a:t>
            </a:fld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5292080" y="6093296"/>
            <a:ext cx="3384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Forrás: Bartus- Szalai,  2012</a:t>
            </a:r>
            <a:endParaRPr lang="hu-H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6012160" y="1772816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D-kereslet</a:t>
            </a:r>
          </a:p>
          <a:p>
            <a:endParaRPr lang="hu-HU" b="1" dirty="0" smtClean="0"/>
          </a:p>
          <a:p>
            <a:r>
              <a:rPr lang="hu-HU" b="1" dirty="0" smtClean="0"/>
              <a:t>S-kínálat</a:t>
            </a:r>
            <a:endParaRPr lang="hu-HU" b="1" dirty="0"/>
          </a:p>
          <a:p>
            <a:endParaRPr lang="hu-HU" dirty="0"/>
          </a:p>
        </p:txBody>
      </p:sp>
      <p:pic>
        <p:nvPicPr>
          <p:cNvPr id="7" name="Picture 2" descr="C:\Users\Gabi\Desktop\kereslet-kínálat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375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556792"/>
            <a:ext cx="5615784" cy="42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zövegdoboz 7"/>
          <p:cNvSpPr txBox="1"/>
          <p:nvPr/>
        </p:nvSpPr>
        <p:spPr>
          <a:xfrm>
            <a:off x="6012160" y="1772816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D-kereslet</a:t>
            </a:r>
          </a:p>
          <a:p>
            <a:endParaRPr lang="hu-HU" b="1" dirty="0" smtClean="0"/>
          </a:p>
          <a:p>
            <a:r>
              <a:rPr lang="hu-HU" b="1" dirty="0" smtClean="0">
                <a:solidFill>
                  <a:srgbClr val="FFFF00"/>
                </a:solidFill>
              </a:rPr>
              <a:t>S-kínálat</a:t>
            </a:r>
            <a:endParaRPr lang="hu-HU" b="1" dirty="0">
              <a:solidFill>
                <a:srgbClr val="FFFF00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1232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024744" cy="576064"/>
          </a:xfrm>
        </p:spPr>
        <p:txBody>
          <a:bodyPr>
            <a:noAutofit/>
          </a:bodyPr>
          <a:lstStyle/>
          <a:p>
            <a:r>
              <a:rPr lang="hu-HU" sz="3600" dirty="0" smtClean="0"/>
              <a:t>III.</a:t>
            </a:r>
            <a:endParaRPr lang="hu-HU" sz="3600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1037730"/>
              </p:ext>
            </p:extLst>
          </p:nvPr>
        </p:nvGraphicFramePr>
        <p:xfrm>
          <a:off x="539552" y="1274480"/>
          <a:ext cx="8064896" cy="5106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57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088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hu-HU" dirty="0" err="1" smtClean="0"/>
                        <a:t>Coase</a:t>
                      </a:r>
                      <a:r>
                        <a:rPr lang="hu-HU" dirty="0" smtClean="0"/>
                        <a:t> elmélete </a:t>
                      </a:r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Pigou</a:t>
                      </a:r>
                      <a:r>
                        <a:rPr lang="hu-HU" dirty="0" smtClean="0"/>
                        <a:t> elmélete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Jogallokálás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Kártérítés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Közvetlen előírás, vagy </a:t>
                      </a:r>
                      <a:r>
                        <a:rPr lang="hu-HU" dirty="0" err="1" smtClean="0"/>
                        <a:t>Pigou-i</a:t>
                      </a:r>
                      <a:r>
                        <a:rPr lang="hu-HU" dirty="0" smtClean="0"/>
                        <a:t> adó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Ki találja meg az</a:t>
                      </a:r>
                    </a:p>
                    <a:p>
                      <a:r>
                        <a:rPr lang="hu-H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optimumot?</a:t>
                      </a:r>
                      <a:endParaRPr lang="hu-HU" sz="1400" dirty="0" smtClean="0"/>
                    </a:p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szennyezők és</a:t>
                      </a:r>
                    </a:p>
                    <a:p>
                      <a:r>
                        <a:rPr lang="hu-H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károsultak</a:t>
                      </a:r>
                    </a:p>
                    <a:p>
                      <a:r>
                        <a:rPr lang="hu-H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együttműködése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bíróság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kormányzat vagy</a:t>
                      </a:r>
                    </a:p>
                    <a:p>
                      <a:r>
                        <a:rPr lang="hu-H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önkormányzat számítja ki</a:t>
                      </a:r>
                      <a:endParaRPr lang="hu-H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 a kormányzat</a:t>
                      </a:r>
                    </a:p>
                    <a:p>
                      <a:r>
                        <a:rPr lang="hu-H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feladata?</a:t>
                      </a:r>
                      <a:endParaRPr lang="hu-HU" sz="1400" dirty="0" smtClean="0"/>
                    </a:p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együttműködés,</a:t>
                      </a:r>
                    </a:p>
                    <a:p>
                      <a:r>
                        <a:rPr lang="hu-H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 alku elősegítése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polgári jog</a:t>
                      </a:r>
                    </a:p>
                    <a:p>
                      <a:r>
                        <a:rPr lang="hu-H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szabályainak előzetes</a:t>
                      </a:r>
                    </a:p>
                    <a:p>
                      <a:r>
                        <a:rPr lang="hu-H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rögzítése 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 optimum kiszámítása,</a:t>
                      </a:r>
                    </a:p>
                    <a:p>
                      <a:r>
                        <a:rPr lang="hu-H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ennek megfelelő</a:t>
                      </a:r>
                    </a:p>
                    <a:p>
                      <a:r>
                        <a:rPr lang="hu-H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szabályzóeszköz</a:t>
                      </a:r>
                    </a:p>
                    <a:p>
                      <a:r>
                        <a:rPr lang="hu-H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bevezetése és annak</a:t>
                      </a:r>
                    </a:p>
                    <a:p>
                      <a:r>
                        <a:rPr lang="hu-H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betartásának</a:t>
                      </a:r>
                    </a:p>
                    <a:p>
                      <a:r>
                        <a:rPr lang="hu-H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kikényszerítése</a:t>
                      </a:r>
                      <a:endParaRPr lang="hu-H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1808">
                <a:tc>
                  <a:txBody>
                    <a:bodyPr/>
                    <a:lstStyle/>
                    <a:p>
                      <a:r>
                        <a:rPr lang="hu-H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 akadályozza</a:t>
                      </a:r>
                    </a:p>
                    <a:p>
                      <a:r>
                        <a:rPr lang="hu-H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meg az ilyen</a:t>
                      </a:r>
                    </a:p>
                    <a:p>
                      <a:r>
                        <a:rPr lang="hu-H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szabályozást?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 a tranzakciós</a:t>
                      </a:r>
                    </a:p>
                    <a:p>
                      <a:r>
                        <a:rPr lang="hu-H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költségek nem</a:t>
                      </a:r>
                    </a:p>
                    <a:p>
                      <a:r>
                        <a:rPr lang="hu-H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csökkenthetők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 túl magas az</a:t>
                      </a:r>
                    </a:p>
                    <a:p>
                      <a:r>
                        <a:rPr lang="hu-H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intézményi költség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 az optimum nem</a:t>
                      </a:r>
                    </a:p>
                    <a:p>
                      <a:r>
                        <a:rPr lang="hu-H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kiszámítható, vagy az</a:t>
                      </a:r>
                    </a:p>
                    <a:p>
                      <a:r>
                        <a:rPr lang="hu-H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erre alapozott</a:t>
                      </a:r>
                    </a:p>
                    <a:p>
                      <a:r>
                        <a:rPr lang="hu-H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szabályzóeszköz nem</a:t>
                      </a:r>
                    </a:p>
                    <a:p>
                      <a:r>
                        <a:rPr lang="hu-H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hatékony</a:t>
                      </a:r>
                      <a:endParaRPr lang="hu-H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531AF-0E76-4BAD-ABD1-BA6B9AFF52C6}" type="slidenum">
              <a:rPr lang="hu-HU" smtClean="0"/>
              <a:pPr/>
              <a:t>7</a:t>
            </a:fld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3131840" y="6142392"/>
            <a:ext cx="3816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Forrás: Bartus- Szalai, 2012</a:t>
            </a:r>
            <a:endParaRPr lang="hu-H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7920880" cy="576064"/>
          </a:xfrm>
        </p:spPr>
        <p:txBody>
          <a:bodyPr>
            <a:normAutofit fontScale="90000"/>
          </a:bodyPr>
          <a:lstStyle/>
          <a:p>
            <a:r>
              <a:rPr lang="hu-HU" sz="3200" dirty="0" smtClean="0"/>
              <a:t>III. közigazgatás egyéb eszközeinek oka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492" y="2060848"/>
            <a:ext cx="6777317" cy="3771781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u-HU" dirty="0"/>
              <a:t>j</a:t>
            </a:r>
            <a:r>
              <a:rPr lang="hu-HU" dirty="0" smtClean="0"/>
              <a:t>avíthatják az árelőrejelzéseket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u-HU" dirty="0"/>
              <a:t>n</a:t>
            </a:r>
            <a:r>
              <a:rPr lang="hu-HU" dirty="0" smtClean="0"/>
              <a:t>agyobb rugalmasság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u-HU" dirty="0"/>
              <a:t>ö</a:t>
            </a:r>
            <a:r>
              <a:rPr lang="hu-HU" dirty="0" smtClean="0"/>
              <a:t>sztönzés a technológiai fejlesztésre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u-HU" dirty="0"/>
              <a:t>j</a:t>
            </a:r>
            <a:r>
              <a:rPr lang="hu-HU" dirty="0" smtClean="0"/>
              <a:t>ogkövetés erősödése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u-HU" dirty="0"/>
              <a:t>g</a:t>
            </a:r>
            <a:r>
              <a:rPr lang="hu-HU" dirty="0" smtClean="0"/>
              <a:t>azdasági szereplők bevonása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u-HU" dirty="0" smtClean="0"/>
              <a:t>integrációs szemlélet megjelenése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7BC7-9873-442B-BF2C-A8422C7FF1E8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215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024744" cy="792088"/>
          </a:xfrm>
        </p:spPr>
        <p:txBody>
          <a:bodyPr>
            <a:normAutofit/>
          </a:bodyPr>
          <a:lstStyle/>
          <a:p>
            <a:r>
              <a:rPr lang="hu-HU" sz="3200" dirty="0" smtClean="0"/>
              <a:t>IV. </a:t>
            </a:r>
            <a:r>
              <a:rPr lang="hu-HU" sz="3200" dirty="0"/>
              <a:t>G</a:t>
            </a:r>
            <a:r>
              <a:rPr lang="hu-HU" sz="3200" dirty="0" smtClean="0"/>
              <a:t>azdasági eszközök 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492" y="1916832"/>
            <a:ext cx="6777317" cy="4032448"/>
          </a:xfrm>
        </p:spPr>
        <p:txBody>
          <a:bodyPr>
            <a:normAutofit lnSpcReduction="10000"/>
          </a:bodyPr>
          <a:lstStyle/>
          <a:p>
            <a:pPr marL="525780" indent="-457200">
              <a:buAutoNum type="alphaUcParenR"/>
            </a:pPr>
            <a:r>
              <a:rPr lang="hu-HU" dirty="0" smtClean="0"/>
              <a:t>díjak és adó jellegű eszközök</a:t>
            </a:r>
          </a:p>
          <a:p>
            <a:pPr marL="525780" indent="-457200">
              <a:buAutoNum type="alphaUcParenR"/>
            </a:pPr>
            <a:r>
              <a:rPr lang="hu-HU" dirty="0"/>
              <a:t>t</a:t>
            </a:r>
            <a:r>
              <a:rPr lang="hu-HU" dirty="0" smtClean="0"/>
              <a:t>ámogatás</a:t>
            </a:r>
          </a:p>
          <a:p>
            <a:pPr marL="525780" indent="-457200">
              <a:buAutoNum type="alphaUcParenR"/>
            </a:pPr>
            <a:r>
              <a:rPr lang="hu-HU" dirty="0"/>
              <a:t>á</a:t>
            </a:r>
            <a:r>
              <a:rPr lang="hu-HU" dirty="0" smtClean="0"/>
              <a:t>rak befolyásolása</a:t>
            </a:r>
          </a:p>
          <a:p>
            <a:pPr marL="525780" indent="-457200">
              <a:buAutoNum type="alphaUcParenR"/>
            </a:pPr>
            <a:r>
              <a:rPr lang="hu-HU" dirty="0" smtClean="0"/>
              <a:t>felelősségi eszközök</a:t>
            </a:r>
          </a:p>
          <a:p>
            <a:pPr marL="525780" indent="-457200">
              <a:buAutoNum type="alphaUcParenR"/>
            </a:pPr>
            <a:r>
              <a:rPr lang="hu-HU" dirty="0"/>
              <a:t>á</a:t>
            </a:r>
            <a:r>
              <a:rPr lang="hu-HU" dirty="0" smtClean="0"/>
              <a:t>llami tulajdon, vagy az állam által biztosított szolgáltatások igénybevétele</a:t>
            </a:r>
          </a:p>
          <a:p>
            <a:pPr marL="525780" indent="-457200">
              <a:buAutoNum type="alphaUcParenR"/>
            </a:pPr>
            <a:r>
              <a:rPr lang="hu-HU" dirty="0"/>
              <a:t>b</a:t>
            </a:r>
            <a:r>
              <a:rPr lang="hu-HU" dirty="0" smtClean="0"/>
              <a:t>etéti-visszatérítési rendszer</a:t>
            </a:r>
          </a:p>
          <a:p>
            <a:pPr marL="525780" indent="-457200">
              <a:buAutoNum type="alphaUcParenR"/>
            </a:pPr>
            <a:r>
              <a:rPr lang="hu-HU" dirty="0"/>
              <a:t>k</a:t>
            </a:r>
            <a:r>
              <a:rPr lang="hu-HU" dirty="0" smtClean="0"/>
              <a:t>ibocsátási jogok, engedélyek kereskedelme</a:t>
            </a:r>
          </a:p>
          <a:p>
            <a:pPr marL="525780" indent="-457200">
              <a:buAutoNum type="alphaUcParenR"/>
            </a:pPr>
            <a:r>
              <a:rPr lang="hu-HU" dirty="0" smtClean="0"/>
              <a:t>biztosíték, kötelező felelősségbiztosítás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7BC7-9873-442B-BF2C-A8422C7FF1E8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71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ckás">
  <a:themeElements>
    <a:clrScheme name="Kockás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Kocká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ockás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ckás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ckás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ckás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ckás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ckás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ckás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ckás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ckás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ckás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ckás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ckás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172</TotalTime>
  <Words>1839</Words>
  <Application>Microsoft Office PowerPoint</Application>
  <PresentationFormat>Diavetítés a képernyőre (4:3 oldalarány)</PresentationFormat>
  <Paragraphs>237</Paragraphs>
  <Slides>21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21</vt:i4>
      </vt:variant>
    </vt:vector>
  </HeadingPairs>
  <TitlesOfParts>
    <vt:vector size="30" baseType="lpstr">
      <vt:lpstr>Arial</vt:lpstr>
      <vt:lpstr>Arial Black</vt:lpstr>
      <vt:lpstr>Calibri</vt:lpstr>
      <vt:lpstr>Century Gothic</vt:lpstr>
      <vt:lpstr>Times New Roman</vt:lpstr>
      <vt:lpstr>Wingdings</vt:lpstr>
      <vt:lpstr>Wingdings 2</vt:lpstr>
      <vt:lpstr>Austin</vt:lpstr>
      <vt:lpstr>Kockás</vt:lpstr>
      <vt:lpstr>Közigazgatás egyéb eszközei, szervezet rendszer problémái</vt:lpstr>
      <vt:lpstr>I. szervezetrendszer</vt:lpstr>
      <vt:lpstr>I. szervezetrendszer </vt:lpstr>
      <vt:lpstr>II. Környezetvédelmi minősítés</vt:lpstr>
      <vt:lpstr>A gazdasági (közvetett) befolyás módszere</vt:lpstr>
      <vt:lpstr>III.</vt:lpstr>
      <vt:lpstr>III.</vt:lpstr>
      <vt:lpstr>III. közigazgatás egyéb eszközeinek oka</vt:lpstr>
      <vt:lpstr>IV. Gazdasági eszközök </vt:lpstr>
      <vt:lpstr>IV./A díjak és adó jellegű eszközök</vt:lpstr>
      <vt:lpstr>IV./A  díjak és az adójellegű eszközök </vt:lpstr>
      <vt:lpstr>IV./A</vt:lpstr>
      <vt:lpstr>IV./A</vt:lpstr>
      <vt:lpstr>IV./A</vt:lpstr>
      <vt:lpstr>IV./B támogatás</vt:lpstr>
      <vt:lpstr>IV./C Az árak befolyásolása vagy szabályozott árak létrehozása </vt:lpstr>
      <vt:lpstr>IV./D A felelősségi eszközök </vt:lpstr>
      <vt:lpstr>IV./F A betéti (esetleg letéti) -visszatérítési rendszerek</vt:lpstr>
      <vt:lpstr>IV./G kibocsátási jogok, engedélyek kereskedelme</vt:lpstr>
      <vt:lpstr>IV. A gazdasági eszközök uniós megítélése</vt:lpstr>
      <vt:lpstr>PowerPoint-bemutató</vt:lpstr>
    </vt:vector>
  </TitlesOfParts>
  <Company>ELTE ÁJK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Közigazgatás egyéb eszközei, szervezet rendszer problémái</dc:title>
  <dc:creator>Berényi Istvánné</dc:creator>
  <cp:lastModifiedBy>Csizik Zoltánné</cp:lastModifiedBy>
  <cp:revision>20</cp:revision>
  <dcterms:created xsi:type="dcterms:W3CDTF">2015-04-09T10:13:35Z</dcterms:created>
  <dcterms:modified xsi:type="dcterms:W3CDTF">2018-03-01T12:29:54Z</dcterms:modified>
</cp:coreProperties>
</file>