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1738" r:id="rId14"/>
    <p:sldId id="1744" r:id="rId15"/>
    <p:sldId id="270" r:id="rId16"/>
    <p:sldId id="273" r:id="rId17"/>
    <p:sldId id="271" r:id="rId18"/>
    <p:sldId id="274" r:id="rId19"/>
    <p:sldId id="269" r:id="rId20"/>
    <p:sldId id="286" r:id="rId21"/>
    <p:sldId id="275" r:id="rId22"/>
    <p:sldId id="276" r:id="rId23"/>
    <p:sldId id="279" r:id="rId24"/>
    <p:sldId id="280" r:id="rId25"/>
    <p:sldId id="281" r:id="rId26"/>
    <p:sldId id="282" r:id="rId27"/>
    <p:sldId id="283" r:id="rId28"/>
    <p:sldId id="284" r:id="rId29"/>
    <p:sldId id="285" r:id="rId30"/>
    <p:sldId id="287" r:id="rId31"/>
    <p:sldId id="288" r:id="rId32"/>
    <p:sldId id="289" r:id="rId33"/>
    <p:sldId id="1754" r:id="rId34"/>
    <p:sldId id="290" r:id="rId35"/>
    <p:sldId id="257" r:id="rId36"/>
    <p:sldId id="1745" r:id="rId37"/>
    <p:sldId id="1748" r:id="rId38"/>
    <p:sldId id="1746" r:id="rId39"/>
    <p:sldId id="1749" r:id="rId40"/>
    <p:sldId id="1747" r:id="rId41"/>
    <p:sldId id="1751" r:id="rId42"/>
    <p:sldId id="1752" r:id="rId43"/>
    <p:sldId id="1753" r:id="rId44"/>
    <p:sldId id="291" r:id="rId45"/>
    <p:sldId id="1755" r:id="rId46"/>
    <p:sldId id="1756" r:id="rId47"/>
    <p:sldId id="1757" r:id="rId48"/>
    <p:sldId id="1750" r:id="rId49"/>
    <p:sldId id="175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ániel Ullmann" initials="DU" lastIdx="1" clrIdx="0">
    <p:extLst>
      <p:ext uri="{19B8F6BF-5375-455C-9EA6-DF929625EA0E}">
        <p15:presenceInfo xmlns:p15="http://schemas.microsoft.com/office/powerpoint/2012/main" userId="6f00329cb65b48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hu-HU"/>
              <a:t>Mintacím szerkesztése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7F502F0-3599-413C-AEED-6A0D21C9A558}" type="datetimeFigureOut">
              <a:rPr lang="hu-HU" smtClean="0"/>
              <a:t>2021. 05. 06.</a:t>
            </a:fld>
            <a:endParaRPr lang="hu-H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hu-H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8DAC13C-18AA-401D-A2D5-6ED4D3C533EC}" type="slidenum">
              <a:rPr lang="hu-HU" smtClean="0"/>
              <a:t>‹#›</a:t>
            </a:fld>
            <a:endParaRPr lang="hu-H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16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7F502F0-3599-413C-AEED-6A0D21C9A558}" type="datetimeFigureOut">
              <a:rPr lang="hu-HU" smtClean="0"/>
              <a:t>2021. 05. 06.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394206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7F502F0-3599-413C-AEED-6A0D21C9A558}" type="datetimeFigureOut">
              <a:rPr lang="hu-HU" smtClean="0"/>
              <a:t>2021. 05. 06.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247749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7F502F0-3599-413C-AEED-6A0D21C9A558}" type="datetimeFigureOut">
              <a:rPr lang="hu-HU" smtClean="0"/>
              <a:t>2021. 05. 06.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159129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hu-HU"/>
              <a:t>Mintacím szerkesztése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7F502F0-3599-413C-AEED-6A0D21C9A558}" type="datetimeFigureOut">
              <a:rPr lang="hu-HU" smtClean="0"/>
              <a:t>2021. 05. 06.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8DAC13C-18AA-401D-A2D5-6ED4D3C533EC}" type="slidenum">
              <a:rPr lang="hu-HU" smtClean="0"/>
              <a:t>‹#›</a:t>
            </a:fld>
            <a:endParaRPr lang="hu-H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78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07F502F0-3599-413C-AEED-6A0D21C9A558}" type="datetimeFigureOut">
              <a:rPr lang="hu-HU" smtClean="0"/>
              <a:t>2021. 05. 06.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32414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07F502F0-3599-413C-AEED-6A0D21C9A558}" type="datetimeFigureOut">
              <a:rPr lang="hu-HU" smtClean="0"/>
              <a:t>2021. 05. 06.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32991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07F502F0-3599-413C-AEED-6A0D21C9A558}" type="datetimeFigureOut">
              <a:rPr lang="hu-HU" smtClean="0"/>
              <a:t>2021. 05. 06.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159024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502F0-3599-413C-AEED-6A0D21C9A558}" type="datetimeFigureOut">
              <a:rPr lang="hu-HU" smtClean="0"/>
              <a:t>2021. 05. 06.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333428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u-HU"/>
              <a:t>Mintacím szerkesztése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07F502F0-3599-413C-AEED-6A0D21C9A558}" type="datetimeFigureOut">
              <a:rPr lang="hu-HU" smtClean="0"/>
              <a:t>2021. 05. 06.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40091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u-HU"/>
              <a:t>Mintacím szerkesztése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07F502F0-3599-413C-AEED-6A0D21C9A558}" type="datetimeFigureOut">
              <a:rPr lang="hu-HU" smtClean="0"/>
              <a:t>2021. 05. 06.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104447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7F502F0-3599-413C-AEED-6A0D21C9A558}" type="datetimeFigureOut">
              <a:rPr lang="hu-HU" smtClean="0"/>
              <a:t>2021. 05. 06.</a:t>
            </a:fld>
            <a:endParaRPr lang="hu-H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hu-H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8DAC13C-18AA-401D-A2D5-6ED4D3C533EC}" type="slidenum">
              <a:rPr lang="hu-HU" smtClean="0"/>
              <a:t>‹#›</a:t>
            </a:fld>
            <a:endParaRPr lang="hu-HU"/>
          </a:p>
        </p:txBody>
      </p:sp>
    </p:spTree>
    <p:extLst>
      <p:ext uri="{BB962C8B-B14F-4D97-AF65-F5344CB8AC3E}">
        <p14:creationId xmlns:p14="http://schemas.microsoft.com/office/powerpoint/2010/main" val="210659710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0C8263C-5339-438D-92E8-14273F718126}"/>
              </a:ext>
            </a:extLst>
          </p:cNvPr>
          <p:cNvSpPr>
            <a:spLocks noGrp="1"/>
          </p:cNvSpPr>
          <p:nvPr>
            <p:ph type="ctrTitle"/>
          </p:nvPr>
        </p:nvSpPr>
        <p:spPr>
          <a:xfrm>
            <a:off x="3396343" y="2121905"/>
            <a:ext cx="7988090" cy="1568888"/>
          </a:xfrm>
        </p:spPr>
        <p:txBody>
          <a:bodyPr anchor="b">
            <a:normAutofit/>
          </a:bodyPr>
          <a:lstStyle/>
          <a:p>
            <a:pPr algn="l"/>
            <a:r>
              <a:rPr lang="hu-HU" sz="4400" dirty="0">
                <a:solidFill>
                  <a:schemeClr val="bg1"/>
                </a:solidFill>
              </a:rPr>
              <a:t>Hulladékgazdálkodás</a:t>
            </a:r>
          </a:p>
        </p:txBody>
      </p:sp>
      <p:sp>
        <p:nvSpPr>
          <p:cNvPr id="3" name="Alcím 2">
            <a:extLst>
              <a:ext uri="{FF2B5EF4-FFF2-40B4-BE49-F238E27FC236}">
                <a16:creationId xmlns:a16="http://schemas.microsoft.com/office/drawing/2014/main" id="{4831B793-67DD-4415-AFF2-E6293A435334}"/>
              </a:ext>
            </a:extLst>
          </p:cNvPr>
          <p:cNvSpPr>
            <a:spLocks noGrp="1"/>
          </p:cNvSpPr>
          <p:nvPr>
            <p:ph type="subTitle" idx="1"/>
          </p:nvPr>
        </p:nvSpPr>
        <p:spPr>
          <a:xfrm>
            <a:off x="5590120" y="4297556"/>
            <a:ext cx="5477071" cy="1431695"/>
          </a:xfrm>
        </p:spPr>
        <p:txBody>
          <a:bodyPr anchor="t">
            <a:normAutofit/>
          </a:bodyPr>
          <a:lstStyle/>
          <a:p>
            <a:r>
              <a:rPr lang="hu-HU" sz="1600" dirty="0" err="1">
                <a:solidFill>
                  <a:schemeClr val="bg1"/>
                </a:solidFill>
              </a:rPr>
              <a:t>Szamek</a:t>
            </a:r>
            <a:r>
              <a:rPr lang="hu-HU" sz="1600" dirty="0">
                <a:solidFill>
                  <a:schemeClr val="bg1"/>
                </a:solidFill>
              </a:rPr>
              <a:t> Gabriella</a:t>
            </a:r>
          </a:p>
          <a:p>
            <a:r>
              <a:rPr lang="hu-HU" sz="1600" dirty="0">
                <a:solidFill>
                  <a:schemeClr val="bg1"/>
                </a:solidFill>
              </a:rPr>
              <a:t>Prof. Dr. </a:t>
            </a:r>
            <a:r>
              <a:rPr lang="hu-HU" sz="1600" dirty="0" err="1">
                <a:solidFill>
                  <a:schemeClr val="bg1"/>
                </a:solidFill>
              </a:rPr>
              <a:t>Bándi</a:t>
            </a:r>
            <a:r>
              <a:rPr lang="hu-HU" sz="1600" dirty="0">
                <a:solidFill>
                  <a:schemeClr val="bg1"/>
                </a:solidFill>
              </a:rPr>
              <a:t> Gyula diasora alapján</a:t>
            </a:r>
          </a:p>
        </p:txBody>
      </p:sp>
    </p:spTree>
    <p:extLst>
      <p:ext uri="{BB962C8B-B14F-4D97-AF65-F5344CB8AC3E}">
        <p14:creationId xmlns:p14="http://schemas.microsoft.com/office/powerpoint/2010/main" val="215692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09B9C8-4AE0-40A1-B2FC-0DD3F956A12D}"/>
              </a:ext>
            </a:extLst>
          </p:cNvPr>
          <p:cNvSpPr>
            <a:spLocks noGrp="1"/>
          </p:cNvSpPr>
          <p:nvPr>
            <p:ph type="title"/>
          </p:nvPr>
        </p:nvSpPr>
        <p:spPr>
          <a:xfrm>
            <a:off x="163945" y="0"/>
            <a:ext cx="9875520" cy="1014614"/>
          </a:xfrm>
        </p:spPr>
        <p:txBody>
          <a:bodyPr>
            <a:normAutofit/>
          </a:bodyPr>
          <a:lstStyle/>
          <a:p>
            <a:r>
              <a:rPr lang="hu-HU" sz="2400" dirty="0"/>
              <a:t>EU Körforgásos gazdaság csomagja</a:t>
            </a:r>
          </a:p>
        </p:txBody>
      </p:sp>
      <p:sp>
        <p:nvSpPr>
          <p:cNvPr id="3" name="Tartalom helye 2">
            <a:extLst>
              <a:ext uri="{FF2B5EF4-FFF2-40B4-BE49-F238E27FC236}">
                <a16:creationId xmlns:a16="http://schemas.microsoft.com/office/drawing/2014/main" id="{273E308B-B774-4127-BA28-160A420DD2AB}"/>
              </a:ext>
            </a:extLst>
          </p:cNvPr>
          <p:cNvSpPr>
            <a:spLocks noGrp="1"/>
          </p:cNvSpPr>
          <p:nvPr>
            <p:ph idx="1"/>
          </p:nvPr>
        </p:nvSpPr>
        <p:spPr>
          <a:xfrm>
            <a:off x="163945" y="674256"/>
            <a:ext cx="11864109" cy="6077526"/>
          </a:xfrm>
        </p:spPr>
        <p:txBody>
          <a:bodyPr>
            <a:normAutofit fontScale="62500" lnSpcReduction="20000"/>
          </a:bodyPr>
          <a:lstStyle/>
          <a:p>
            <a:pPr algn="l">
              <a:buFont typeface="Arial" panose="020B0604020202020204" pitchFamily="34" charset="0"/>
              <a:buChar char="•"/>
            </a:pPr>
            <a:r>
              <a:rPr lang="hu-HU" dirty="0"/>
              <a:t>a települési hulladék tekintetében 2035-re 65%-os közös uniós újrafeldolgozási célérték (2025-re 55% és 2030-ra 60%);</a:t>
            </a:r>
          </a:p>
          <a:p>
            <a:pPr algn="l">
              <a:buFont typeface="Arial" panose="020B0604020202020204" pitchFamily="34" charset="0"/>
              <a:buChar char="•"/>
            </a:pPr>
            <a:r>
              <a:rPr lang="hu-HU" dirty="0"/>
              <a:t>a csomagolási hulladék tekintetében 2030-ra 70%-os közös uniós újrafeldolgozási célérték;</a:t>
            </a:r>
          </a:p>
          <a:p>
            <a:pPr algn="l">
              <a:buFont typeface="Arial" panose="020B0604020202020204" pitchFamily="34" charset="0"/>
              <a:buChar char="•"/>
            </a:pPr>
            <a:r>
              <a:rPr lang="hu-HU" dirty="0"/>
              <a:t>a hulladéklerakók igénybevételének csökkentésére vonatkozóan kötelezően meghatározott célérték (2035-ra legfeljebb 10%) a települési hulladék tekintetében;</a:t>
            </a:r>
          </a:p>
          <a:p>
            <a:pPr algn="l">
              <a:buFont typeface="Arial" panose="020B0604020202020204" pitchFamily="34" charset="0"/>
              <a:buChar char="•"/>
            </a:pPr>
            <a:r>
              <a:rPr lang="hu-HU" dirty="0"/>
              <a:t>az elkülönítetten gyűjtött hulladék hulladéklerakókban való elhelyezésének tilalma, amelyhez szükséges 2023-ra a </a:t>
            </a:r>
            <a:r>
              <a:rPr lang="hu-HU" dirty="0" err="1"/>
              <a:t>biohulladék</a:t>
            </a:r>
            <a:r>
              <a:rPr lang="hu-HU" dirty="0"/>
              <a:t>, 2025-re pedig a háztartásokban keletkező textil- és veszélyes hulladék elkülönített gyűjtése;</a:t>
            </a:r>
          </a:p>
          <a:p>
            <a:pPr algn="l">
              <a:buFont typeface="Arial" panose="020B0604020202020204" pitchFamily="34" charset="0"/>
              <a:buChar char="•"/>
            </a:pPr>
            <a:r>
              <a:rPr lang="hu-HU" dirty="0"/>
              <a:t>a hulladéklerakás visszaszorítását ösztönző gazdasági eszközök;</a:t>
            </a:r>
          </a:p>
          <a:p>
            <a:pPr algn="l">
              <a:buFont typeface="Arial" panose="020B0604020202020204" pitchFamily="34" charset="0"/>
              <a:buChar char="•"/>
            </a:pPr>
            <a:r>
              <a:rPr lang="hu-HU" dirty="0"/>
              <a:t>egyszerűsített és továbbfejlesztett meghatározások és harmonizált számítási módszerek bevezetése az Unió egészében az </a:t>
            </a:r>
            <a:r>
              <a:rPr lang="hu-HU" dirty="0" err="1"/>
              <a:t>újrahasznosítási</a:t>
            </a:r>
            <a:r>
              <a:rPr lang="hu-HU" dirty="0"/>
              <a:t> arány kiszámítására;</a:t>
            </a:r>
          </a:p>
          <a:p>
            <a:pPr algn="l">
              <a:buFont typeface="Arial" panose="020B0604020202020204" pitchFamily="34" charset="0"/>
              <a:buChar char="•"/>
            </a:pPr>
            <a:r>
              <a:rPr lang="hu-HU" dirty="0"/>
              <a:t>konkrét intézkedések, amelyek előmozdítják az </a:t>
            </a:r>
            <a:r>
              <a:rPr lang="hu-HU" dirty="0" err="1"/>
              <a:t>újrafelhasználást</a:t>
            </a:r>
            <a:r>
              <a:rPr lang="hu-HU" dirty="0"/>
              <a:t>, és ösztönzik az ipari szimbiózist, vagyis azt, amikor az egyik ágazat melléktermékét egy másik ágazat nyersanyagként felhasználja;</a:t>
            </a:r>
          </a:p>
          <a:p>
            <a:pPr algn="l">
              <a:buFont typeface="Arial" panose="020B0604020202020204" pitchFamily="34" charset="0"/>
              <a:buChar char="•"/>
            </a:pPr>
            <a:r>
              <a:rPr lang="hu-HU" dirty="0"/>
              <a:t>kötelező kiterjesztett gyártói felelősségi rendszerek a gyártók számára, hogy </a:t>
            </a:r>
            <a:r>
              <a:rPr lang="hu-HU" dirty="0" err="1"/>
              <a:t>környezetbarátabb</a:t>
            </a:r>
            <a:r>
              <a:rPr lang="hu-HU" dirty="0"/>
              <a:t> termékeket helyezzenek forgalomba, és támogassák a hasznosítási és újrafeldolgozási rendszereket (pl. a csomagolás, az elemek/akkumulátorok, az elektromos és elektronikus berendezések és az elhasználódott járművek esetében)</a:t>
            </a:r>
          </a:p>
          <a:p>
            <a:pPr algn="l">
              <a:buFont typeface="Arial" panose="020B0604020202020204" pitchFamily="34" charset="0"/>
              <a:buChar char="•"/>
            </a:pPr>
            <a:r>
              <a:rPr lang="hu-HU" b="0" i="0" dirty="0">
                <a:solidFill>
                  <a:srgbClr val="1E1E1F"/>
                </a:solidFill>
                <a:effectLst/>
                <a:latin typeface="Helvetica" panose="020B0604020202020204" pitchFamily="34" charset="0"/>
              </a:rPr>
              <a:t> </a:t>
            </a:r>
            <a:r>
              <a:rPr lang="hu-HU" dirty="0"/>
              <a:t>a műanyag-újrahasznosítás gazdaságosságának és minőségének javítása; </a:t>
            </a:r>
          </a:p>
          <a:p>
            <a:pPr algn="l">
              <a:buFont typeface="Arial" panose="020B0604020202020204" pitchFamily="34" charset="0"/>
              <a:buChar char="•"/>
            </a:pPr>
            <a:r>
              <a:rPr lang="hu-HU" dirty="0"/>
              <a:t>a műanyaghulladékok terén a szemetelés visszaszorítása; </a:t>
            </a:r>
          </a:p>
          <a:p>
            <a:pPr algn="l">
              <a:buFont typeface="Arial" panose="020B0604020202020204" pitchFamily="34" charset="0"/>
              <a:buChar char="•"/>
            </a:pPr>
            <a:r>
              <a:rPr lang="hu-HU" dirty="0"/>
              <a:t>a beruházások és innováció ösztönzése a műanyagok értéklánca terén; és </a:t>
            </a:r>
          </a:p>
          <a:p>
            <a:pPr algn="l">
              <a:buFont typeface="Arial" panose="020B0604020202020204" pitchFamily="34" charset="0"/>
              <a:buChar char="•"/>
            </a:pPr>
            <a:r>
              <a:rPr lang="hu-HU" dirty="0"/>
              <a:t>a globális fellépés kihasználása</a:t>
            </a:r>
          </a:p>
          <a:p>
            <a:pPr algn="l">
              <a:buFont typeface="Arial" panose="020B0604020202020204" pitchFamily="34" charset="0"/>
              <a:buChar char="•"/>
            </a:pPr>
            <a:r>
              <a:rPr lang="hu-HU" dirty="0"/>
              <a:t> jövőben betiltandó termékek közé tartoznak a műanyag evőeszközök (villák, kések, kanalak és evőpálcikák), a műanyag tányérok és szívószálak, valamint a expandált polisztirolból készült étel- és italdobozok, továbbá a fültisztító pálcikák</a:t>
            </a:r>
          </a:p>
          <a:p>
            <a:pPr algn="l">
              <a:buFont typeface="Arial" panose="020B0604020202020204" pitchFamily="34" charset="0"/>
              <a:buChar char="•"/>
            </a:pPr>
            <a:r>
              <a:rPr lang="hu-HU" dirty="0"/>
              <a:t>2025-től kezdődően a tagállamokban kötelező </a:t>
            </a:r>
            <a:r>
              <a:rPr lang="hu-HU" dirty="0" err="1"/>
              <a:t>erejű</a:t>
            </a:r>
            <a:r>
              <a:rPr lang="hu-HU" dirty="0"/>
              <a:t> célkitűzés lesz érvényben arra vonatkozóan, hogy minden PET-palack legalább 25%-ban </a:t>
            </a:r>
            <a:r>
              <a:rPr lang="hu-HU" dirty="0" err="1"/>
              <a:t>újrafeldolgozott</a:t>
            </a:r>
            <a:r>
              <a:rPr lang="hu-HU" dirty="0"/>
              <a:t> műanyagot tartalmazzon</a:t>
            </a:r>
          </a:p>
          <a:p>
            <a:pPr algn="l">
              <a:buFont typeface="Arial" panose="020B0604020202020204" pitchFamily="34" charset="0"/>
              <a:buChar char="•"/>
            </a:pPr>
            <a:r>
              <a:rPr lang="hu-HU" dirty="0"/>
              <a:t> 2030-ra az összes műanyag palacknak legalább 30%-ban újrahasznosított anyagot kell tartalmaznia.</a:t>
            </a:r>
          </a:p>
        </p:txBody>
      </p:sp>
    </p:spTree>
    <p:extLst>
      <p:ext uri="{BB962C8B-B14F-4D97-AF65-F5344CB8AC3E}">
        <p14:creationId xmlns:p14="http://schemas.microsoft.com/office/powerpoint/2010/main" val="359267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88384B-395D-4002-9919-D953D2E94DC4}"/>
              </a:ext>
            </a:extLst>
          </p:cNvPr>
          <p:cNvSpPr>
            <a:spLocks noGrp="1"/>
          </p:cNvSpPr>
          <p:nvPr>
            <p:ph type="title"/>
          </p:nvPr>
        </p:nvSpPr>
        <p:spPr>
          <a:xfrm>
            <a:off x="320963" y="222365"/>
            <a:ext cx="9875520" cy="1079270"/>
          </a:xfrm>
        </p:spPr>
        <p:txBody>
          <a:bodyPr>
            <a:normAutofit/>
          </a:bodyPr>
          <a:lstStyle/>
          <a:p>
            <a:r>
              <a:rPr lang="hu-HU" sz="2800" dirty="0"/>
              <a:t>Alaptörvényi alapok</a:t>
            </a:r>
          </a:p>
        </p:txBody>
      </p:sp>
      <p:sp>
        <p:nvSpPr>
          <p:cNvPr id="3" name="Tartalom helye 2">
            <a:extLst>
              <a:ext uri="{FF2B5EF4-FFF2-40B4-BE49-F238E27FC236}">
                <a16:creationId xmlns:a16="http://schemas.microsoft.com/office/drawing/2014/main" id="{32AEFF63-AC49-4A81-B635-4F17790AAFB7}"/>
              </a:ext>
            </a:extLst>
          </p:cNvPr>
          <p:cNvSpPr>
            <a:spLocks noGrp="1"/>
          </p:cNvSpPr>
          <p:nvPr>
            <p:ph idx="1"/>
          </p:nvPr>
        </p:nvSpPr>
        <p:spPr>
          <a:xfrm>
            <a:off x="320963" y="1071418"/>
            <a:ext cx="11640128" cy="5486400"/>
          </a:xfrm>
        </p:spPr>
        <p:txBody>
          <a:bodyPr>
            <a:normAutofit lnSpcReduction="10000"/>
          </a:bodyPr>
          <a:lstStyle/>
          <a:p>
            <a:r>
              <a:rPr lang="hu-HU" dirty="0"/>
              <a:t>P) cikk (1) A természeti erőforrások, különösen a termőföld, az erdők és a vízkészlet, a biológiai sokféleség, különösen a honos növény- és állatfajok, valamint a kulturális értékek a nemzet közös örökségét képezik, amelynek védelme, fenntartása és a jövő nemzedékek számára való megőrzése az állam és mindenki kötelessége. </a:t>
            </a:r>
          </a:p>
          <a:p>
            <a:r>
              <a:rPr lang="hu-HU" dirty="0"/>
              <a:t>XX. cikk (1) Mindenkinek joga van a testi és lelki egészséghez. </a:t>
            </a:r>
          </a:p>
          <a:p>
            <a:pPr marL="274320" lvl="1" indent="0">
              <a:buNone/>
            </a:pPr>
            <a:r>
              <a:rPr lang="hu-HU" sz="2200" dirty="0"/>
              <a:t>(2) Az (1) bekezdés szerinti jog érvényesülését Magyarország genetikailag módosított élőlényektől mentes mezőgazdasággal, az egészséges élelmiszerekhez és az ivóvízhez való hozzáférés biztosításával, a munkavédelem és az egészségügyi ellátás megszervezésével, a sportolás és a rendszeres testedzés támogatásával, valamint a környezet védelmének biztosításával segíti elő.</a:t>
            </a:r>
          </a:p>
          <a:p>
            <a:r>
              <a:rPr lang="hu-HU" dirty="0"/>
              <a:t>XXI. cikk (1) Magyarország elismeri és érvényesíti mindenki jogát az egészséges környezethez.</a:t>
            </a:r>
          </a:p>
          <a:p>
            <a:pPr marL="274320" lvl="1" indent="0">
              <a:buNone/>
            </a:pPr>
            <a:r>
              <a:rPr lang="hu-HU" sz="2200" dirty="0"/>
              <a:t>(2) Aki a környezetben kárt okoz, köteles azt - törvényben meghatározottak szerint - helyreállítani vagy a helyreállítás költségét viselni.</a:t>
            </a:r>
          </a:p>
          <a:p>
            <a:pPr marL="274320" lvl="1" indent="0">
              <a:buNone/>
            </a:pPr>
            <a:r>
              <a:rPr lang="hu-HU" sz="2200" dirty="0"/>
              <a:t>(3) Elhelyezés céljából tilos Magyarország területére szennyező hulladékot behozni.</a:t>
            </a:r>
          </a:p>
          <a:p>
            <a:r>
              <a:rPr lang="hu-HU" sz="2400" dirty="0"/>
              <a:t>XXII. cikk (1) Az állam jogi védelemben részesíti az otthont. Magyarország törekszik arra, hogy az emberhez méltó lakhatás feltételeit és a közszolgáltatásokhoz való hozzáférést mindenki számára biztosítsa.</a:t>
            </a:r>
          </a:p>
          <a:p>
            <a:endParaRPr lang="hu-HU" dirty="0"/>
          </a:p>
        </p:txBody>
      </p:sp>
    </p:spTree>
    <p:extLst>
      <p:ext uri="{BB962C8B-B14F-4D97-AF65-F5344CB8AC3E}">
        <p14:creationId xmlns:p14="http://schemas.microsoft.com/office/powerpoint/2010/main" val="70574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004B4E-E3F5-4FB8-A214-32A03320902B}"/>
              </a:ext>
            </a:extLst>
          </p:cNvPr>
          <p:cNvSpPr>
            <a:spLocks noGrp="1"/>
          </p:cNvSpPr>
          <p:nvPr>
            <p:ph type="title"/>
          </p:nvPr>
        </p:nvSpPr>
        <p:spPr>
          <a:xfrm>
            <a:off x="256309" y="369454"/>
            <a:ext cx="9875520" cy="785091"/>
          </a:xfrm>
        </p:spPr>
        <p:txBody>
          <a:bodyPr>
            <a:normAutofit/>
          </a:bodyPr>
          <a:lstStyle/>
          <a:p>
            <a:r>
              <a:rPr lang="hu-HU" sz="2800" dirty="0"/>
              <a:t>Alkotmánybíróság gyakorlata</a:t>
            </a:r>
          </a:p>
        </p:txBody>
      </p:sp>
      <p:sp>
        <p:nvSpPr>
          <p:cNvPr id="3" name="Tartalom helye 2">
            <a:extLst>
              <a:ext uri="{FF2B5EF4-FFF2-40B4-BE49-F238E27FC236}">
                <a16:creationId xmlns:a16="http://schemas.microsoft.com/office/drawing/2014/main" id="{AB8EDFCC-FC17-4228-B48A-F37E9282FC5D}"/>
              </a:ext>
            </a:extLst>
          </p:cNvPr>
          <p:cNvSpPr>
            <a:spLocks noGrp="1"/>
          </p:cNvSpPr>
          <p:nvPr>
            <p:ph idx="1"/>
          </p:nvPr>
        </p:nvSpPr>
        <p:spPr>
          <a:xfrm>
            <a:off x="256310" y="1237673"/>
            <a:ext cx="11529290" cy="5250873"/>
          </a:xfrm>
        </p:spPr>
        <p:txBody>
          <a:bodyPr/>
          <a:lstStyle/>
          <a:p>
            <a:pPr marL="45720" indent="0">
              <a:buNone/>
            </a:pPr>
            <a:r>
              <a:rPr lang="hu-HU" dirty="0"/>
              <a:t>16/2015. (VI.5.) ABH [91] Az Alaptörvény nem értéksemleges, hiszen a korábbi alkotmányhoz képest jóval erőteljesebb rendelkezéseket tartalmazva, elköteleződött a jövő nemzedékek érdekeinek védelme mellett.</a:t>
            </a:r>
          </a:p>
          <a:p>
            <a:pPr marL="45720" indent="0">
              <a:buNone/>
            </a:pPr>
            <a:r>
              <a:rPr lang="hu-HU" dirty="0"/>
              <a:t>13/2018. (IX.4.) ABH [71] Az Alaptörvényben foglalt, az állampolgárokat terhelő, a természeti erőforrások megőrzésére vonatkozó kötelezettségből az a tényleges elvárás származik, hogy a fogyasztók a véges természeti erőforrásokat takarékos módon, azt nem pazarolva használják</a:t>
            </a:r>
          </a:p>
          <a:p>
            <a:pPr marL="45720" indent="0">
              <a:buNone/>
            </a:pPr>
            <a:r>
              <a:rPr lang="hu-HU" dirty="0"/>
              <a:t>5/2021. (II. 9.) ABH [28] Ezzel együtt hangsúlyozandó, hogy - különösen az Alaptörvény XX. cikke szerinti egészséghez való jog, valamint az Alaptörvény XXI. cikke szerinti egészséges környezethez való jog védelme és biztosítása érdekében - a hulladékon fennálló tulajdonjognak, s ebből következően a hulladékkal való rendelkezés jogának korlátozására is sor kerülhet az Alaptörvény I. cikk (3) bekezdésének, illetve az Alaptörvény XIII. cikk (2) bekezdésének megfelelően. </a:t>
            </a:r>
          </a:p>
        </p:txBody>
      </p:sp>
    </p:spTree>
    <p:extLst>
      <p:ext uri="{BB962C8B-B14F-4D97-AF65-F5344CB8AC3E}">
        <p14:creationId xmlns:p14="http://schemas.microsoft.com/office/powerpoint/2010/main" val="128558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848EADC-F25E-4B7C-8AED-7B88C36D7860}"/>
              </a:ext>
            </a:extLst>
          </p:cNvPr>
          <p:cNvSpPr>
            <a:spLocks noGrp="1"/>
          </p:cNvSpPr>
          <p:nvPr>
            <p:ph type="title"/>
          </p:nvPr>
        </p:nvSpPr>
        <p:spPr>
          <a:xfrm>
            <a:off x="367145" y="498762"/>
            <a:ext cx="9875520" cy="866833"/>
          </a:xfrm>
        </p:spPr>
        <p:txBody>
          <a:bodyPr>
            <a:normAutofit/>
          </a:bodyPr>
          <a:lstStyle/>
          <a:p>
            <a:r>
              <a:rPr lang="hu-HU" sz="2800" dirty="0"/>
              <a:t>Alapok</a:t>
            </a:r>
          </a:p>
        </p:txBody>
      </p:sp>
      <p:sp>
        <p:nvSpPr>
          <p:cNvPr id="3" name="Tartalom helye 2">
            <a:extLst>
              <a:ext uri="{FF2B5EF4-FFF2-40B4-BE49-F238E27FC236}">
                <a16:creationId xmlns:a16="http://schemas.microsoft.com/office/drawing/2014/main" id="{A6AB6739-A37C-4AD1-A1CD-DAAD7C77BB1F}"/>
              </a:ext>
            </a:extLst>
          </p:cNvPr>
          <p:cNvSpPr>
            <a:spLocks noGrp="1"/>
          </p:cNvSpPr>
          <p:nvPr>
            <p:ph idx="1"/>
          </p:nvPr>
        </p:nvSpPr>
        <p:spPr>
          <a:xfrm>
            <a:off x="367145" y="1558636"/>
            <a:ext cx="9872871" cy="4038600"/>
          </a:xfrm>
        </p:spPr>
        <p:txBody>
          <a:bodyPr>
            <a:normAutofit fontScale="85000" lnSpcReduction="10000"/>
          </a:bodyPr>
          <a:lstStyle/>
          <a:p>
            <a:pPr marL="457200" indent="-457200">
              <a:buAutoNum type="arabicParenR"/>
            </a:pPr>
            <a:r>
              <a:rPr lang="hu-HU" sz="2000" b="1" dirty="0"/>
              <a:t>Nemzeti Fenntartható Fejlődési Keretstratégia</a:t>
            </a:r>
            <a:r>
              <a:rPr lang="hu-HU" sz="2000" dirty="0"/>
              <a:t> céljai között találjuk:</a:t>
            </a:r>
          </a:p>
          <a:p>
            <a:pPr marL="274320" lvl="1" indent="0">
              <a:buNone/>
            </a:pPr>
            <a:r>
              <a:rPr lang="hu-HU" sz="2000" dirty="0"/>
              <a:t>- a zárt anyagciklusok kialakítása, hasznosítás révén a korábban hulladékként jelentkező anyagok a gazdaságban legyenek tovább használhatók (így az ártalmatlanítandó hulladék mennyisége csökkenjen)</a:t>
            </a:r>
          </a:p>
          <a:p>
            <a:pPr marL="45720" indent="0">
              <a:buNone/>
            </a:pPr>
            <a:r>
              <a:rPr lang="hu-HU" sz="2000" dirty="0"/>
              <a:t>2) </a:t>
            </a:r>
            <a:r>
              <a:rPr lang="hu-HU" sz="2000" b="1" dirty="0"/>
              <a:t>Nemzeti Környezetvédelmi Program </a:t>
            </a:r>
            <a:r>
              <a:rPr lang="hu-HU" sz="2000" dirty="0"/>
              <a:t>(2015-2020) céljai között találjuk:</a:t>
            </a:r>
          </a:p>
          <a:p>
            <a:pPr marL="342900" indent="-342900">
              <a:buFontTx/>
              <a:buChar char="-"/>
            </a:pPr>
            <a:r>
              <a:rPr lang="hu-HU" sz="2000" dirty="0"/>
              <a:t>a fogyasztás környezeti hatásainak csökkentését</a:t>
            </a:r>
          </a:p>
          <a:p>
            <a:pPr marL="342900" indent="-342900">
              <a:buFontTx/>
              <a:buChar char="-"/>
            </a:pPr>
            <a:r>
              <a:rPr lang="hu-HU" sz="2000" dirty="0"/>
              <a:t>A hulladékgazdálkodás területén elsődleges cél a megelőzés, azonban, ha ez bizonyos körülmények között nem lehetséges, akkor a lehető legtöbb hulladék esetében az </a:t>
            </a:r>
            <a:r>
              <a:rPr lang="hu-HU" sz="2000" dirty="0" err="1"/>
              <a:t>újrahasználatot</a:t>
            </a:r>
            <a:r>
              <a:rPr lang="hu-HU" sz="2000" dirty="0"/>
              <a:t>, illetve az újrafeldolgozást kell alkalmazni, és csak legvégső esetben lehet a hulladékot elégetni vagy lerakni</a:t>
            </a:r>
          </a:p>
          <a:p>
            <a:pPr marL="45720" indent="0">
              <a:buNone/>
            </a:pPr>
            <a:r>
              <a:rPr lang="hu-HU" sz="2000" dirty="0"/>
              <a:t>3) </a:t>
            </a:r>
            <a:r>
              <a:rPr lang="hu-HU" sz="2000" b="1" dirty="0"/>
              <a:t>Irinyi Terv az innovatív iparfejlesztés irányainak meghatározásáról </a:t>
            </a:r>
          </a:p>
          <a:p>
            <a:pPr marL="342900" indent="-342900">
              <a:buFontTx/>
              <a:buChar char="-"/>
            </a:pPr>
            <a:r>
              <a:rPr lang="hu-HU" sz="2000" dirty="0"/>
              <a:t>törekedni kell a nulla hulladékkal járó termelésre, a hulladék minél hasznosabb felhasználására, a hulladék (anyagában történő) hasznosításának fejlesztésére. A gazdasági rendszer anyagcsere folyamatai zárt rendszerben áramlanak, a hulladékok és melléktermékek magas szinten </a:t>
            </a:r>
            <a:r>
              <a:rPr lang="hu-HU" sz="2000" dirty="0" err="1"/>
              <a:t>újrahasznosulnak</a:t>
            </a:r>
            <a:r>
              <a:rPr lang="hu-HU" sz="2000" dirty="0"/>
              <a:t>.</a:t>
            </a:r>
          </a:p>
          <a:p>
            <a:endParaRPr lang="hu-HU" dirty="0"/>
          </a:p>
        </p:txBody>
      </p:sp>
    </p:spTree>
    <p:extLst>
      <p:ext uri="{BB962C8B-B14F-4D97-AF65-F5344CB8AC3E}">
        <p14:creationId xmlns:p14="http://schemas.microsoft.com/office/powerpoint/2010/main" val="2733317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DB86C97-EAC5-43A5-911C-225DCC44F61C}"/>
              </a:ext>
            </a:extLst>
          </p:cNvPr>
          <p:cNvSpPr>
            <a:spLocks noGrp="1"/>
          </p:cNvSpPr>
          <p:nvPr>
            <p:ph type="title"/>
          </p:nvPr>
        </p:nvSpPr>
        <p:spPr>
          <a:xfrm>
            <a:off x="302491" y="304799"/>
            <a:ext cx="9875520" cy="1116215"/>
          </a:xfrm>
        </p:spPr>
        <p:txBody>
          <a:bodyPr>
            <a:normAutofit/>
          </a:bodyPr>
          <a:lstStyle/>
          <a:p>
            <a:r>
              <a:rPr lang="hu-HU" sz="2800" dirty="0"/>
              <a:t>OECD Környezetpolitikai Teljesítményértékelés – Magyarország, 2018</a:t>
            </a:r>
          </a:p>
        </p:txBody>
      </p:sp>
      <p:sp>
        <p:nvSpPr>
          <p:cNvPr id="3" name="Tartalom helye 2">
            <a:extLst>
              <a:ext uri="{FF2B5EF4-FFF2-40B4-BE49-F238E27FC236}">
                <a16:creationId xmlns:a16="http://schemas.microsoft.com/office/drawing/2014/main" id="{501AD9BB-BCB3-4889-9E4B-32F85F817230}"/>
              </a:ext>
            </a:extLst>
          </p:cNvPr>
          <p:cNvSpPr>
            <a:spLocks noGrp="1"/>
          </p:cNvSpPr>
          <p:nvPr>
            <p:ph idx="1"/>
          </p:nvPr>
        </p:nvSpPr>
        <p:spPr>
          <a:xfrm>
            <a:off x="581892" y="1421014"/>
            <a:ext cx="10603344" cy="4878186"/>
          </a:xfrm>
        </p:spPr>
        <p:txBody>
          <a:bodyPr>
            <a:normAutofit fontScale="77500" lnSpcReduction="20000"/>
          </a:bodyPr>
          <a:lstStyle/>
          <a:p>
            <a:pPr marL="45720" indent="0">
              <a:buNone/>
            </a:pPr>
            <a:r>
              <a:rPr lang="hu-HU" dirty="0"/>
              <a:t>Megállapításai közül kiemelhető:</a:t>
            </a:r>
          </a:p>
          <a:p>
            <a:pPr marL="342900" indent="-342900">
              <a:buFontTx/>
              <a:buChar char="-"/>
            </a:pPr>
            <a:r>
              <a:rPr lang="hu-HU" dirty="0"/>
              <a:t>a 2015 óta kötelező lakossági papír, műanyag és fémhulladék szelektív gyűjtés az ország több területén még mindig csak nagyon alacsony arányban valósul meg valamint további külön lépésekre van szükség </a:t>
            </a:r>
            <a:r>
              <a:rPr lang="hu-HU" b="1" dirty="0"/>
              <a:t>az üvegek </a:t>
            </a:r>
            <a:r>
              <a:rPr lang="hu-HU" b="1" dirty="0" err="1"/>
              <a:t>újrahasznosításának</a:t>
            </a:r>
            <a:r>
              <a:rPr lang="hu-HU" dirty="0"/>
              <a:t> területén;</a:t>
            </a:r>
          </a:p>
          <a:p>
            <a:pPr marL="342900" indent="-342900">
              <a:buFontTx/>
              <a:buChar char="-"/>
            </a:pPr>
            <a:r>
              <a:rPr lang="hu-HU" dirty="0"/>
              <a:t>a termékdíjrendszer a termékek széles skálájára kiterjed, ugyanakkor a termékdíjakból származó bevételeknek csak kevesebb, mint harmadát fordítjuk a hulladékgyűjtés és hulladékkezelés finanszírozására;</a:t>
            </a:r>
          </a:p>
          <a:p>
            <a:pPr marL="342900" indent="-342900">
              <a:buFontTx/>
              <a:buChar char="-"/>
            </a:pPr>
            <a:r>
              <a:rPr lang="hu-HU" dirty="0"/>
              <a:t>Hazánkban több, a gyártók által irányított kiterjesztett gyártói felelősségi program átalakult államilag irányított, termékdíj-alapú rendszerré. Míg az új rendszer előnyös az adatgyűjtés szempontjából, </a:t>
            </a:r>
            <a:r>
              <a:rPr lang="hu-HU" b="1" dirty="0"/>
              <a:t>az újrafeldolgozási infrastruktúrába való magánbefektetés egyes ösztönzőit megszüntethette</a:t>
            </a:r>
          </a:p>
          <a:p>
            <a:pPr marL="45720" indent="0">
              <a:buNone/>
            </a:pPr>
            <a:r>
              <a:rPr lang="hu-HU" dirty="0"/>
              <a:t>A jelentés további lépésként emelte ki, hogy:</a:t>
            </a:r>
          </a:p>
          <a:p>
            <a:pPr marL="342900" indent="-342900">
              <a:buFontTx/>
              <a:buChar char="-"/>
            </a:pPr>
            <a:r>
              <a:rPr lang="hu-HU" dirty="0" err="1"/>
              <a:t>összkormányzati</a:t>
            </a:r>
            <a:r>
              <a:rPr lang="hu-HU" dirty="0"/>
              <a:t> megközelítésre van szükség </a:t>
            </a:r>
            <a:r>
              <a:rPr lang="hu-HU" b="1" dirty="0"/>
              <a:t>a körforgásos gazdaságra </a:t>
            </a:r>
            <a:r>
              <a:rPr lang="hu-HU" dirty="0"/>
              <a:t>való áttérés irányításához;</a:t>
            </a:r>
          </a:p>
          <a:p>
            <a:pPr marL="342900" indent="-342900">
              <a:buFontTx/>
              <a:buChar char="-"/>
            </a:pPr>
            <a:r>
              <a:rPr lang="hu-HU" dirty="0"/>
              <a:t>a helyi önkormányzatok részvételét a hulladékgazdálkodási tervezésben meg kell erősíteni, tovább kell javítani a házaknál történő szelektív hulladékgyűjtést, és külön lépésekre van szükség az üvegek </a:t>
            </a:r>
            <a:r>
              <a:rPr lang="hu-HU" dirty="0" err="1"/>
              <a:t>újrahasznosítása</a:t>
            </a:r>
            <a:r>
              <a:rPr lang="hu-HU" dirty="0"/>
              <a:t> területén;</a:t>
            </a:r>
          </a:p>
          <a:p>
            <a:pPr marL="342900" indent="-342900">
              <a:buFontTx/>
              <a:buChar char="-"/>
            </a:pPr>
            <a:r>
              <a:rPr lang="hu-HU" dirty="0"/>
              <a:t>biztosítani kell, hogy </a:t>
            </a:r>
            <a:r>
              <a:rPr lang="hu-HU" b="1" dirty="0"/>
              <a:t>a termékdíjak tükrözzék a termék </a:t>
            </a:r>
            <a:r>
              <a:rPr lang="hu-HU" b="1" dirty="0" err="1"/>
              <a:t>elhasználódásakor</a:t>
            </a:r>
            <a:r>
              <a:rPr lang="hu-HU" b="1" dirty="0"/>
              <a:t> szükséges kezelés költségeit, kiszámíthatók legyenek, és ösztönözzék a magánszektor befektetéseit</a:t>
            </a:r>
            <a:r>
              <a:rPr lang="hu-HU" dirty="0"/>
              <a:t>;</a:t>
            </a:r>
          </a:p>
          <a:p>
            <a:pPr marL="342900" indent="-342900">
              <a:buFontTx/>
              <a:buChar char="-"/>
            </a:pPr>
            <a:r>
              <a:rPr lang="hu-HU" dirty="0"/>
              <a:t>szükség van a hulladék </a:t>
            </a:r>
            <a:r>
              <a:rPr lang="hu-HU" dirty="0" err="1"/>
              <a:t>újrahasznosításának</a:t>
            </a:r>
            <a:r>
              <a:rPr lang="hu-HU" dirty="0"/>
              <a:t> és újrafeldolgozásának erősebb ösztönzésére.</a:t>
            </a:r>
          </a:p>
          <a:p>
            <a:pPr marL="45720" indent="0">
              <a:buNone/>
            </a:pPr>
            <a:endParaRPr lang="hu-HU" dirty="0"/>
          </a:p>
        </p:txBody>
      </p:sp>
    </p:spTree>
    <p:extLst>
      <p:ext uri="{BB962C8B-B14F-4D97-AF65-F5344CB8AC3E}">
        <p14:creationId xmlns:p14="http://schemas.microsoft.com/office/powerpoint/2010/main" val="32901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a:extLst>
              <a:ext uri="{FF2B5EF4-FFF2-40B4-BE49-F238E27FC236}">
                <a16:creationId xmlns:a16="http://schemas.microsoft.com/office/drawing/2014/main" id="{D2CCCCA0-23DF-44BA-A809-680540160EB8}"/>
              </a:ext>
            </a:extLst>
          </p:cNvPr>
          <p:cNvSpPr>
            <a:spLocks noGrp="1"/>
          </p:cNvSpPr>
          <p:nvPr>
            <p:ph type="sldNum" sz="quarter" idx="12"/>
          </p:nvPr>
        </p:nvSpPr>
        <p:spPr/>
        <p:txBody>
          <a:bodyPr/>
          <a:lstStyle/>
          <a:p>
            <a:fld id="{2C632BDE-E6D1-439C-AF73-452C9079C00D}" type="slidenum">
              <a:rPr lang="hu-HU" altLang="hu-HU"/>
              <a:pPr/>
              <a:t>15</a:t>
            </a:fld>
            <a:endParaRPr lang="hu-HU" altLang="hu-HU"/>
          </a:p>
        </p:txBody>
      </p:sp>
      <p:sp>
        <p:nvSpPr>
          <p:cNvPr id="4098" name="Rectangle 2">
            <a:extLst>
              <a:ext uri="{FF2B5EF4-FFF2-40B4-BE49-F238E27FC236}">
                <a16:creationId xmlns:a16="http://schemas.microsoft.com/office/drawing/2014/main" id="{532FC888-F57B-42E1-A1B0-CCB698143835}"/>
              </a:ext>
            </a:extLst>
          </p:cNvPr>
          <p:cNvSpPr>
            <a:spLocks noGrp="1" noChangeArrowheads="1"/>
          </p:cNvSpPr>
          <p:nvPr>
            <p:ph type="title"/>
          </p:nvPr>
        </p:nvSpPr>
        <p:spPr>
          <a:xfrm>
            <a:off x="551441" y="443345"/>
            <a:ext cx="8218487" cy="988291"/>
          </a:xfrm>
        </p:spPr>
        <p:txBody>
          <a:bodyPr>
            <a:normAutofit fontScale="90000"/>
          </a:bodyPr>
          <a:lstStyle/>
          <a:p>
            <a:r>
              <a:rPr lang="hu-HU" altLang="hu-HU" sz="3100" dirty="0"/>
              <a:t>A megfelelő hulladékgazdálkodási szabályozás alapjaiként legalább a következőket kell kiemelni:</a:t>
            </a:r>
            <a:br>
              <a:rPr lang="hu-HU" altLang="hu-HU" sz="3100" dirty="0"/>
            </a:br>
            <a:endParaRPr lang="hu-HU" altLang="hu-HU" sz="3100" dirty="0"/>
          </a:p>
        </p:txBody>
      </p:sp>
      <p:sp>
        <p:nvSpPr>
          <p:cNvPr id="4099" name="Rectangle 3">
            <a:extLst>
              <a:ext uri="{FF2B5EF4-FFF2-40B4-BE49-F238E27FC236}">
                <a16:creationId xmlns:a16="http://schemas.microsoft.com/office/drawing/2014/main" id="{5E4532D1-DEF5-4780-B41A-D59828660968}"/>
              </a:ext>
            </a:extLst>
          </p:cNvPr>
          <p:cNvSpPr>
            <a:spLocks noGrp="1" noChangeArrowheads="1"/>
          </p:cNvSpPr>
          <p:nvPr>
            <p:ph type="body" idx="1"/>
          </p:nvPr>
        </p:nvSpPr>
        <p:spPr>
          <a:xfrm>
            <a:off x="383309" y="2105891"/>
            <a:ext cx="9850582" cy="4555982"/>
          </a:xfrm>
        </p:spPr>
        <p:txBody>
          <a:bodyPr/>
          <a:lstStyle/>
          <a:p>
            <a:pPr lvl="1"/>
            <a:r>
              <a:rPr lang="hu-HU" altLang="hu-HU" sz="2400" dirty="0"/>
              <a:t>a rendszer-szemlélet és tervezhetőség, kiszámíthatóság, </a:t>
            </a:r>
          </a:p>
          <a:p>
            <a:pPr lvl="1"/>
            <a:r>
              <a:rPr lang="hu-HU" altLang="hu-HU" sz="2400" dirty="0"/>
              <a:t>elvi megközelítés, különösen annak gyakorlattá váltása,</a:t>
            </a:r>
          </a:p>
          <a:p>
            <a:pPr lvl="1"/>
            <a:r>
              <a:rPr lang="hu-HU" altLang="hu-HU" sz="2400" dirty="0"/>
              <a:t>a fogalmi tisztázás,</a:t>
            </a:r>
          </a:p>
          <a:p>
            <a:pPr lvl="1"/>
            <a:r>
              <a:rPr lang="hu-HU" altLang="hu-HU" sz="2400" dirty="0"/>
              <a:t>a gazdasági eszközök megfelelő alkalmazása,</a:t>
            </a:r>
          </a:p>
          <a:p>
            <a:pPr lvl="1"/>
            <a:r>
              <a:rPr lang="hu-HU" altLang="hu-HU" sz="2400" dirty="0"/>
              <a:t>mindez a hulladékgazdálkodás prioritási rendjének reális megvalósulása érdekében</a:t>
            </a:r>
          </a:p>
          <a:p>
            <a:pPr lvl="1"/>
            <a:r>
              <a:rPr lang="hu-HU" altLang="hu-HU" sz="2400" dirty="0"/>
              <a:t>a hulladékgazdálkodás szervezetrendszere szerves részét képezi az egészséges környezethez való jog biztosítására létrejött </a:t>
            </a:r>
            <a:r>
              <a:rPr lang="hu-HU" altLang="hu-HU" sz="2400" dirty="0" err="1"/>
              <a:t>inzétményrendszernek</a:t>
            </a:r>
            <a:endParaRPr lang="hu-HU" altLang="hu-H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a:extLst>
              <a:ext uri="{FF2B5EF4-FFF2-40B4-BE49-F238E27FC236}">
                <a16:creationId xmlns:a16="http://schemas.microsoft.com/office/drawing/2014/main" id="{9D8D3475-666B-4AE0-B977-315303920B7A}"/>
              </a:ext>
            </a:extLst>
          </p:cNvPr>
          <p:cNvSpPr>
            <a:spLocks noGrp="1"/>
          </p:cNvSpPr>
          <p:nvPr>
            <p:ph type="sldNum" sz="quarter" idx="12"/>
          </p:nvPr>
        </p:nvSpPr>
        <p:spPr/>
        <p:txBody>
          <a:bodyPr/>
          <a:lstStyle/>
          <a:p>
            <a:fld id="{C2F5B042-5DB6-4BF2-BD35-C4E6F98A2543}" type="slidenum">
              <a:rPr lang="hu-HU" altLang="hu-HU"/>
              <a:pPr/>
              <a:t>16</a:t>
            </a:fld>
            <a:endParaRPr lang="hu-HU" altLang="hu-HU"/>
          </a:p>
        </p:txBody>
      </p:sp>
      <p:sp>
        <p:nvSpPr>
          <p:cNvPr id="19458" name="Rectangle 2">
            <a:extLst>
              <a:ext uri="{FF2B5EF4-FFF2-40B4-BE49-F238E27FC236}">
                <a16:creationId xmlns:a16="http://schemas.microsoft.com/office/drawing/2014/main" id="{456C436E-554B-4248-8C84-C9A75ADF09A9}"/>
              </a:ext>
            </a:extLst>
          </p:cNvPr>
          <p:cNvSpPr>
            <a:spLocks noGrp="1" noChangeArrowheads="1"/>
          </p:cNvSpPr>
          <p:nvPr>
            <p:ph type="title"/>
          </p:nvPr>
        </p:nvSpPr>
        <p:spPr>
          <a:xfrm>
            <a:off x="283587" y="346075"/>
            <a:ext cx="8218487" cy="850900"/>
          </a:xfrm>
        </p:spPr>
        <p:txBody>
          <a:bodyPr/>
          <a:lstStyle/>
          <a:p>
            <a:pPr>
              <a:lnSpc>
                <a:spcPct val="60000"/>
              </a:lnSpc>
            </a:pPr>
            <a:r>
              <a:rPr lang="hu-HU" altLang="hu-HU" sz="2800" dirty="0"/>
              <a:t>A hulladékgazdálkodás terén alkalmazott alapvető jogintézmények</a:t>
            </a:r>
            <a:r>
              <a:rPr lang="hu-HU" altLang="hu-HU" sz="2400" dirty="0"/>
              <a:t>:</a:t>
            </a:r>
          </a:p>
        </p:txBody>
      </p:sp>
      <p:sp>
        <p:nvSpPr>
          <p:cNvPr id="19459" name="Rectangle 3">
            <a:extLst>
              <a:ext uri="{FF2B5EF4-FFF2-40B4-BE49-F238E27FC236}">
                <a16:creationId xmlns:a16="http://schemas.microsoft.com/office/drawing/2014/main" id="{9508C418-1D91-4C77-956A-46F993564A7C}"/>
              </a:ext>
            </a:extLst>
          </p:cNvPr>
          <p:cNvSpPr>
            <a:spLocks noGrp="1" noChangeArrowheads="1"/>
          </p:cNvSpPr>
          <p:nvPr>
            <p:ph type="body" idx="1"/>
          </p:nvPr>
        </p:nvSpPr>
        <p:spPr>
          <a:xfrm>
            <a:off x="283587" y="1196975"/>
            <a:ext cx="9927213" cy="5185352"/>
          </a:xfrm>
        </p:spPr>
        <p:txBody>
          <a:bodyPr>
            <a:normAutofit/>
          </a:bodyPr>
          <a:lstStyle/>
          <a:p>
            <a:pPr>
              <a:lnSpc>
                <a:spcPct val="90000"/>
              </a:lnSpc>
            </a:pPr>
            <a:endParaRPr lang="hu-HU" altLang="hu-HU" sz="2400" dirty="0"/>
          </a:p>
          <a:p>
            <a:pPr>
              <a:lnSpc>
                <a:spcPct val="90000"/>
              </a:lnSpc>
            </a:pPr>
            <a:r>
              <a:rPr lang="hu-HU" altLang="hu-HU" sz="2400" dirty="0"/>
              <a:t>Az elvek, prioritások és általános követelmények </a:t>
            </a:r>
          </a:p>
          <a:p>
            <a:pPr>
              <a:lnSpc>
                <a:spcPct val="90000"/>
              </a:lnSpc>
            </a:pPr>
            <a:r>
              <a:rPr lang="hu-HU" altLang="hu-HU" sz="2400" dirty="0"/>
              <a:t>A fogalmak (Nincsenek ugyanis mértékek, határértékek, és az egyes tevékenységek sem ítélhetők meg teljes pontossággal) – A </a:t>
            </a:r>
            <a:r>
              <a:rPr lang="hu-HU" altLang="hu-HU" sz="2400" dirty="0" err="1"/>
              <a:t>Ht</a:t>
            </a:r>
            <a:r>
              <a:rPr lang="hu-HU" altLang="hu-HU" sz="2400" dirty="0"/>
              <a:t>.-</a:t>
            </a:r>
            <a:r>
              <a:rPr lang="hu-HU" altLang="hu-HU" sz="2400" dirty="0" err="1"/>
              <a:t>nek</a:t>
            </a:r>
            <a:r>
              <a:rPr lang="hu-HU" altLang="hu-HU" sz="2400" dirty="0"/>
              <a:t> kb. 73 (!) fogalma van</a:t>
            </a:r>
          </a:p>
          <a:p>
            <a:pPr>
              <a:lnSpc>
                <a:spcPct val="90000"/>
              </a:lnSpc>
            </a:pPr>
            <a:r>
              <a:rPr lang="hu-HU" altLang="hu-HU" sz="2400" dirty="0"/>
              <a:t>A hulladékgazdálkodás tervezése </a:t>
            </a:r>
          </a:p>
          <a:p>
            <a:pPr>
              <a:lnSpc>
                <a:spcPct val="90000"/>
              </a:lnSpc>
            </a:pPr>
            <a:r>
              <a:rPr lang="hu-HU" altLang="hu-HU" sz="2400" dirty="0"/>
              <a:t>Az egyes tevékenységek engedélyezése vagy bejelentése</a:t>
            </a:r>
          </a:p>
          <a:p>
            <a:pPr>
              <a:lnSpc>
                <a:spcPct val="90000"/>
              </a:lnSpc>
            </a:pPr>
            <a:r>
              <a:rPr lang="hu-HU" altLang="hu-HU" sz="2400" dirty="0"/>
              <a:t>A bejelentés, adatszolgáltatás, nyilvántartás és tájékoztatás</a:t>
            </a:r>
          </a:p>
          <a:p>
            <a:pPr>
              <a:lnSpc>
                <a:spcPct val="90000"/>
              </a:lnSpc>
            </a:pPr>
            <a:r>
              <a:rPr lang="hu-HU" altLang="hu-HU" sz="2400" dirty="0"/>
              <a:t>A hatósági ellenőrzés</a:t>
            </a:r>
          </a:p>
          <a:p>
            <a:pPr>
              <a:lnSpc>
                <a:spcPct val="90000"/>
              </a:lnSpc>
            </a:pPr>
            <a:r>
              <a:rPr lang="hu-HU" altLang="hu-HU" sz="2400" dirty="0"/>
              <a:t>A jogkövetkezmények, a felelősség alkalmazásának lehetősége és rendszere.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p:cNvSpPr>
            <a:spLocks noGrp="1"/>
          </p:cNvSpPr>
          <p:nvPr>
            <p:ph type="sldNum" sz="quarter" idx="4294967295"/>
          </p:nvPr>
        </p:nvSpPr>
        <p:spPr>
          <a:xfrm>
            <a:off x="8077200" y="6245225"/>
            <a:ext cx="2133600" cy="476250"/>
          </a:xfrm>
          <a:prstGeom prst="rect">
            <a:avLst/>
          </a:prstGeom>
        </p:spPr>
        <p:txBody>
          <a:bodyPr/>
          <a:lstStyle/>
          <a:p>
            <a:fld id="{85F99418-4FE6-4CC3-B873-F9793F008BC1}" type="slidenum">
              <a:rPr lang="hu-HU" altLang="hu-HU"/>
              <a:pPr/>
              <a:t>17</a:t>
            </a:fld>
            <a:endParaRPr lang="hu-HU" altLang="hu-HU"/>
          </a:p>
        </p:txBody>
      </p:sp>
      <p:sp>
        <p:nvSpPr>
          <p:cNvPr id="29698" name="Rectangle 2"/>
          <p:cNvSpPr>
            <a:spLocks noGrp="1" noChangeArrowheads="1"/>
          </p:cNvSpPr>
          <p:nvPr>
            <p:ph type="title"/>
          </p:nvPr>
        </p:nvSpPr>
        <p:spPr>
          <a:xfrm>
            <a:off x="246641" y="371476"/>
            <a:ext cx="8218487" cy="561975"/>
          </a:xfrm>
        </p:spPr>
        <p:txBody>
          <a:bodyPr>
            <a:noAutofit/>
          </a:bodyPr>
          <a:lstStyle/>
          <a:p>
            <a:r>
              <a:rPr lang="hu-HU" altLang="hu-HU" sz="2800" dirty="0"/>
              <a:t>Mit tartalmaz a 2012. évi CLXXXV. törvény a hulladékról?</a:t>
            </a:r>
          </a:p>
        </p:txBody>
      </p:sp>
      <p:sp>
        <p:nvSpPr>
          <p:cNvPr id="29699" name="Rectangle 3"/>
          <p:cNvSpPr>
            <a:spLocks noGrp="1" noChangeArrowheads="1"/>
          </p:cNvSpPr>
          <p:nvPr>
            <p:ph type="body" idx="1"/>
          </p:nvPr>
        </p:nvSpPr>
        <p:spPr>
          <a:xfrm>
            <a:off x="378691" y="1052512"/>
            <a:ext cx="10381673" cy="5348287"/>
          </a:xfrm>
        </p:spPr>
        <p:txBody>
          <a:bodyPr>
            <a:normAutofit fontScale="92500" lnSpcReduction="10000"/>
          </a:bodyPr>
          <a:lstStyle/>
          <a:p>
            <a:pPr>
              <a:lnSpc>
                <a:spcPct val="80000"/>
              </a:lnSpc>
              <a:buFontTx/>
              <a:buNone/>
            </a:pPr>
            <a:endParaRPr lang="hu-HU" altLang="hu-HU" sz="2000" dirty="0"/>
          </a:p>
          <a:p>
            <a:pPr>
              <a:lnSpc>
                <a:spcPct val="80000"/>
              </a:lnSpc>
            </a:pPr>
            <a:r>
              <a:rPr lang="hu-HU" altLang="hu-HU" sz="2000" dirty="0"/>
              <a:t>fogalmi rendszer, főleg EU jog</a:t>
            </a:r>
          </a:p>
          <a:p>
            <a:pPr>
              <a:lnSpc>
                <a:spcPct val="80000"/>
              </a:lnSpc>
            </a:pPr>
            <a:r>
              <a:rPr lang="hu-HU" altLang="hu-HU" sz="2000" dirty="0"/>
              <a:t>elvek, amelyek főleg EU alapúak</a:t>
            </a:r>
          </a:p>
          <a:p>
            <a:pPr>
              <a:lnSpc>
                <a:spcPct val="80000"/>
              </a:lnSpc>
            </a:pPr>
            <a:r>
              <a:rPr lang="hu-HU" altLang="hu-HU" sz="2000" dirty="0"/>
              <a:t>általános szabályok, benne melléktermék és státusz megszűnése</a:t>
            </a:r>
          </a:p>
          <a:p>
            <a:pPr>
              <a:lnSpc>
                <a:spcPct val="80000"/>
              </a:lnSpc>
            </a:pPr>
            <a:r>
              <a:rPr lang="hu-HU" altLang="hu-HU" sz="2000" dirty="0"/>
              <a:t>ezen belül még minősítés (közszolgáltató is)</a:t>
            </a:r>
          </a:p>
          <a:p>
            <a:pPr>
              <a:lnSpc>
                <a:spcPct val="80000"/>
              </a:lnSpc>
            </a:pPr>
            <a:r>
              <a:rPr lang="hu-HU" altLang="hu-HU" sz="2000" dirty="0"/>
              <a:t>hulladékgazdálkodási tevékenységek (pl. kereskedelem, közvetítés, pl. építési törmelék hasznosítása)</a:t>
            </a:r>
          </a:p>
          <a:p>
            <a:pPr>
              <a:lnSpc>
                <a:spcPct val="80000"/>
              </a:lnSpc>
            </a:pPr>
            <a:r>
              <a:rPr lang="hu-HU" altLang="hu-HU" sz="2000" dirty="0"/>
              <a:t>egyes szereplők kötelezettségei</a:t>
            </a:r>
          </a:p>
          <a:p>
            <a:pPr>
              <a:lnSpc>
                <a:spcPct val="80000"/>
              </a:lnSpc>
            </a:pPr>
            <a:r>
              <a:rPr lang="hu-HU" altLang="hu-HU" sz="2000" dirty="0"/>
              <a:t>közszolgáltatás (kié a rendszer?) sajátos szabályai, közte díj</a:t>
            </a:r>
          </a:p>
          <a:p>
            <a:pPr>
              <a:lnSpc>
                <a:spcPct val="80000"/>
              </a:lnSpc>
            </a:pPr>
            <a:r>
              <a:rPr lang="hu-HU" altLang="hu-HU" sz="2000" dirty="0"/>
              <a:t>egyes hulladékfajták (termelési?)</a:t>
            </a:r>
          </a:p>
          <a:p>
            <a:pPr>
              <a:lnSpc>
                <a:spcPct val="80000"/>
              </a:lnSpc>
            </a:pPr>
            <a:r>
              <a:rPr lang="hu-HU" altLang="hu-HU" sz="2000" dirty="0"/>
              <a:t>jogellenes elhelyezés, elhagyás</a:t>
            </a:r>
          </a:p>
          <a:p>
            <a:pPr>
              <a:lnSpc>
                <a:spcPct val="80000"/>
              </a:lnSpc>
            </a:pPr>
            <a:r>
              <a:rPr lang="hu-HU" altLang="hu-HU" sz="2000" dirty="0"/>
              <a:t>kötelezettségek (pl. nyilvántartás, lerakási járulék + annak lebutított listája, céltartalék, biztosítás)</a:t>
            </a:r>
          </a:p>
          <a:p>
            <a:pPr>
              <a:lnSpc>
                <a:spcPct val="80000"/>
              </a:lnSpc>
            </a:pPr>
            <a:r>
              <a:rPr lang="hu-HU" altLang="hu-HU" sz="2000" dirty="0"/>
              <a:t>tervezés</a:t>
            </a:r>
          </a:p>
          <a:p>
            <a:pPr>
              <a:lnSpc>
                <a:spcPct val="80000"/>
              </a:lnSpc>
            </a:pPr>
            <a:r>
              <a:rPr lang="hu-HU" altLang="hu-HU" sz="2000" dirty="0"/>
              <a:t>hatósági tevékenységek, engedélyek</a:t>
            </a:r>
          </a:p>
        </p:txBody>
      </p:sp>
    </p:spTree>
    <p:extLst>
      <p:ext uri="{BB962C8B-B14F-4D97-AF65-F5344CB8AC3E}">
        <p14:creationId xmlns:p14="http://schemas.microsoft.com/office/powerpoint/2010/main" val="183174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a:extLst>
              <a:ext uri="{FF2B5EF4-FFF2-40B4-BE49-F238E27FC236}">
                <a16:creationId xmlns:a16="http://schemas.microsoft.com/office/drawing/2014/main" id="{36556C29-A771-442C-9DC1-FCFEED4C5C5B}"/>
              </a:ext>
            </a:extLst>
          </p:cNvPr>
          <p:cNvSpPr>
            <a:spLocks noGrp="1"/>
          </p:cNvSpPr>
          <p:nvPr>
            <p:ph type="sldNum" sz="quarter" idx="12"/>
          </p:nvPr>
        </p:nvSpPr>
        <p:spPr/>
        <p:txBody>
          <a:bodyPr/>
          <a:lstStyle/>
          <a:p>
            <a:fld id="{5FCE47A4-DD56-409B-AD24-9FFEB2833DC6}" type="slidenum">
              <a:rPr lang="hu-HU" altLang="hu-HU"/>
              <a:pPr/>
              <a:t>18</a:t>
            </a:fld>
            <a:endParaRPr lang="hu-HU" altLang="hu-HU"/>
          </a:p>
        </p:txBody>
      </p:sp>
      <p:sp>
        <p:nvSpPr>
          <p:cNvPr id="5122" name="Rectangle 2">
            <a:extLst>
              <a:ext uri="{FF2B5EF4-FFF2-40B4-BE49-F238E27FC236}">
                <a16:creationId xmlns:a16="http://schemas.microsoft.com/office/drawing/2014/main" id="{D46A1C6F-D75B-4973-9FA9-8FD13F4612E3}"/>
              </a:ext>
            </a:extLst>
          </p:cNvPr>
          <p:cNvSpPr>
            <a:spLocks noGrp="1" noChangeArrowheads="1"/>
          </p:cNvSpPr>
          <p:nvPr>
            <p:ph type="title"/>
          </p:nvPr>
        </p:nvSpPr>
        <p:spPr>
          <a:xfrm>
            <a:off x="364260" y="367002"/>
            <a:ext cx="8147050" cy="561975"/>
          </a:xfrm>
        </p:spPr>
        <p:txBody>
          <a:bodyPr>
            <a:normAutofit/>
          </a:bodyPr>
          <a:lstStyle/>
          <a:p>
            <a:r>
              <a:rPr lang="hu-HU" altLang="hu-HU" sz="2800" dirty="0"/>
              <a:t>Általános elvi kérdések</a:t>
            </a:r>
          </a:p>
        </p:txBody>
      </p:sp>
      <p:sp>
        <p:nvSpPr>
          <p:cNvPr id="5123" name="Rectangle 3">
            <a:extLst>
              <a:ext uri="{FF2B5EF4-FFF2-40B4-BE49-F238E27FC236}">
                <a16:creationId xmlns:a16="http://schemas.microsoft.com/office/drawing/2014/main" id="{64497ED5-EE73-4B06-A7D9-ABCE9EF5301D}"/>
              </a:ext>
            </a:extLst>
          </p:cNvPr>
          <p:cNvSpPr>
            <a:spLocks noGrp="1" noChangeArrowheads="1"/>
          </p:cNvSpPr>
          <p:nvPr>
            <p:ph type="body" idx="1"/>
          </p:nvPr>
        </p:nvSpPr>
        <p:spPr>
          <a:xfrm>
            <a:off x="322985" y="1328739"/>
            <a:ext cx="8839488" cy="5000625"/>
          </a:xfrm>
        </p:spPr>
        <p:txBody>
          <a:bodyPr>
            <a:normAutofit/>
          </a:bodyPr>
          <a:lstStyle/>
          <a:p>
            <a:pPr lvl="1"/>
            <a:r>
              <a:rPr lang="hu-HU" altLang="hu-HU" sz="2400" dirty="0"/>
              <a:t>Arányosság</a:t>
            </a:r>
          </a:p>
          <a:p>
            <a:pPr lvl="1"/>
            <a:r>
              <a:rPr lang="hu-HU" altLang="hu-HU" sz="2400" dirty="0"/>
              <a:t>Szubszidiaritás (Sem az indokolatlan centralizálás, sem a szükségtelen decentralizálás nem fér össze a szubszidiaritással.)</a:t>
            </a:r>
          </a:p>
          <a:p>
            <a:pPr lvl="1"/>
            <a:r>
              <a:rPr lang="hu-HU" altLang="hu-HU" sz="2400" dirty="0"/>
              <a:t>A gazdasági verseny szabadságának elve, ami nem érvényesülhet önmagában</a:t>
            </a:r>
          </a:p>
          <a:p>
            <a:pPr lvl="1"/>
            <a:r>
              <a:rPr lang="hu-HU" altLang="hu-HU" sz="2400" dirty="0"/>
              <a:t>A jogbiztonság és kiszámíthatóság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8C74773-1425-469E-BA05-9269B30CD6A5}"/>
              </a:ext>
            </a:extLst>
          </p:cNvPr>
          <p:cNvSpPr>
            <a:spLocks noGrp="1"/>
          </p:cNvSpPr>
          <p:nvPr>
            <p:ph type="title"/>
          </p:nvPr>
        </p:nvSpPr>
        <p:spPr>
          <a:xfrm>
            <a:off x="293255" y="260002"/>
            <a:ext cx="9875520" cy="774471"/>
          </a:xfrm>
        </p:spPr>
        <p:txBody>
          <a:bodyPr>
            <a:normAutofit/>
          </a:bodyPr>
          <a:lstStyle/>
          <a:p>
            <a:r>
              <a:rPr lang="hu-HU" sz="2800" dirty="0" err="1"/>
              <a:t>Ht</a:t>
            </a:r>
            <a:r>
              <a:rPr lang="hu-HU" sz="2800" dirty="0"/>
              <a:t>. elvei</a:t>
            </a:r>
          </a:p>
        </p:txBody>
      </p:sp>
      <p:sp>
        <p:nvSpPr>
          <p:cNvPr id="3" name="Tartalom helye 2">
            <a:extLst>
              <a:ext uri="{FF2B5EF4-FFF2-40B4-BE49-F238E27FC236}">
                <a16:creationId xmlns:a16="http://schemas.microsoft.com/office/drawing/2014/main" id="{0D798E78-BFE4-427E-91D9-FCFE2FCE1A78}"/>
              </a:ext>
            </a:extLst>
          </p:cNvPr>
          <p:cNvSpPr>
            <a:spLocks noGrp="1"/>
          </p:cNvSpPr>
          <p:nvPr>
            <p:ph idx="1"/>
          </p:nvPr>
        </p:nvSpPr>
        <p:spPr>
          <a:xfrm>
            <a:off x="293255" y="1034473"/>
            <a:ext cx="11605489" cy="5587999"/>
          </a:xfrm>
        </p:spPr>
        <p:txBody>
          <a:bodyPr>
            <a:normAutofit fontScale="70000" lnSpcReduction="20000"/>
          </a:bodyPr>
          <a:lstStyle/>
          <a:p>
            <a:r>
              <a:rPr lang="hu-HU" b="1" dirty="0"/>
              <a:t>a hulladékképződés megelőzésének elve</a:t>
            </a:r>
          </a:p>
          <a:p>
            <a:r>
              <a:rPr lang="hu-HU" b="1" dirty="0"/>
              <a:t>a kiterjesztett gyártói felelősség elve</a:t>
            </a:r>
            <a:r>
              <a:rPr lang="hu-HU" dirty="0"/>
              <a:t>: a gyártó felelős a termék és a technológia jellemzőinek a megelőzés és a hulladékgazdálkodás követelményei szempontjából történő kedvező megválasztásáért, ideértve a felhasznált alapanyagok megválasztását, a termék külső behatásokkal szembeni ellenálló képességének, élettartamának és újrahasználhatóságának, javíthatóságának, továbbá a termék előállításából és felhasználásából származó, illetve a termékből képződő hulladék hasznosításának és ártalmatlanításának megtervezését; a kiterjesztett gyártói felelősség alapján a gyártó felelős továbbá a visszavitt termék visszaváltásáért, visszavételéért, a termékből származó hulladék átvételéért, gyűjtéséért, valamint a környezetvédelmi termékdíjról szóló törvényben meghatározott további hulladékgazdálkodási tevékenységek elvégzéséért, amelyek az e tevékenységekért vállalt pénzügyi felelősséget is magukban foglalják;</a:t>
            </a:r>
          </a:p>
          <a:p>
            <a:r>
              <a:rPr lang="hu-HU" b="1" dirty="0"/>
              <a:t>az önellátás elve: </a:t>
            </a:r>
            <a:r>
              <a:rPr lang="hu-HU" dirty="0"/>
              <a:t>az Európai Unió tagállamaival együttműködésben biztosítani kell, hogy Magyarország területén a hulladék ártalmatlanítására, valamint a vegyes hulladék hasznosítására alkalmas hulladékgazdálkodási létesítmények önálló hálózata jöjjön létre és </a:t>
            </a:r>
            <a:r>
              <a:rPr lang="hu-HU" dirty="0" err="1"/>
              <a:t>működjön</a:t>
            </a:r>
            <a:r>
              <a:rPr lang="hu-HU" dirty="0"/>
              <a:t>, figyelembe véve a földrajzi adottságokat, valamint azt, hogy bizonyos hulladék esetében különleges hulladékgazdálkodási létesítményekre van szükség; az önellátás elve nem jelenti azt, hogy Magyarországnak a hasznosító létesítmények teljes skálájával kell rendelkeznie</a:t>
            </a:r>
          </a:p>
          <a:p>
            <a:r>
              <a:rPr lang="hu-HU" b="1" dirty="0"/>
              <a:t>a közelség elve: </a:t>
            </a:r>
            <a:r>
              <a:rPr lang="hu-HU" dirty="0"/>
              <a:t>biztosítani kell, hogy a c) pont szerinti hálózat lehetővé tegye a hulladék egyik legközelebbi, a célnak megfelelő hulladékgazdálkodási létesítményben és a leginkább alkalmas módszerek, valamint technológiák segítségével történő hasznosítását vagy ártalmatlanítását, figyelembe véve a környezeti adottságokat, a környezeti és gazdasági hatékonyságot, az elérhető legjobb technikát, valamint az adott hulladék különleges kezelési igényét; a közelség elve nem jelenti azt, hogy Magyarországnak a hasznosító létesítmények teljes skálájával kell rendelkeznie</a:t>
            </a:r>
          </a:p>
          <a:p>
            <a:r>
              <a:rPr lang="hu-HU" dirty="0"/>
              <a:t>a szennyező fizet elve</a:t>
            </a:r>
          </a:p>
          <a:p>
            <a:r>
              <a:rPr lang="hu-HU" dirty="0"/>
              <a:t>a biológiailag lebomló hulladék hasznosításának elve</a:t>
            </a:r>
          </a:p>
          <a:p>
            <a:r>
              <a:rPr lang="hu-HU" dirty="0"/>
              <a:t>a költséghatékony hulladékgazdálkodási közszolgáltatási résztevékenység biztosításának elve</a:t>
            </a:r>
          </a:p>
          <a:p>
            <a:r>
              <a:rPr lang="hu-HU" b="1" dirty="0"/>
              <a:t>a keresztfinanszírozás tilalmának elve</a:t>
            </a:r>
            <a:r>
              <a:rPr lang="hu-HU" dirty="0"/>
              <a:t>: a hulladékgazdálkodási közszolgáltatás díját úgy kell megállapítani, hogy az fedezetet nyújtson a hulladékgazdálkodási közszolgáltatás indokolt költségeire és ráfordításaira, valamint a közszolgáltató e tevékenységével kapcsolatos ésszerű nyereségére; az ésszerű nyereség nem tartalmazhatja a hulladékgazdálkodási közszolgáltatáson kívül eső egyéb , gazdasági tevékenységei költségeinek, ráfordításainak fedezetét.</a:t>
            </a:r>
          </a:p>
        </p:txBody>
      </p:sp>
    </p:spTree>
    <p:extLst>
      <p:ext uri="{BB962C8B-B14F-4D97-AF65-F5344CB8AC3E}">
        <p14:creationId xmlns:p14="http://schemas.microsoft.com/office/powerpoint/2010/main" val="191381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923C86-9068-4A57-86B4-ABBD5A426A7D}"/>
              </a:ext>
            </a:extLst>
          </p:cNvPr>
          <p:cNvSpPr>
            <a:spLocks noGrp="1"/>
          </p:cNvSpPr>
          <p:nvPr>
            <p:ph type="title"/>
          </p:nvPr>
        </p:nvSpPr>
        <p:spPr/>
        <p:txBody>
          <a:bodyPr/>
          <a:lstStyle/>
          <a:p>
            <a:endParaRPr lang="hu-HU" dirty="0"/>
          </a:p>
        </p:txBody>
      </p:sp>
      <p:pic>
        <p:nvPicPr>
          <p:cNvPr id="4" name="Tartalom helye 3">
            <a:extLst>
              <a:ext uri="{FF2B5EF4-FFF2-40B4-BE49-F238E27FC236}">
                <a16:creationId xmlns:a16="http://schemas.microsoft.com/office/drawing/2014/main" id="{47B5ED1E-33F8-429E-B6DF-88B4822B474D}"/>
              </a:ext>
            </a:extLst>
          </p:cNvPr>
          <p:cNvPicPr>
            <a:picLocks noGrp="1" noChangeAspect="1"/>
          </p:cNvPicPr>
          <p:nvPr>
            <p:ph idx="1"/>
          </p:nvPr>
        </p:nvPicPr>
        <p:blipFill>
          <a:blip r:embed="rId2"/>
          <a:stretch>
            <a:fillRect/>
          </a:stretch>
        </p:blipFill>
        <p:spPr>
          <a:xfrm>
            <a:off x="4708460" y="2657792"/>
            <a:ext cx="2857500" cy="2381250"/>
          </a:xfrm>
          <a:prstGeom prst="rect">
            <a:avLst/>
          </a:prstGeom>
        </p:spPr>
      </p:pic>
      <p:sp>
        <p:nvSpPr>
          <p:cNvPr id="5" name="Szövegdoboz 4">
            <a:extLst>
              <a:ext uri="{FF2B5EF4-FFF2-40B4-BE49-F238E27FC236}">
                <a16:creationId xmlns:a16="http://schemas.microsoft.com/office/drawing/2014/main" id="{B111B4DF-E5CE-44A4-AB89-BCBD9ACDFD21}"/>
              </a:ext>
            </a:extLst>
          </p:cNvPr>
          <p:cNvSpPr txBox="1"/>
          <p:nvPr/>
        </p:nvSpPr>
        <p:spPr>
          <a:xfrm>
            <a:off x="5172221" y="5164792"/>
            <a:ext cx="2730808" cy="261610"/>
          </a:xfrm>
          <a:prstGeom prst="rect">
            <a:avLst/>
          </a:prstGeom>
          <a:noFill/>
        </p:spPr>
        <p:txBody>
          <a:bodyPr wrap="square" rtlCol="0">
            <a:spAutoFit/>
          </a:bodyPr>
          <a:lstStyle/>
          <a:p>
            <a:r>
              <a:rPr lang="hu-HU" sz="1100" dirty="0"/>
              <a:t>Forrás: szelektálok.hu</a:t>
            </a:r>
          </a:p>
        </p:txBody>
      </p:sp>
      <p:pic>
        <p:nvPicPr>
          <p:cNvPr id="6" name="Kép 5">
            <a:extLst>
              <a:ext uri="{FF2B5EF4-FFF2-40B4-BE49-F238E27FC236}">
                <a16:creationId xmlns:a16="http://schemas.microsoft.com/office/drawing/2014/main" id="{2B9A6C46-A00E-4C24-B31B-0293DD5C9A48}"/>
              </a:ext>
            </a:extLst>
          </p:cNvPr>
          <p:cNvPicPr>
            <a:picLocks noChangeAspect="1"/>
          </p:cNvPicPr>
          <p:nvPr/>
        </p:nvPicPr>
        <p:blipFill>
          <a:blip r:embed="rId3"/>
          <a:stretch>
            <a:fillRect/>
          </a:stretch>
        </p:blipFill>
        <p:spPr>
          <a:xfrm>
            <a:off x="6671388" y="616132"/>
            <a:ext cx="5187820" cy="2929502"/>
          </a:xfrm>
          <a:prstGeom prst="rect">
            <a:avLst/>
          </a:prstGeom>
        </p:spPr>
      </p:pic>
      <p:sp>
        <p:nvSpPr>
          <p:cNvPr id="7" name="Szövegdoboz 6">
            <a:extLst>
              <a:ext uri="{FF2B5EF4-FFF2-40B4-BE49-F238E27FC236}">
                <a16:creationId xmlns:a16="http://schemas.microsoft.com/office/drawing/2014/main" id="{9C4D9B22-280E-4F68-A128-182338C833E6}"/>
              </a:ext>
            </a:extLst>
          </p:cNvPr>
          <p:cNvSpPr txBox="1"/>
          <p:nvPr/>
        </p:nvSpPr>
        <p:spPr>
          <a:xfrm>
            <a:off x="7399176" y="3640239"/>
            <a:ext cx="2556588" cy="261610"/>
          </a:xfrm>
          <a:prstGeom prst="rect">
            <a:avLst/>
          </a:prstGeom>
          <a:noFill/>
        </p:spPr>
        <p:txBody>
          <a:bodyPr wrap="square" rtlCol="0">
            <a:spAutoFit/>
          </a:bodyPr>
          <a:lstStyle/>
          <a:p>
            <a:r>
              <a:rPr lang="hu-HU" sz="1100" dirty="0"/>
              <a:t>Forrás: pénzcentrum.hu</a:t>
            </a:r>
          </a:p>
        </p:txBody>
      </p:sp>
      <p:pic>
        <p:nvPicPr>
          <p:cNvPr id="8" name="Kép 7">
            <a:extLst>
              <a:ext uri="{FF2B5EF4-FFF2-40B4-BE49-F238E27FC236}">
                <a16:creationId xmlns:a16="http://schemas.microsoft.com/office/drawing/2014/main" id="{B63283E3-FBCA-42BA-91A0-71B7770F7016}"/>
              </a:ext>
            </a:extLst>
          </p:cNvPr>
          <p:cNvPicPr>
            <a:picLocks noChangeAspect="1"/>
          </p:cNvPicPr>
          <p:nvPr/>
        </p:nvPicPr>
        <p:blipFill>
          <a:blip r:embed="rId4"/>
          <a:stretch>
            <a:fillRect/>
          </a:stretch>
        </p:blipFill>
        <p:spPr>
          <a:xfrm>
            <a:off x="332792" y="3928736"/>
            <a:ext cx="4609322" cy="2258007"/>
          </a:xfrm>
          <a:prstGeom prst="rect">
            <a:avLst/>
          </a:prstGeom>
        </p:spPr>
      </p:pic>
      <p:sp>
        <p:nvSpPr>
          <p:cNvPr id="9" name="Szövegdoboz 8">
            <a:extLst>
              <a:ext uri="{FF2B5EF4-FFF2-40B4-BE49-F238E27FC236}">
                <a16:creationId xmlns:a16="http://schemas.microsoft.com/office/drawing/2014/main" id="{EB35E1B3-BF06-4347-90C8-14266D4C4C26}"/>
              </a:ext>
            </a:extLst>
          </p:cNvPr>
          <p:cNvSpPr txBox="1"/>
          <p:nvPr/>
        </p:nvSpPr>
        <p:spPr>
          <a:xfrm>
            <a:off x="638418" y="6267062"/>
            <a:ext cx="2360645" cy="261610"/>
          </a:xfrm>
          <a:prstGeom prst="rect">
            <a:avLst/>
          </a:prstGeom>
          <a:noFill/>
        </p:spPr>
        <p:txBody>
          <a:bodyPr wrap="square" rtlCol="0">
            <a:spAutoFit/>
          </a:bodyPr>
          <a:lstStyle/>
          <a:p>
            <a:r>
              <a:rPr lang="hu-HU" sz="1100" dirty="0"/>
              <a:t>Forrás: hulladékvadász.hu</a:t>
            </a:r>
          </a:p>
        </p:txBody>
      </p:sp>
      <p:pic>
        <p:nvPicPr>
          <p:cNvPr id="10" name="Kép 9">
            <a:extLst>
              <a:ext uri="{FF2B5EF4-FFF2-40B4-BE49-F238E27FC236}">
                <a16:creationId xmlns:a16="http://schemas.microsoft.com/office/drawing/2014/main" id="{37D73F86-AD7D-4A7D-8A7F-1DA2E5D9CAA3}"/>
              </a:ext>
            </a:extLst>
          </p:cNvPr>
          <p:cNvPicPr>
            <a:picLocks noChangeAspect="1"/>
          </p:cNvPicPr>
          <p:nvPr/>
        </p:nvPicPr>
        <p:blipFill>
          <a:blip r:embed="rId5"/>
          <a:stretch>
            <a:fillRect/>
          </a:stretch>
        </p:blipFill>
        <p:spPr>
          <a:xfrm>
            <a:off x="7466047" y="4119678"/>
            <a:ext cx="3879978" cy="1810139"/>
          </a:xfrm>
          <a:prstGeom prst="rect">
            <a:avLst/>
          </a:prstGeom>
        </p:spPr>
      </p:pic>
      <p:sp>
        <p:nvSpPr>
          <p:cNvPr id="11" name="Szövegdoboz 10">
            <a:extLst>
              <a:ext uri="{FF2B5EF4-FFF2-40B4-BE49-F238E27FC236}">
                <a16:creationId xmlns:a16="http://schemas.microsoft.com/office/drawing/2014/main" id="{E98483D9-C36F-40F9-9ABF-A14C463D8D12}"/>
              </a:ext>
            </a:extLst>
          </p:cNvPr>
          <p:cNvSpPr txBox="1"/>
          <p:nvPr/>
        </p:nvSpPr>
        <p:spPr>
          <a:xfrm>
            <a:off x="7903029" y="6055567"/>
            <a:ext cx="2360645" cy="261610"/>
          </a:xfrm>
          <a:prstGeom prst="rect">
            <a:avLst/>
          </a:prstGeom>
          <a:noFill/>
        </p:spPr>
        <p:txBody>
          <a:bodyPr wrap="square" rtlCol="0">
            <a:spAutoFit/>
          </a:bodyPr>
          <a:lstStyle/>
          <a:p>
            <a:r>
              <a:rPr lang="hu-HU" sz="1100" dirty="0"/>
              <a:t>Forrás: KecskeFészek.hu</a:t>
            </a:r>
          </a:p>
        </p:txBody>
      </p:sp>
      <p:pic>
        <p:nvPicPr>
          <p:cNvPr id="12" name="Kép 11">
            <a:extLst>
              <a:ext uri="{FF2B5EF4-FFF2-40B4-BE49-F238E27FC236}">
                <a16:creationId xmlns:a16="http://schemas.microsoft.com/office/drawing/2014/main" id="{71B25B63-3990-471A-8938-79D0DD7F01F9}"/>
              </a:ext>
            </a:extLst>
          </p:cNvPr>
          <p:cNvPicPr>
            <a:picLocks noChangeAspect="1"/>
          </p:cNvPicPr>
          <p:nvPr/>
        </p:nvPicPr>
        <p:blipFill>
          <a:blip r:embed="rId6"/>
          <a:stretch>
            <a:fillRect/>
          </a:stretch>
        </p:blipFill>
        <p:spPr>
          <a:xfrm>
            <a:off x="332792" y="314403"/>
            <a:ext cx="4381655" cy="2760033"/>
          </a:xfrm>
          <a:prstGeom prst="rect">
            <a:avLst/>
          </a:prstGeom>
        </p:spPr>
      </p:pic>
      <p:sp>
        <p:nvSpPr>
          <p:cNvPr id="13" name="Szövegdoboz 12">
            <a:extLst>
              <a:ext uri="{FF2B5EF4-FFF2-40B4-BE49-F238E27FC236}">
                <a16:creationId xmlns:a16="http://schemas.microsoft.com/office/drawing/2014/main" id="{27E3F22B-5044-4A2A-A5E4-FF4F4E8C210E}"/>
              </a:ext>
            </a:extLst>
          </p:cNvPr>
          <p:cNvSpPr txBox="1"/>
          <p:nvPr/>
        </p:nvSpPr>
        <p:spPr>
          <a:xfrm>
            <a:off x="363660" y="3167390"/>
            <a:ext cx="2719096" cy="261610"/>
          </a:xfrm>
          <a:prstGeom prst="rect">
            <a:avLst/>
          </a:prstGeom>
          <a:noFill/>
        </p:spPr>
        <p:txBody>
          <a:bodyPr wrap="square" rtlCol="0">
            <a:spAutoFit/>
          </a:bodyPr>
          <a:lstStyle/>
          <a:p>
            <a:r>
              <a:rPr lang="hu-HU" sz="1100" dirty="0"/>
              <a:t>Forrás: index.hu</a:t>
            </a:r>
          </a:p>
        </p:txBody>
      </p:sp>
    </p:spTree>
    <p:extLst>
      <p:ext uri="{BB962C8B-B14F-4D97-AF65-F5344CB8AC3E}">
        <p14:creationId xmlns:p14="http://schemas.microsoft.com/office/powerpoint/2010/main" val="215755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C3ADB71-471D-45BD-B611-367FB7D81F1F}"/>
              </a:ext>
            </a:extLst>
          </p:cNvPr>
          <p:cNvSpPr>
            <a:spLocks noGrp="1"/>
          </p:cNvSpPr>
          <p:nvPr>
            <p:ph type="title"/>
          </p:nvPr>
        </p:nvSpPr>
        <p:spPr>
          <a:xfrm>
            <a:off x="302491" y="378691"/>
            <a:ext cx="9875520" cy="959196"/>
          </a:xfrm>
        </p:spPr>
        <p:txBody>
          <a:bodyPr>
            <a:normAutofit/>
          </a:bodyPr>
          <a:lstStyle/>
          <a:p>
            <a:r>
              <a:rPr lang="hu-HU" sz="2800" dirty="0" err="1"/>
              <a:t>Ht</a:t>
            </a:r>
            <a:r>
              <a:rPr lang="hu-HU" sz="2800" dirty="0"/>
              <a:t>. elvei</a:t>
            </a:r>
          </a:p>
        </p:txBody>
      </p:sp>
      <p:sp>
        <p:nvSpPr>
          <p:cNvPr id="3" name="Tartalom helye 2">
            <a:extLst>
              <a:ext uri="{FF2B5EF4-FFF2-40B4-BE49-F238E27FC236}">
                <a16:creationId xmlns:a16="http://schemas.microsoft.com/office/drawing/2014/main" id="{14500E2B-CF34-4F90-B636-4911A1F8ED49}"/>
              </a:ext>
            </a:extLst>
          </p:cNvPr>
          <p:cNvSpPr>
            <a:spLocks noGrp="1"/>
          </p:cNvSpPr>
          <p:nvPr>
            <p:ph idx="1"/>
          </p:nvPr>
        </p:nvSpPr>
        <p:spPr>
          <a:xfrm>
            <a:off x="305140" y="1409700"/>
            <a:ext cx="9872871" cy="4038600"/>
          </a:xfrm>
        </p:spPr>
        <p:txBody>
          <a:bodyPr/>
          <a:lstStyle/>
          <a:p>
            <a:pPr marL="45720" indent="0">
              <a:buNone/>
            </a:pPr>
            <a:r>
              <a:rPr lang="hu-HU" dirty="0"/>
              <a:t>Az Alaptörvény P) cikkével összhangban mindenki törekszik minden tőle elvárhatót megtenni az elhagyott hulladék képződésének megelőzése és mennyiségének csökkentése érdekében, valamint az Alaptörvény XXI. cikkével összhangban mindenkit fokozott felelősség terhel az egészséges környezethez való jog biztosítása érdekében a jogellenes hulladéklerakás megelőzése, felszámolása, az ilyen tevékenység bejelentése és az azzal kapcsolatos hatósági eljárásban való együttműködés során.</a:t>
            </a:r>
          </a:p>
        </p:txBody>
      </p:sp>
    </p:spTree>
    <p:extLst>
      <p:ext uri="{BB962C8B-B14F-4D97-AF65-F5344CB8AC3E}">
        <p14:creationId xmlns:p14="http://schemas.microsoft.com/office/powerpoint/2010/main" val="3560808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CE029A8-1F9F-4447-BB59-1B93E39AC5F0}"/>
              </a:ext>
            </a:extLst>
          </p:cNvPr>
          <p:cNvSpPr>
            <a:spLocks noGrp="1"/>
          </p:cNvSpPr>
          <p:nvPr>
            <p:ph type="title"/>
          </p:nvPr>
        </p:nvSpPr>
        <p:spPr>
          <a:xfrm>
            <a:off x="284019" y="286327"/>
            <a:ext cx="9875520" cy="1016000"/>
          </a:xfrm>
        </p:spPr>
        <p:txBody>
          <a:bodyPr>
            <a:normAutofit/>
          </a:bodyPr>
          <a:lstStyle/>
          <a:p>
            <a:r>
              <a:rPr lang="hu-HU" sz="2800" dirty="0"/>
              <a:t>Hulladékhierarchia</a:t>
            </a:r>
          </a:p>
        </p:txBody>
      </p:sp>
      <p:sp>
        <p:nvSpPr>
          <p:cNvPr id="3" name="Tartalom helye 2">
            <a:extLst>
              <a:ext uri="{FF2B5EF4-FFF2-40B4-BE49-F238E27FC236}">
                <a16:creationId xmlns:a16="http://schemas.microsoft.com/office/drawing/2014/main" id="{04172D4C-70E1-4822-870B-4D4A0EFFE70D}"/>
              </a:ext>
            </a:extLst>
          </p:cNvPr>
          <p:cNvSpPr>
            <a:spLocks noGrp="1"/>
          </p:cNvSpPr>
          <p:nvPr>
            <p:ph idx="1"/>
          </p:nvPr>
        </p:nvSpPr>
        <p:spPr>
          <a:xfrm>
            <a:off x="286668" y="1087582"/>
            <a:ext cx="10316677" cy="5119254"/>
          </a:xfrm>
        </p:spPr>
        <p:txBody>
          <a:bodyPr/>
          <a:lstStyle/>
          <a:p>
            <a:pPr marL="45720" indent="0">
              <a:buNone/>
            </a:pPr>
            <a:r>
              <a:rPr lang="hu-HU" dirty="0"/>
              <a:t>A hulladékképződés megelőzése és a hulladékgazdálkodás során az alábbi tevékenységek elsőbbségi sorrendként történő alkalmazására kell törekedni:  </a:t>
            </a:r>
          </a:p>
          <a:p>
            <a:pPr marL="45720" indent="0">
              <a:buNone/>
            </a:pPr>
            <a:r>
              <a:rPr lang="hu-HU" dirty="0"/>
              <a:t>a) a hulladékképződés megelőzése,</a:t>
            </a:r>
          </a:p>
          <a:p>
            <a:pPr marL="45720" indent="0">
              <a:buNone/>
            </a:pPr>
            <a:r>
              <a:rPr lang="hu-HU" dirty="0"/>
              <a:t>b) a hulladék </a:t>
            </a:r>
            <a:r>
              <a:rPr lang="hu-HU" dirty="0" err="1"/>
              <a:t>újrahasználatra</a:t>
            </a:r>
            <a:r>
              <a:rPr lang="hu-HU" dirty="0"/>
              <a:t> való előkészítése,</a:t>
            </a:r>
          </a:p>
          <a:p>
            <a:pPr marL="45720" indent="0">
              <a:buNone/>
            </a:pPr>
            <a:r>
              <a:rPr lang="hu-HU" dirty="0"/>
              <a:t>c) a hulladék újrafeldolgozása,</a:t>
            </a:r>
          </a:p>
          <a:p>
            <a:pPr marL="45720" indent="0">
              <a:buNone/>
            </a:pPr>
            <a:r>
              <a:rPr lang="hu-HU" dirty="0"/>
              <a:t>d) a hulladék egyéb hasznosítása, így különösen energetikai hasznosítása, valamint</a:t>
            </a:r>
          </a:p>
          <a:p>
            <a:pPr marL="45720" indent="0">
              <a:buNone/>
            </a:pPr>
            <a:r>
              <a:rPr lang="hu-HU" dirty="0"/>
              <a:t>e) a hulladék ártalmatlanítása.</a:t>
            </a:r>
          </a:p>
          <a:p>
            <a:pPr marL="45720" indent="0">
              <a:buNone/>
            </a:pPr>
            <a:r>
              <a:rPr lang="hu-HU" dirty="0"/>
              <a:t>A meghatározott tevékenységek közül azt kell választani, amely az összességében legjobb környezeti eredményt biztosító megoldást hordozza magában, és elősegíti a </a:t>
            </a:r>
            <a:r>
              <a:rPr lang="hu-HU" dirty="0" err="1"/>
              <a:t>Ht</a:t>
            </a:r>
            <a:r>
              <a:rPr lang="hu-HU" dirty="0"/>
              <a:t>. szerinti hasznosítási és ártalmatlanítási célkitűzések megvalósítását.</a:t>
            </a:r>
          </a:p>
          <a:p>
            <a:pPr marL="45720" indent="0">
              <a:buNone/>
            </a:pPr>
            <a:endParaRPr lang="hu-HU" dirty="0"/>
          </a:p>
        </p:txBody>
      </p:sp>
    </p:spTree>
    <p:extLst>
      <p:ext uri="{BB962C8B-B14F-4D97-AF65-F5344CB8AC3E}">
        <p14:creationId xmlns:p14="http://schemas.microsoft.com/office/powerpoint/2010/main" val="3009784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40118" y="473967"/>
            <a:ext cx="7467600" cy="772941"/>
          </a:xfrm>
        </p:spPr>
        <p:txBody>
          <a:bodyPr>
            <a:normAutofit/>
          </a:bodyPr>
          <a:lstStyle/>
          <a:p>
            <a:r>
              <a:rPr lang="hu-HU" sz="2800" dirty="0"/>
              <a:t>Hulladékhierarchia</a:t>
            </a:r>
          </a:p>
        </p:txBody>
      </p:sp>
      <p:pic>
        <p:nvPicPr>
          <p:cNvPr id="1026" name="Picture 2" descr="D:\Pictures\hulladékhierarch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1124745"/>
            <a:ext cx="7848872" cy="5040559"/>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4325214" y="6165304"/>
            <a:ext cx="5112568" cy="369332"/>
          </a:xfrm>
          <a:prstGeom prst="rect">
            <a:avLst/>
          </a:prstGeom>
          <a:noFill/>
        </p:spPr>
        <p:txBody>
          <a:bodyPr wrap="square" rtlCol="0">
            <a:spAutoFit/>
          </a:bodyPr>
          <a:lstStyle/>
          <a:p>
            <a:r>
              <a:rPr lang="hu-HU" dirty="0"/>
              <a:t>Forrás:</a:t>
            </a:r>
            <a:r>
              <a:rPr lang="hu-HU" dirty="0" err="1"/>
              <a:t>www.diak</a:t>
            </a:r>
            <a:r>
              <a:rPr lang="hu-HU" dirty="0"/>
              <a:t>_.</a:t>
            </a:r>
            <a:r>
              <a:rPr lang="hu-HU" dirty="0" err="1"/>
              <a:t>hulladekboltermek.hu</a:t>
            </a:r>
            <a:endParaRPr lang="hu-HU" dirty="0"/>
          </a:p>
        </p:txBody>
      </p:sp>
    </p:spTree>
    <p:extLst>
      <p:ext uri="{BB962C8B-B14F-4D97-AF65-F5344CB8AC3E}">
        <p14:creationId xmlns:p14="http://schemas.microsoft.com/office/powerpoint/2010/main" val="388310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a:extLst>
              <a:ext uri="{FF2B5EF4-FFF2-40B4-BE49-F238E27FC236}">
                <a16:creationId xmlns:a16="http://schemas.microsoft.com/office/drawing/2014/main" id="{2E76B8EB-C555-488C-B3EE-143550F3BA7A}"/>
              </a:ext>
            </a:extLst>
          </p:cNvPr>
          <p:cNvSpPr>
            <a:spLocks noGrp="1"/>
          </p:cNvSpPr>
          <p:nvPr>
            <p:ph type="sldNum" sz="quarter" idx="12"/>
          </p:nvPr>
        </p:nvSpPr>
        <p:spPr/>
        <p:txBody>
          <a:bodyPr/>
          <a:lstStyle/>
          <a:p>
            <a:fld id="{70A6194A-D57F-4BC8-A9A9-67023702BB02}" type="slidenum">
              <a:rPr lang="hu-HU" altLang="hu-HU"/>
              <a:pPr/>
              <a:t>23</a:t>
            </a:fld>
            <a:endParaRPr lang="hu-HU" altLang="hu-HU"/>
          </a:p>
        </p:txBody>
      </p:sp>
      <p:sp>
        <p:nvSpPr>
          <p:cNvPr id="25602" name="Rectangle 2">
            <a:extLst>
              <a:ext uri="{FF2B5EF4-FFF2-40B4-BE49-F238E27FC236}">
                <a16:creationId xmlns:a16="http://schemas.microsoft.com/office/drawing/2014/main" id="{68B28F89-1439-4DB4-AA87-930EFF1C490E}"/>
              </a:ext>
            </a:extLst>
          </p:cNvPr>
          <p:cNvSpPr>
            <a:spLocks noGrp="1" noChangeArrowheads="1"/>
          </p:cNvSpPr>
          <p:nvPr>
            <p:ph type="title"/>
          </p:nvPr>
        </p:nvSpPr>
        <p:spPr>
          <a:xfrm>
            <a:off x="302059" y="347663"/>
            <a:ext cx="8218487" cy="633412"/>
          </a:xfrm>
        </p:spPr>
        <p:txBody>
          <a:bodyPr>
            <a:normAutofit/>
          </a:bodyPr>
          <a:lstStyle/>
          <a:p>
            <a:r>
              <a:rPr lang="hu-HU" altLang="hu-HU" sz="2800" dirty="0"/>
              <a:t>Hulladéktípusok</a:t>
            </a:r>
          </a:p>
        </p:txBody>
      </p:sp>
      <p:sp>
        <p:nvSpPr>
          <p:cNvPr id="25603" name="Rectangle 3">
            <a:extLst>
              <a:ext uri="{FF2B5EF4-FFF2-40B4-BE49-F238E27FC236}">
                <a16:creationId xmlns:a16="http://schemas.microsoft.com/office/drawing/2014/main" id="{BE040D92-6C00-4CEA-BB81-F611E48D2DA8}"/>
              </a:ext>
            </a:extLst>
          </p:cNvPr>
          <p:cNvSpPr>
            <a:spLocks noGrp="1" noChangeArrowheads="1"/>
          </p:cNvSpPr>
          <p:nvPr>
            <p:ph type="body" idx="1"/>
          </p:nvPr>
        </p:nvSpPr>
        <p:spPr>
          <a:xfrm>
            <a:off x="302058" y="1010804"/>
            <a:ext cx="10255105" cy="5499533"/>
          </a:xfrm>
        </p:spPr>
        <p:txBody>
          <a:bodyPr/>
          <a:lstStyle/>
          <a:p>
            <a:pPr>
              <a:lnSpc>
                <a:spcPct val="80000"/>
              </a:lnSpc>
              <a:buFontTx/>
              <a:buNone/>
            </a:pPr>
            <a:endParaRPr lang="hu-HU" altLang="hu-HU" sz="2000" dirty="0"/>
          </a:p>
          <a:p>
            <a:pPr>
              <a:lnSpc>
                <a:spcPct val="80000"/>
              </a:lnSpc>
              <a:buFontTx/>
              <a:buNone/>
            </a:pPr>
            <a:r>
              <a:rPr lang="hu-HU" altLang="hu-HU" sz="2000" dirty="0"/>
              <a:t>A hulladék általános kategóriáin belül EU szerint két sajátos típus:</a:t>
            </a:r>
          </a:p>
          <a:p>
            <a:pPr>
              <a:lnSpc>
                <a:spcPct val="80000"/>
              </a:lnSpc>
            </a:pPr>
            <a:r>
              <a:rPr lang="hu-HU" altLang="hu-HU" sz="2000" i="1" dirty="0"/>
              <a:t>veszélyes hulladék</a:t>
            </a:r>
            <a:r>
              <a:rPr lang="hu-HU" altLang="hu-HU" sz="2000" dirty="0"/>
              <a:t> – amely az irányelv mellékletében felsorolt tulajdonságok közül eggyel vagy többel rendelkezik, illetve ilyen anyagokat vagy összetevőket tartalmaz, eredete, összetétele, koncentrációja miatt az egészségre, a környezetre kockázatot jelent; illetve</a:t>
            </a:r>
          </a:p>
          <a:p>
            <a:pPr>
              <a:lnSpc>
                <a:spcPct val="80000"/>
              </a:lnSpc>
            </a:pPr>
            <a:r>
              <a:rPr lang="hu-HU" altLang="hu-HU" sz="2000" i="1" dirty="0"/>
              <a:t>semleges (inert) hulladék</a:t>
            </a:r>
            <a:r>
              <a:rPr lang="hu-HU" altLang="hu-HU" sz="2000" dirty="0"/>
              <a:t>, amely nem megy át jelentős fizikai, kémiai vagy biológiai átalakuláson. Jellemzője, hogy vízben nem oldódik, nem ég, illetve más fizikai vagy kémiai módon nem reagál, nem bomlik le biológiai úton, vagy nincs kedvezőtlen hatással a vele kapcsolatba kerülő más anyagra oly módon, hogy abból környezetszennyezés vagy emberi egészség károsodása következne be, további </a:t>
            </a:r>
            <a:r>
              <a:rPr lang="hu-HU" altLang="hu-HU" sz="2000" dirty="0" err="1"/>
              <a:t>csurgaléka</a:t>
            </a:r>
            <a:r>
              <a:rPr lang="hu-HU" altLang="hu-HU" sz="2000" dirty="0"/>
              <a:t> és szennyezőanyag-tartalma, illetve a </a:t>
            </a:r>
            <a:r>
              <a:rPr lang="hu-HU" altLang="hu-HU" sz="2000" dirty="0" err="1"/>
              <a:t>csurgalék</a:t>
            </a:r>
            <a:r>
              <a:rPr lang="hu-HU" altLang="hu-HU" sz="2000" dirty="0"/>
              <a:t> </a:t>
            </a:r>
            <a:r>
              <a:rPr lang="hu-HU" altLang="hu-HU" sz="2000" dirty="0" err="1"/>
              <a:t>ökotoxikus</a:t>
            </a:r>
            <a:r>
              <a:rPr lang="hu-HU" altLang="hu-HU" sz="2000" dirty="0"/>
              <a:t> hatása jelentéktelen, így nem veszélyeztetheti a felszíni vagy felszín alatti vizeket.</a:t>
            </a:r>
          </a:p>
          <a:p>
            <a:pPr>
              <a:lnSpc>
                <a:spcPct val="80000"/>
              </a:lnSpc>
              <a:buFontTx/>
              <a:buNone/>
            </a:pPr>
            <a:r>
              <a:rPr lang="hu-HU" altLang="hu-HU" sz="2000" dirty="0" err="1"/>
              <a:t>Ht</a:t>
            </a:r>
            <a:r>
              <a:rPr lang="hu-HU" altLang="hu-HU" sz="2000" dirty="0"/>
              <a:t>. szerint még:</a:t>
            </a:r>
          </a:p>
          <a:p>
            <a:pPr>
              <a:lnSpc>
                <a:spcPct val="80000"/>
              </a:lnSpc>
            </a:pPr>
            <a:r>
              <a:rPr lang="hu-HU" altLang="hu-HU" sz="2000" i="1" dirty="0"/>
              <a:t>települési hulladék: </a:t>
            </a:r>
            <a:r>
              <a:rPr lang="hu-HU" altLang="hu-HU" sz="2000" dirty="0"/>
              <a:t>a háztartási és a háztartási hulladékhoz hasonló szilárd hulladék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a:extLst>
              <a:ext uri="{FF2B5EF4-FFF2-40B4-BE49-F238E27FC236}">
                <a16:creationId xmlns:a16="http://schemas.microsoft.com/office/drawing/2014/main" id="{5A634AB6-B998-4DE8-8303-03F38D182B89}"/>
              </a:ext>
            </a:extLst>
          </p:cNvPr>
          <p:cNvSpPr>
            <a:spLocks noGrp="1"/>
          </p:cNvSpPr>
          <p:nvPr>
            <p:ph type="sldNum" sz="quarter" idx="12"/>
          </p:nvPr>
        </p:nvSpPr>
        <p:spPr/>
        <p:txBody>
          <a:bodyPr/>
          <a:lstStyle/>
          <a:p>
            <a:fld id="{28EADCB5-C3E2-451B-8E86-9553102AD759}" type="slidenum">
              <a:rPr lang="hu-HU" altLang="hu-HU"/>
              <a:pPr/>
              <a:t>24</a:t>
            </a:fld>
            <a:endParaRPr lang="hu-HU" altLang="hu-HU"/>
          </a:p>
        </p:txBody>
      </p:sp>
      <p:sp>
        <p:nvSpPr>
          <p:cNvPr id="26626" name="Rectangle 2">
            <a:extLst>
              <a:ext uri="{FF2B5EF4-FFF2-40B4-BE49-F238E27FC236}">
                <a16:creationId xmlns:a16="http://schemas.microsoft.com/office/drawing/2014/main" id="{4A632829-E2D0-4CB4-8477-622DF41F841A}"/>
              </a:ext>
            </a:extLst>
          </p:cNvPr>
          <p:cNvSpPr>
            <a:spLocks noGrp="1" noChangeArrowheads="1"/>
          </p:cNvSpPr>
          <p:nvPr>
            <p:ph type="title"/>
          </p:nvPr>
        </p:nvSpPr>
        <p:spPr>
          <a:xfrm>
            <a:off x="318655" y="302348"/>
            <a:ext cx="8218487" cy="706437"/>
          </a:xfrm>
        </p:spPr>
        <p:txBody>
          <a:bodyPr>
            <a:normAutofit/>
          </a:bodyPr>
          <a:lstStyle/>
          <a:p>
            <a:r>
              <a:rPr lang="hu-HU" altLang="hu-HU" sz="2800" dirty="0"/>
              <a:t>Települési hulladék</a:t>
            </a:r>
          </a:p>
        </p:txBody>
      </p:sp>
      <p:sp>
        <p:nvSpPr>
          <p:cNvPr id="26627" name="Rectangle 3">
            <a:extLst>
              <a:ext uri="{FF2B5EF4-FFF2-40B4-BE49-F238E27FC236}">
                <a16:creationId xmlns:a16="http://schemas.microsoft.com/office/drawing/2014/main" id="{CE0FCBA3-E539-4BED-98D6-8F4A1B7DA14D}"/>
              </a:ext>
            </a:extLst>
          </p:cNvPr>
          <p:cNvSpPr>
            <a:spLocks noGrp="1" noChangeArrowheads="1"/>
          </p:cNvSpPr>
          <p:nvPr>
            <p:ph type="body" idx="1"/>
          </p:nvPr>
        </p:nvSpPr>
        <p:spPr>
          <a:xfrm>
            <a:off x="318655" y="1328739"/>
            <a:ext cx="8229600" cy="5000625"/>
          </a:xfrm>
        </p:spPr>
        <p:txBody>
          <a:bodyPr/>
          <a:lstStyle/>
          <a:p>
            <a:pPr>
              <a:lnSpc>
                <a:spcPct val="90000"/>
              </a:lnSpc>
            </a:pPr>
            <a:r>
              <a:rPr lang="hu-HU" altLang="hu-HU" sz="2400" dirty="0"/>
              <a:t>21. </a:t>
            </a:r>
            <a:r>
              <a:rPr lang="hu-HU" altLang="hu-HU" sz="2400" i="1" dirty="0"/>
              <a:t>háztartási hulladék: </a:t>
            </a:r>
            <a:r>
              <a:rPr lang="hu-HU" altLang="hu-HU" sz="2400" dirty="0"/>
              <a:t>a háztartásokban képződő vegyes, elkülönítetten gyűjtött, valamint lomhulladék, ideértve a lakásokban, lakóingatlanokban, a pihenés, üdülés céljára használt helyiségekben, valamint a lakóházak közös használatú helyiségeiben és területein képződő hulladékot;</a:t>
            </a:r>
          </a:p>
          <a:p>
            <a:pPr>
              <a:lnSpc>
                <a:spcPct val="90000"/>
              </a:lnSpc>
            </a:pPr>
            <a:r>
              <a:rPr lang="hu-HU" altLang="hu-HU" sz="2400" dirty="0"/>
              <a:t>22. </a:t>
            </a:r>
            <a:r>
              <a:rPr lang="hu-HU" altLang="hu-HU" sz="2400" i="1" dirty="0"/>
              <a:t>háztartási hulladékhoz hasonló hulladék: </a:t>
            </a:r>
            <a:r>
              <a:rPr lang="hu-HU" altLang="hu-HU" sz="2400" dirty="0"/>
              <a:t>az a vegyes, illetve elkülönítetten gyűjtött hulladék, amely a háztartásokon kívül képződik, és jellegében, összetételében a háztartási hulladékhoz hasonló</a:t>
            </a:r>
          </a:p>
          <a:p>
            <a:pPr>
              <a:lnSpc>
                <a:spcPct val="90000"/>
              </a:lnSpc>
            </a:pPr>
            <a:r>
              <a:rPr lang="hu-HU" altLang="hu-HU" sz="2400" dirty="0"/>
              <a:t>39. </a:t>
            </a:r>
            <a:r>
              <a:rPr lang="hu-HU" altLang="hu-HU" sz="2400" i="1" dirty="0"/>
              <a:t>lomhulladék: </a:t>
            </a:r>
            <a:r>
              <a:rPr lang="hu-HU" altLang="hu-HU" sz="2400" dirty="0"/>
              <a:t>az ingatlanhasználótól a közszolgáltató által a lomtalanítás során átvett olyan háztartási hulladék, amely a közszolgáltatás keretében rendszeresített gyűjtőedény méreteit meghaladja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zis 3">
            <a:extLst>
              <a:ext uri="{FF2B5EF4-FFF2-40B4-BE49-F238E27FC236}">
                <a16:creationId xmlns:a16="http://schemas.microsoft.com/office/drawing/2014/main" id="{DCAAC274-3E96-4E24-BD12-77A9A431974E}"/>
              </a:ext>
            </a:extLst>
          </p:cNvPr>
          <p:cNvSpPr/>
          <p:nvPr/>
        </p:nvSpPr>
        <p:spPr>
          <a:xfrm>
            <a:off x="1231899" y="2996985"/>
            <a:ext cx="3826164" cy="193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Ellipszis 4">
            <a:extLst>
              <a:ext uri="{FF2B5EF4-FFF2-40B4-BE49-F238E27FC236}">
                <a16:creationId xmlns:a16="http://schemas.microsoft.com/office/drawing/2014/main" id="{26758584-BFF3-4416-802B-6F70398FD350}"/>
              </a:ext>
            </a:extLst>
          </p:cNvPr>
          <p:cNvSpPr/>
          <p:nvPr/>
        </p:nvSpPr>
        <p:spPr>
          <a:xfrm>
            <a:off x="6797503" y="2923095"/>
            <a:ext cx="3657599" cy="207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a:extLst>
              <a:ext uri="{FF2B5EF4-FFF2-40B4-BE49-F238E27FC236}">
                <a16:creationId xmlns:a16="http://schemas.microsoft.com/office/drawing/2014/main" id="{D462F14A-B45E-4DAE-B2F4-83AADD53FF74}"/>
              </a:ext>
            </a:extLst>
          </p:cNvPr>
          <p:cNvSpPr txBox="1"/>
          <p:nvPr/>
        </p:nvSpPr>
        <p:spPr>
          <a:xfrm>
            <a:off x="1874982" y="3315855"/>
            <a:ext cx="2179782" cy="646331"/>
          </a:xfrm>
          <a:prstGeom prst="rect">
            <a:avLst/>
          </a:prstGeom>
          <a:noFill/>
        </p:spPr>
        <p:txBody>
          <a:bodyPr wrap="square" rtlCol="0">
            <a:spAutoFit/>
          </a:bodyPr>
          <a:lstStyle/>
          <a:p>
            <a:r>
              <a:rPr lang="hu-HU" dirty="0"/>
              <a:t>Közszolgáltatás által érintett hulladékok</a:t>
            </a:r>
          </a:p>
        </p:txBody>
      </p:sp>
      <p:sp>
        <p:nvSpPr>
          <p:cNvPr id="7" name="Szövegdoboz 6">
            <a:extLst>
              <a:ext uri="{FF2B5EF4-FFF2-40B4-BE49-F238E27FC236}">
                <a16:creationId xmlns:a16="http://schemas.microsoft.com/office/drawing/2014/main" id="{43765BFA-8694-4FBF-A1E3-E40A201CC652}"/>
              </a:ext>
            </a:extLst>
          </p:cNvPr>
          <p:cNvSpPr txBox="1"/>
          <p:nvPr/>
        </p:nvSpPr>
        <p:spPr>
          <a:xfrm>
            <a:off x="7393710" y="3274972"/>
            <a:ext cx="2410690" cy="646331"/>
          </a:xfrm>
          <a:prstGeom prst="rect">
            <a:avLst/>
          </a:prstGeom>
          <a:noFill/>
        </p:spPr>
        <p:txBody>
          <a:bodyPr wrap="square" rtlCol="0">
            <a:spAutoFit/>
          </a:bodyPr>
          <a:lstStyle/>
          <a:p>
            <a:r>
              <a:rPr lang="hu-HU" dirty="0"/>
              <a:t>Közszolgáltatás körén kívül eső hulladékok</a:t>
            </a:r>
          </a:p>
        </p:txBody>
      </p:sp>
      <p:sp>
        <p:nvSpPr>
          <p:cNvPr id="8" name="Cím 7">
            <a:extLst>
              <a:ext uri="{FF2B5EF4-FFF2-40B4-BE49-F238E27FC236}">
                <a16:creationId xmlns:a16="http://schemas.microsoft.com/office/drawing/2014/main" id="{0A3B1495-9E80-489B-8DB2-A7EC20170F75}"/>
              </a:ext>
            </a:extLst>
          </p:cNvPr>
          <p:cNvSpPr>
            <a:spLocks noGrp="1"/>
          </p:cNvSpPr>
          <p:nvPr>
            <p:ph type="title"/>
          </p:nvPr>
        </p:nvSpPr>
        <p:spPr>
          <a:xfrm>
            <a:off x="579582" y="376754"/>
            <a:ext cx="9875520" cy="775732"/>
          </a:xfrm>
        </p:spPr>
        <p:txBody>
          <a:bodyPr>
            <a:normAutofit/>
          </a:bodyPr>
          <a:lstStyle/>
          <a:p>
            <a:pPr algn="ctr"/>
            <a:r>
              <a:rPr lang="hu-HU" sz="2800" dirty="0"/>
              <a:t>Hulladékgazdálkodás rendszere</a:t>
            </a:r>
          </a:p>
        </p:txBody>
      </p:sp>
      <p:sp>
        <p:nvSpPr>
          <p:cNvPr id="9" name="Ellipszis 8">
            <a:extLst>
              <a:ext uri="{FF2B5EF4-FFF2-40B4-BE49-F238E27FC236}">
                <a16:creationId xmlns:a16="http://schemas.microsoft.com/office/drawing/2014/main" id="{A433A656-73BE-4EA9-93D6-DFFD7125042C}"/>
              </a:ext>
            </a:extLst>
          </p:cNvPr>
          <p:cNvSpPr/>
          <p:nvPr/>
        </p:nvSpPr>
        <p:spPr>
          <a:xfrm>
            <a:off x="3144981" y="1243445"/>
            <a:ext cx="2604655" cy="932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Szövegdoboz 10">
            <a:extLst>
              <a:ext uri="{FF2B5EF4-FFF2-40B4-BE49-F238E27FC236}">
                <a16:creationId xmlns:a16="http://schemas.microsoft.com/office/drawing/2014/main" id="{D42EFAD4-B298-4CEA-BE4F-08FD7F39DFA6}"/>
              </a:ext>
            </a:extLst>
          </p:cNvPr>
          <p:cNvSpPr txBox="1"/>
          <p:nvPr/>
        </p:nvSpPr>
        <p:spPr>
          <a:xfrm>
            <a:off x="3740726" y="1445680"/>
            <a:ext cx="1413163" cy="646331"/>
          </a:xfrm>
          <a:prstGeom prst="rect">
            <a:avLst/>
          </a:prstGeom>
          <a:noFill/>
        </p:spPr>
        <p:txBody>
          <a:bodyPr wrap="square" rtlCol="0">
            <a:spAutoFit/>
          </a:bodyPr>
          <a:lstStyle/>
          <a:p>
            <a:r>
              <a:rPr lang="hu-HU" dirty="0"/>
              <a:t>Állami feladatok</a:t>
            </a:r>
          </a:p>
        </p:txBody>
      </p:sp>
      <p:sp>
        <p:nvSpPr>
          <p:cNvPr id="12" name="Ellipszis 11">
            <a:extLst>
              <a:ext uri="{FF2B5EF4-FFF2-40B4-BE49-F238E27FC236}">
                <a16:creationId xmlns:a16="http://schemas.microsoft.com/office/drawing/2014/main" id="{0B3BEB42-DE2B-47C6-A10F-B6AA08800DE9}"/>
              </a:ext>
            </a:extLst>
          </p:cNvPr>
          <p:cNvSpPr/>
          <p:nvPr/>
        </p:nvSpPr>
        <p:spPr>
          <a:xfrm>
            <a:off x="727858" y="1243445"/>
            <a:ext cx="1985818" cy="1099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a:extLst>
              <a:ext uri="{FF2B5EF4-FFF2-40B4-BE49-F238E27FC236}">
                <a16:creationId xmlns:a16="http://schemas.microsoft.com/office/drawing/2014/main" id="{1811D709-97B4-43A5-9B06-17C7FD791CC8}"/>
              </a:ext>
            </a:extLst>
          </p:cNvPr>
          <p:cNvSpPr txBox="1"/>
          <p:nvPr/>
        </p:nvSpPr>
        <p:spPr>
          <a:xfrm>
            <a:off x="1030307" y="1311509"/>
            <a:ext cx="1293091" cy="923330"/>
          </a:xfrm>
          <a:prstGeom prst="rect">
            <a:avLst/>
          </a:prstGeom>
          <a:noFill/>
        </p:spPr>
        <p:txBody>
          <a:bodyPr wrap="square" rtlCol="0">
            <a:spAutoFit/>
          </a:bodyPr>
          <a:lstStyle/>
          <a:p>
            <a:r>
              <a:rPr lang="hu-HU" dirty="0"/>
              <a:t>Önkormányzati feladatok</a:t>
            </a:r>
          </a:p>
        </p:txBody>
      </p:sp>
      <p:sp>
        <p:nvSpPr>
          <p:cNvPr id="14" name="Téglalap 13">
            <a:extLst>
              <a:ext uri="{FF2B5EF4-FFF2-40B4-BE49-F238E27FC236}">
                <a16:creationId xmlns:a16="http://schemas.microsoft.com/office/drawing/2014/main" id="{0BF9BD72-80A9-4410-9A06-48210C706E25}"/>
              </a:ext>
            </a:extLst>
          </p:cNvPr>
          <p:cNvSpPr/>
          <p:nvPr/>
        </p:nvSpPr>
        <p:spPr>
          <a:xfrm>
            <a:off x="5052744" y="3043008"/>
            <a:ext cx="127138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Elhagyott hulladékok</a:t>
            </a:r>
          </a:p>
        </p:txBody>
      </p:sp>
      <p:sp>
        <p:nvSpPr>
          <p:cNvPr id="17" name="Nyíl: lefelé mutató 16">
            <a:extLst>
              <a:ext uri="{FF2B5EF4-FFF2-40B4-BE49-F238E27FC236}">
                <a16:creationId xmlns:a16="http://schemas.microsoft.com/office/drawing/2014/main" id="{DB77463B-2D81-47B9-B40C-464F9E40B043}"/>
              </a:ext>
            </a:extLst>
          </p:cNvPr>
          <p:cNvSpPr/>
          <p:nvPr/>
        </p:nvSpPr>
        <p:spPr>
          <a:xfrm rot="891413">
            <a:off x="3565236" y="2216205"/>
            <a:ext cx="323273" cy="696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Nyíl: lefelé mutató 17">
            <a:extLst>
              <a:ext uri="{FF2B5EF4-FFF2-40B4-BE49-F238E27FC236}">
                <a16:creationId xmlns:a16="http://schemas.microsoft.com/office/drawing/2014/main" id="{346A6DCE-2286-416C-9B4A-27633D2D339E}"/>
              </a:ext>
            </a:extLst>
          </p:cNvPr>
          <p:cNvSpPr/>
          <p:nvPr/>
        </p:nvSpPr>
        <p:spPr>
          <a:xfrm rot="18719829">
            <a:off x="6366859" y="1686242"/>
            <a:ext cx="323273" cy="1849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Nyíl: lefelé mutató 18">
            <a:extLst>
              <a:ext uri="{FF2B5EF4-FFF2-40B4-BE49-F238E27FC236}">
                <a16:creationId xmlns:a16="http://schemas.microsoft.com/office/drawing/2014/main" id="{FF92480F-F76E-452C-9340-9D74F9B18E4D}"/>
              </a:ext>
            </a:extLst>
          </p:cNvPr>
          <p:cNvSpPr/>
          <p:nvPr/>
        </p:nvSpPr>
        <p:spPr>
          <a:xfrm rot="20227846">
            <a:off x="5155581" y="2194076"/>
            <a:ext cx="323273" cy="7536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Nyíl: lefelé mutató 19">
            <a:extLst>
              <a:ext uri="{FF2B5EF4-FFF2-40B4-BE49-F238E27FC236}">
                <a16:creationId xmlns:a16="http://schemas.microsoft.com/office/drawing/2014/main" id="{D0466D4D-7F42-47F7-948E-AC9CC46C377A}"/>
              </a:ext>
            </a:extLst>
          </p:cNvPr>
          <p:cNvSpPr/>
          <p:nvPr/>
        </p:nvSpPr>
        <p:spPr>
          <a:xfrm rot="19619035">
            <a:off x="1575262" y="2428109"/>
            <a:ext cx="323273" cy="696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Nyíl: lefelé mutató 30">
            <a:extLst>
              <a:ext uri="{FF2B5EF4-FFF2-40B4-BE49-F238E27FC236}">
                <a16:creationId xmlns:a16="http://schemas.microsoft.com/office/drawing/2014/main" id="{9DF7C2F1-5E20-4855-978A-62302E11B0CA}"/>
              </a:ext>
            </a:extLst>
          </p:cNvPr>
          <p:cNvSpPr/>
          <p:nvPr/>
        </p:nvSpPr>
        <p:spPr>
          <a:xfrm rot="18090252">
            <a:off x="3509392" y="1416988"/>
            <a:ext cx="323273" cy="2037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53649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C50FAB9-5B9D-46ED-8EBE-FCC40C557218}"/>
              </a:ext>
            </a:extLst>
          </p:cNvPr>
          <p:cNvSpPr>
            <a:spLocks noGrp="1"/>
          </p:cNvSpPr>
          <p:nvPr>
            <p:ph type="title"/>
          </p:nvPr>
        </p:nvSpPr>
        <p:spPr>
          <a:xfrm>
            <a:off x="370115" y="413657"/>
            <a:ext cx="9875520" cy="1356360"/>
          </a:xfrm>
        </p:spPr>
        <p:txBody>
          <a:bodyPr>
            <a:normAutofit/>
          </a:bodyPr>
          <a:lstStyle/>
          <a:p>
            <a:r>
              <a:rPr lang="hu-HU" sz="2800" dirty="0"/>
              <a:t>Tervek (tervszerűség terve)</a:t>
            </a:r>
          </a:p>
        </p:txBody>
      </p:sp>
      <p:sp>
        <p:nvSpPr>
          <p:cNvPr id="3" name="Tartalom helye 2">
            <a:extLst>
              <a:ext uri="{FF2B5EF4-FFF2-40B4-BE49-F238E27FC236}">
                <a16:creationId xmlns:a16="http://schemas.microsoft.com/office/drawing/2014/main" id="{B0F0AFF1-1C61-4DFB-A9CD-FC92EF57D09D}"/>
              </a:ext>
            </a:extLst>
          </p:cNvPr>
          <p:cNvSpPr>
            <a:spLocks noGrp="1"/>
          </p:cNvSpPr>
          <p:nvPr>
            <p:ph idx="1"/>
          </p:nvPr>
        </p:nvSpPr>
        <p:spPr>
          <a:xfrm>
            <a:off x="370116" y="1579418"/>
            <a:ext cx="11070770" cy="4864925"/>
          </a:xfrm>
        </p:spPr>
        <p:txBody>
          <a:bodyPr>
            <a:normAutofit lnSpcReduction="10000"/>
          </a:bodyPr>
          <a:lstStyle/>
          <a:p>
            <a:pPr marL="45720" indent="0">
              <a:buNone/>
            </a:pPr>
            <a:r>
              <a:rPr lang="hu-HU" b="1" dirty="0"/>
              <a:t>Országos Hulladékgazdálkodási Terv  és az Országos Megelőzési Program</a:t>
            </a:r>
          </a:p>
          <a:p>
            <a:r>
              <a:rPr lang="hu-HU" dirty="0"/>
              <a:t>A hulladékgazdálkodási hatóság a hulladékgazdálkodás stratégiai célkitűzéseinek, az e törvényben megállapított célok elérésének, továbbá az alapvető hulladékgazdálkodási elvek - különösen a hulladékképződés megelőzésének elve - érvényesítésének érdekében előkészíti az Országos Hulladékgazdálkodási Tervet (a továbbiakban: OHT), és annak részeként az Országos Megelőzési Programot (a továbbiakban: OMP). </a:t>
            </a:r>
          </a:p>
          <a:p>
            <a:r>
              <a:rPr lang="hu-HU" dirty="0"/>
              <a:t>Elfogadásáról a Kormány határozatban dönt</a:t>
            </a:r>
          </a:p>
          <a:p>
            <a:r>
              <a:rPr lang="hu-HU" dirty="0"/>
              <a:t>7 évre kell elkészíteni</a:t>
            </a:r>
          </a:p>
          <a:p>
            <a:r>
              <a:rPr lang="hu-HU" dirty="0"/>
              <a:t>A hulladékgazdálkodási hatóság az OHT és az OMP készítésébe az önkormányzati szövetségeket, érdekképviseleti és környezetvédelmi civil szervezeteket, továbbá az érintett hatóságokat, valamint környezetvédelmi igazgatási szerveket bevonja</a:t>
            </a:r>
          </a:p>
          <a:p>
            <a:r>
              <a:rPr lang="hu-HU" dirty="0"/>
              <a:t>A hulladékgazdálkodási hatóság az OHT-t és az OMP-t a tervezési időszak negyedik évében felülvizsgálja, a felülvizsgálat eredményéről beszámolót készít, és azt a hulladékgazdálkodásért felelős miniszter elé terjeszti.</a:t>
            </a:r>
          </a:p>
        </p:txBody>
      </p:sp>
    </p:spTree>
    <p:extLst>
      <p:ext uri="{BB962C8B-B14F-4D97-AF65-F5344CB8AC3E}">
        <p14:creationId xmlns:p14="http://schemas.microsoft.com/office/powerpoint/2010/main" val="336142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814999B-DCD1-4CD2-B218-7C41BE5EC1E0}"/>
              </a:ext>
            </a:extLst>
          </p:cNvPr>
          <p:cNvSpPr>
            <a:spLocks noGrp="1"/>
          </p:cNvSpPr>
          <p:nvPr>
            <p:ph type="title"/>
          </p:nvPr>
        </p:nvSpPr>
        <p:spPr>
          <a:xfrm>
            <a:off x="332509" y="369454"/>
            <a:ext cx="9875520" cy="506615"/>
          </a:xfrm>
        </p:spPr>
        <p:txBody>
          <a:bodyPr>
            <a:normAutofit/>
          </a:bodyPr>
          <a:lstStyle/>
          <a:p>
            <a:r>
              <a:rPr lang="hu-HU" sz="2800" dirty="0"/>
              <a:t>OHT tartalmazza:</a:t>
            </a:r>
          </a:p>
        </p:txBody>
      </p:sp>
      <p:sp>
        <p:nvSpPr>
          <p:cNvPr id="3" name="Tartalom helye 2">
            <a:extLst>
              <a:ext uri="{FF2B5EF4-FFF2-40B4-BE49-F238E27FC236}">
                <a16:creationId xmlns:a16="http://schemas.microsoft.com/office/drawing/2014/main" id="{40E23A10-E330-44E4-9452-A1E17FCFEF94}"/>
              </a:ext>
            </a:extLst>
          </p:cNvPr>
          <p:cNvSpPr>
            <a:spLocks noGrp="1"/>
          </p:cNvSpPr>
          <p:nvPr>
            <p:ph idx="1"/>
          </p:nvPr>
        </p:nvSpPr>
        <p:spPr>
          <a:xfrm>
            <a:off x="332509" y="1117601"/>
            <a:ext cx="11425382" cy="5237018"/>
          </a:xfrm>
        </p:spPr>
        <p:txBody>
          <a:bodyPr>
            <a:normAutofit fontScale="40000" lnSpcReduction="20000"/>
          </a:bodyPr>
          <a:lstStyle/>
          <a:p>
            <a:pPr marL="45720" indent="0">
              <a:buNone/>
            </a:pPr>
            <a:r>
              <a:rPr lang="hu-HU" sz="4800" spc="-100" dirty="0"/>
              <a:t>a) a hulladékképződés, illetve a hulladék káros hatásainak megelőzése, a gazdasági növekedés és az abból fakadó környezeti hatások megszüntetésének érdekében az elérendő célokat, továbbá az intézkedések és az eredmények nyomon követését, értékelését szolgáló minőségi és mennyiségi referenciaszinteket és mutatókat;</a:t>
            </a:r>
          </a:p>
          <a:p>
            <a:pPr marL="45720" indent="0">
              <a:buNone/>
            </a:pPr>
            <a:r>
              <a:rPr lang="hu-HU" sz="4800" spc="-100" dirty="0"/>
              <a:t>b) a képződő, hasznosítandó vagy ártalmatlanítandó hulladék típusait, mennyiségét és eredetét;</a:t>
            </a:r>
          </a:p>
          <a:p>
            <a:pPr marL="45720" indent="0">
              <a:buNone/>
            </a:pPr>
            <a:r>
              <a:rPr lang="hu-HU" sz="4800" spc="-100" dirty="0"/>
              <a:t>c) a hulladékáramok jövőbeni alakulásának becslését;</a:t>
            </a:r>
          </a:p>
          <a:p>
            <a:pPr marL="45720" indent="0">
              <a:buNone/>
            </a:pPr>
            <a:r>
              <a:rPr lang="hu-HU" sz="4800" spc="-100" dirty="0"/>
              <a:t>d) az elérendő hulladékgazdálkodási célokat;</a:t>
            </a:r>
          </a:p>
          <a:p>
            <a:pPr marL="45720" indent="0">
              <a:buNone/>
            </a:pPr>
            <a:r>
              <a:rPr lang="hu-HU" sz="4800" spc="-100" dirty="0"/>
              <a:t>e) a kezeléssel kapcsolatos alapvető műszaki követelményeket;</a:t>
            </a:r>
          </a:p>
          <a:p>
            <a:pPr marL="45720" indent="0">
              <a:buNone/>
            </a:pPr>
            <a:r>
              <a:rPr lang="hu-HU" sz="4800" spc="-100" dirty="0"/>
              <a:t>f) az egyes hulladéktípusokra vonatkozó speciális intézkedéseket;</a:t>
            </a:r>
          </a:p>
          <a:p>
            <a:pPr marL="45720" indent="0">
              <a:buNone/>
            </a:pPr>
            <a:r>
              <a:rPr lang="hu-HU" sz="4800" spc="-100" dirty="0"/>
              <a:t>g)   a hulladékkezelő létesítmények és üzemeltetőik bemutatását, figyelemmel a csomagolásról és a csomagolási hulladékkal kapcsolatos hulladékgazdálkodási tevékenységekről, a hulladékká vált gépjárművekről, az elektromos és elektronikus berendezésekkel kapcsolatos hulladékgazdálkodási tevékenységekről, az elem- és akkumulátorhulladékkal kapcsolatos hulladékgazdálkodási tevékenységekről, a hulladékolajjal kapcsolatos hulladékgazdálkodási tevékenységek részletes szabályairól, a biológiailag lebomló hulladék kezeléséről, az építési-bontási hulladék kezelésének részletes szabályairól, valamint a veszélyes hulladékkal kapcsolatos egyes tevékenységek részletes szabályairól szóló jogszabályban előírtakra, továbbá a kritikus fontosságú nyersanyagokat jelentős mennyiségben tartalmazó hulladékok képződésére és kezelésére;</a:t>
            </a:r>
          </a:p>
          <a:p>
            <a:pPr marL="45720" indent="0">
              <a:buNone/>
            </a:pPr>
            <a:r>
              <a:rPr lang="hu-HU" sz="4800" spc="-100" dirty="0"/>
              <a:t>h)   a meglévő hulladékkezelési létesítmények bezárásával, valamint az önellátás és a közelség elvével összhangban a kiegészítő hulladékkezelési infrastruktúrával kapcsolatos igény felmérését, az igények, szükségletek - beleértve a helyi hatóságokéit is - kielégítéséhez szükséges beruházásokat és egyéb pénzügyi eszközök értékelését, továbbá;</a:t>
            </a:r>
          </a:p>
          <a:p>
            <a:endParaRPr lang="hu-HU" dirty="0"/>
          </a:p>
        </p:txBody>
      </p:sp>
    </p:spTree>
    <p:extLst>
      <p:ext uri="{BB962C8B-B14F-4D97-AF65-F5344CB8AC3E}">
        <p14:creationId xmlns:p14="http://schemas.microsoft.com/office/powerpoint/2010/main" val="612579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F806834-74CA-416C-826C-D4A52115C8B8}"/>
              </a:ext>
            </a:extLst>
          </p:cNvPr>
          <p:cNvSpPr>
            <a:spLocks noGrp="1"/>
          </p:cNvSpPr>
          <p:nvPr>
            <p:ph idx="1"/>
          </p:nvPr>
        </p:nvSpPr>
        <p:spPr>
          <a:xfrm>
            <a:off x="415636" y="942109"/>
            <a:ext cx="10963564" cy="5375564"/>
          </a:xfrm>
        </p:spPr>
        <p:txBody>
          <a:bodyPr>
            <a:normAutofit fontScale="70000" lnSpcReduction="20000"/>
          </a:bodyPr>
          <a:lstStyle/>
          <a:p>
            <a:pPr marL="45720" indent="0">
              <a:buNone/>
            </a:pPr>
            <a:r>
              <a:rPr lang="hu-HU" sz="2400" spc="-100" dirty="0"/>
              <a:t>i) információt a hulladéklerakással, valamint a hulladéklerakóval kapcsolatos egyes szabályokról és feltételekről szóló miniszteri rendeletben meghatározott célok elérését szolgáló intézkedésekről vagy az ország teljes területére kiterjedő egyéb stratégiai dokumentumokról;</a:t>
            </a:r>
          </a:p>
          <a:p>
            <a:pPr marL="45720" indent="0">
              <a:buNone/>
            </a:pPr>
            <a:r>
              <a:rPr lang="hu-HU" sz="2400" spc="-100" dirty="0"/>
              <a:t>j) a meglévő hulladékgyűjtési rendszerek értékelését, beleértve az elkülönített gyűjtés anyagi és területi lefedettségét és a működésének javítását célzó intézkedéseket, a 12. § (4) bekezdésével összhangban engedélyezett eltéréseket, valamint az új gyűjtési rendszerek szükségességét;</a:t>
            </a:r>
          </a:p>
          <a:p>
            <a:pPr marL="45720" indent="0">
              <a:buNone/>
            </a:pPr>
            <a:r>
              <a:rPr lang="hu-HU" sz="2400" spc="-100" dirty="0"/>
              <a:t>k) a jövőbeni ártalmatlanító és kiemelt jelentőségű hasznosító létesítmények területének kiválasztására és kapacitásának tervezésére vonatkozó kritériumrendszert;</a:t>
            </a:r>
          </a:p>
          <a:p>
            <a:pPr marL="45720" indent="0">
              <a:buNone/>
            </a:pPr>
            <a:r>
              <a:rPr lang="hu-HU" sz="2400" spc="-100" dirty="0"/>
              <a:t>l) a hulladékgazdálkodással járó különös gazdálkodási feladatok megoldásához szükséges, tervezett hulladékgazdálkodási technológiákat, módszereket, célkitűzéseket;</a:t>
            </a:r>
          </a:p>
          <a:p>
            <a:pPr marL="45720" indent="0">
              <a:buNone/>
            </a:pPr>
            <a:r>
              <a:rPr lang="hu-HU" sz="2400" spc="-100" dirty="0"/>
              <a:t>m)   az e) pont szerinti célok megvalósítását szolgáló cselekvési programot, ennek keretében a hulladékgazdálkodás, valamint az </a:t>
            </a:r>
            <a:r>
              <a:rPr lang="hu-HU" sz="2400" spc="-100" dirty="0" err="1"/>
              <a:t>újrahasználatra</a:t>
            </a:r>
            <a:r>
              <a:rPr lang="hu-HU" sz="2400" spc="-100" dirty="0"/>
              <a:t> való előkészítés, az újrafeldolgozás, a hasznosítás és az ártalmatlanítás racionalizálását elősegítő intézkedések meghatározását, végrehajtásuk sorrendjét és határidejét, a megvalósításhoz szükséges eszközök, eljárások, berendezések és létesítmények meghatározását, valamint ezek becsült költségeit;</a:t>
            </a:r>
          </a:p>
          <a:p>
            <a:pPr marL="45720" indent="0">
              <a:buNone/>
            </a:pPr>
            <a:r>
              <a:rPr lang="hu-HU" sz="2400" spc="-100" dirty="0"/>
              <a:t>n)   annak értékelését, hogy az OHT hogyan járul hozzá az e törvényben foglalt célkitűzések megvalósításához;</a:t>
            </a:r>
          </a:p>
          <a:p>
            <a:pPr marL="45720" indent="0">
              <a:buNone/>
            </a:pPr>
            <a:r>
              <a:rPr lang="hu-HU" sz="2400" spc="-100" dirty="0"/>
              <a:t>o)   a hulladékelhagyás minden formájának megszüntetésére és megelőzésére, továbbá valamennyi típusú hulladék összegyűjtésére irányuló intézkedéseket;</a:t>
            </a:r>
          </a:p>
          <a:p>
            <a:pPr marL="45720" indent="0">
              <a:buNone/>
            </a:pPr>
            <a:r>
              <a:rPr lang="hu-HU" sz="2400" spc="-100" dirty="0"/>
              <a:t>p)   megfelelő minőségi vagy mennyiségi mutatókat és célértékeket, többek között a képződött hulladék mennyisége és azok kezelése, továbbá az ártalmatlanításra vagy energetikai hasznosításra kerülő települési hulladék mennyisége tekintetében.</a:t>
            </a:r>
          </a:p>
          <a:p>
            <a:endParaRPr lang="hu-HU" dirty="0"/>
          </a:p>
        </p:txBody>
      </p:sp>
    </p:spTree>
    <p:extLst>
      <p:ext uri="{BB962C8B-B14F-4D97-AF65-F5344CB8AC3E}">
        <p14:creationId xmlns:p14="http://schemas.microsoft.com/office/powerpoint/2010/main" val="4076815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D1BBE23-2FAB-4B49-9B51-701211F9B677}"/>
              </a:ext>
            </a:extLst>
          </p:cNvPr>
          <p:cNvSpPr>
            <a:spLocks noGrp="1"/>
          </p:cNvSpPr>
          <p:nvPr>
            <p:ph type="title"/>
          </p:nvPr>
        </p:nvSpPr>
        <p:spPr>
          <a:xfrm>
            <a:off x="302491" y="304800"/>
            <a:ext cx="9875520" cy="1099128"/>
          </a:xfrm>
        </p:spPr>
        <p:txBody>
          <a:bodyPr>
            <a:normAutofit/>
          </a:bodyPr>
          <a:lstStyle/>
          <a:p>
            <a:r>
              <a:rPr lang="hu-HU" sz="2800" dirty="0"/>
              <a:t>A hulladékkal rendelkezés alapvető szabályai</a:t>
            </a:r>
          </a:p>
        </p:txBody>
      </p:sp>
      <p:sp>
        <p:nvSpPr>
          <p:cNvPr id="3" name="Tartalom helye 2">
            <a:extLst>
              <a:ext uri="{FF2B5EF4-FFF2-40B4-BE49-F238E27FC236}">
                <a16:creationId xmlns:a16="http://schemas.microsoft.com/office/drawing/2014/main" id="{59B3311E-FA43-4D2F-B2B0-EEB918EB8F00}"/>
              </a:ext>
            </a:extLst>
          </p:cNvPr>
          <p:cNvSpPr>
            <a:spLocks noGrp="1"/>
          </p:cNvSpPr>
          <p:nvPr>
            <p:ph idx="1"/>
          </p:nvPr>
        </p:nvSpPr>
        <p:spPr>
          <a:xfrm>
            <a:off x="489528" y="1634836"/>
            <a:ext cx="10843490" cy="4461164"/>
          </a:xfrm>
        </p:spPr>
        <p:txBody>
          <a:bodyPr/>
          <a:lstStyle/>
          <a:p>
            <a:pPr marL="45720" indent="0">
              <a:buNone/>
            </a:pPr>
            <a:r>
              <a:rPr lang="hu-HU" dirty="0" err="1"/>
              <a:t>Ht</a:t>
            </a:r>
            <a:r>
              <a:rPr lang="hu-HU" dirty="0"/>
              <a:t>. 1/A. § </a:t>
            </a:r>
          </a:p>
          <a:p>
            <a:pPr marL="45720" indent="0">
              <a:buNone/>
            </a:pPr>
            <a:r>
              <a:rPr lang="hu-HU" dirty="0"/>
              <a:t>(1) Tilos a hulladékot felhalmozni, a gyűjtés, a szállítás, a kezelés szabályaitól eltérő módon elhagyni, ellenőrizetlen körülmények között elhelyezni és kezelni.</a:t>
            </a:r>
          </a:p>
          <a:p>
            <a:pPr marL="45720" indent="0">
              <a:buNone/>
            </a:pPr>
            <a:r>
              <a:rPr lang="hu-HU" dirty="0"/>
              <a:t>(2) Hulladék tulajdonjogát másra átruházni jogszabály szerinti feltételekkel lehet. A feltételeknek nem megfelelő hulladék átadás, átruházás nem eredményez tulajdonváltozást, a hulladék eredeti tulajdonosa és az átvevő birtokos egyetemlegesen felelős a hulladék kezelésért.</a:t>
            </a:r>
          </a:p>
          <a:p>
            <a:pPr marL="45720" indent="0">
              <a:buNone/>
            </a:pPr>
            <a:r>
              <a:rPr lang="hu-HU" dirty="0"/>
              <a:t>(3) Hulladék tulajdonjogával felhagyni nem lehet.</a:t>
            </a:r>
          </a:p>
          <a:p>
            <a:endParaRPr lang="hu-HU" dirty="0"/>
          </a:p>
        </p:txBody>
      </p:sp>
    </p:spTree>
    <p:extLst>
      <p:ext uri="{BB962C8B-B14F-4D97-AF65-F5344CB8AC3E}">
        <p14:creationId xmlns:p14="http://schemas.microsoft.com/office/powerpoint/2010/main" val="158745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18CBEF-4DFB-4D8B-88BA-2BA181A06A0D}"/>
              </a:ext>
            </a:extLst>
          </p:cNvPr>
          <p:cNvSpPr>
            <a:spLocks noGrp="1"/>
          </p:cNvSpPr>
          <p:nvPr>
            <p:ph type="title"/>
          </p:nvPr>
        </p:nvSpPr>
        <p:spPr>
          <a:xfrm>
            <a:off x="441664" y="400457"/>
            <a:ext cx="9875520" cy="723086"/>
          </a:xfrm>
        </p:spPr>
        <p:txBody>
          <a:bodyPr>
            <a:normAutofit/>
          </a:bodyPr>
          <a:lstStyle/>
          <a:p>
            <a:r>
              <a:rPr lang="hu-HU" sz="2800" dirty="0"/>
              <a:t>Hulladék</a:t>
            </a:r>
          </a:p>
        </p:txBody>
      </p:sp>
      <p:sp>
        <p:nvSpPr>
          <p:cNvPr id="3" name="Tartalom helye 2">
            <a:extLst>
              <a:ext uri="{FF2B5EF4-FFF2-40B4-BE49-F238E27FC236}">
                <a16:creationId xmlns:a16="http://schemas.microsoft.com/office/drawing/2014/main" id="{9DB5BBC5-50AB-41ED-9955-3DF70A573EA7}"/>
              </a:ext>
            </a:extLst>
          </p:cNvPr>
          <p:cNvSpPr>
            <a:spLocks noGrp="1"/>
          </p:cNvSpPr>
          <p:nvPr>
            <p:ph idx="1"/>
          </p:nvPr>
        </p:nvSpPr>
        <p:spPr>
          <a:xfrm>
            <a:off x="523783" y="1642369"/>
            <a:ext cx="10848511" cy="4453631"/>
          </a:xfrm>
        </p:spPr>
        <p:txBody>
          <a:bodyPr/>
          <a:lstStyle/>
          <a:p>
            <a:pPr marL="45720" indent="0" algn="just">
              <a:buNone/>
            </a:pPr>
            <a:r>
              <a:rPr lang="hu-HU" altLang="hu-HU" sz="2400" b="1" dirty="0"/>
              <a:t>Bármely anyag vagy tárgy, amelytől birtokosa megválik, megválni szándékozik vagy megválni köteles (</a:t>
            </a:r>
            <a:r>
              <a:rPr lang="hu-HU" altLang="hu-HU" sz="2400" b="1" dirty="0" err="1"/>
              <a:t>Ht</a:t>
            </a:r>
            <a:r>
              <a:rPr lang="hu-HU" altLang="hu-HU" sz="2400" b="1" dirty="0"/>
              <a:t>. 2. § (1) bekezdés 23. pont Hulladék keretirányelv 3. cikk 1. pont)</a:t>
            </a:r>
          </a:p>
          <a:p>
            <a:pPr lvl="1" algn="just"/>
            <a:r>
              <a:rPr lang="hu-HU" altLang="hu-HU" sz="2200" dirty="0"/>
              <a:t>Hulladék objektíve: anyag vagy tárgy (megfogható, fizikailag </a:t>
            </a:r>
            <a:r>
              <a:rPr lang="hu-HU" altLang="hu-HU" sz="2200" dirty="0" err="1"/>
              <a:t>körülhatárolható</a:t>
            </a:r>
            <a:r>
              <a:rPr lang="hu-HU" altLang="hu-HU" sz="2200" dirty="0"/>
              <a:t>)</a:t>
            </a:r>
          </a:p>
          <a:p>
            <a:pPr lvl="1" algn="just"/>
            <a:r>
              <a:rPr lang="hu-HU" altLang="hu-HU" sz="2200" dirty="0"/>
              <a:t>Birtokos magatartása: megválás, annak szándéka vagy az arra való kötelesség (itt szubjektív és objektív elemekről is szó van, mivel a birtokos szándéka nem feltétlen bír jelentőséggel)</a:t>
            </a:r>
          </a:p>
          <a:p>
            <a:pPr algn="just"/>
            <a:r>
              <a:rPr lang="hu-HU" altLang="hu-HU" dirty="0"/>
              <a:t>Hulladék lehet áru is („Ezért arra a következtetésre kell jutni, hogy a hulladék, akár hasznosítható, akár nem, „árunak” tekintendő, amelynek mozgását, összhangban a Szerződés 30. cikkével, elviekben nem lehet megakadályozni.” C-2/90. sz. ügy)</a:t>
            </a:r>
          </a:p>
          <a:p>
            <a:pPr algn="just"/>
            <a:r>
              <a:rPr lang="hu-HU" altLang="hu-HU" dirty="0"/>
              <a:t> </a:t>
            </a:r>
            <a:r>
              <a:rPr lang="hu-HU" altLang="hu-HU" dirty="0" err="1"/>
              <a:t>Vessoso</a:t>
            </a:r>
            <a:r>
              <a:rPr lang="hu-HU" altLang="hu-HU" dirty="0"/>
              <a:t> – </a:t>
            </a:r>
            <a:r>
              <a:rPr lang="hu-HU" altLang="hu-HU" dirty="0" err="1"/>
              <a:t>Zanetti</a:t>
            </a:r>
            <a:r>
              <a:rPr lang="hu-HU" altLang="hu-HU" dirty="0"/>
              <a:t> ügy: </a:t>
            </a:r>
            <a:r>
              <a:rPr lang="hu-HU" b="0" i="0" u="none" strike="noStrike" baseline="0" dirty="0">
                <a:latin typeface="+mj-lt"/>
              </a:rPr>
              <a:t>hulladék fogalmába tartozhatnak gazdasági </a:t>
            </a:r>
            <a:r>
              <a:rPr lang="hu-HU" b="0" i="0" u="none" strike="noStrike" baseline="0" dirty="0" err="1">
                <a:latin typeface="+mj-lt"/>
              </a:rPr>
              <a:t>újrafelhasználásra</a:t>
            </a:r>
            <a:r>
              <a:rPr lang="hu-HU" b="0" i="0" u="none" strike="noStrike" baseline="0" dirty="0">
                <a:latin typeface="+mj-lt"/>
              </a:rPr>
              <a:t> alkalmas anyagok és tárgyak is (C-206/88. és C-207/88. egyesített ügyek)</a:t>
            </a:r>
            <a:endParaRPr lang="hu-HU" dirty="0">
              <a:latin typeface="+mj-lt"/>
            </a:endParaRPr>
          </a:p>
        </p:txBody>
      </p:sp>
    </p:spTree>
    <p:extLst>
      <p:ext uri="{BB962C8B-B14F-4D97-AF65-F5344CB8AC3E}">
        <p14:creationId xmlns:p14="http://schemas.microsoft.com/office/powerpoint/2010/main" val="2884225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3AF4DC9-3269-463C-878E-A07BDE97CA40}"/>
              </a:ext>
            </a:extLst>
          </p:cNvPr>
          <p:cNvSpPr>
            <a:spLocks noGrp="1"/>
          </p:cNvSpPr>
          <p:nvPr>
            <p:ph type="title"/>
          </p:nvPr>
        </p:nvSpPr>
        <p:spPr>
          <a:xfrm>
            <a:off x="357909" y="378690"/>
            <a:ext cx="9875520" cy="1023851"/>
          </a:xfrm>
        </p:spPr>
        <p:txBody>
          <a:bodyPr>
            <a:normAutofit/>
          </a:bodyPr>
          <a:lstStyle/>
          <a:p>
            <a:r>
              <a:rPr lang="hu-HU" sz="2800" dirty="0"/>
              <a:t>Kiterjesztett gyártói felelősségi rendszer</a:t>
            </a:r>
          </a:p>
        </p:txBody>
      </p:sp>
      <p:sp>
        <p:nvSpPr>
          <p:cNvPr id="3" name="Tartalom helye 2">
            <a:extLst>
              <a:ext uri="{FF2B5EF4-FFF2-40B4-BE49-F238E27FC236}">
                <a16:creationId xmlns:a16="http://schemas.microsoft.com/office/drawing/2014/main" id="{A9B897D6-8771-4AB8-8735-DE3692FF7C8C}"/>
              </a:ext>
            </a:extLst>
          </p:cNvPr>
          <p:cNvSpPr>
            <a:spLocks noGrp="1"/>
          </p:cNvSpPr>
          <p:nvPr>
            <p:ph idx="1"/>
          </p:nvPr>
        </p:nvSpPr>
        <p:spPr>
          <a:xfrm>
            <a:off x="360558" y="1743362"/>
            <a:ext cx="9872871" cy="4666674"/>
          </a:xfrm>
        </p:spPr>
        <p:txBody>
          <a:bodyPr>
            <a:normAutofit fontScale="77500" lnSpcReduction="20000"/>
          </a:bodyPr>
          <a:lstStyle/>
          <a:p>
            <a:pPr marL="45720" indent="0">
              <a:buNone/>
            </a:pPr>
            <a:r>
              <a:rPr lang="hu-HU" dirty="0"/>
              <a:t>a) meghatározzák a szereplők, ideértve a belföldön terméket forgalomba hozó gyártók, a nevükben kiterjesztett gyártói felelősségi kötelezettségeket teljesítő szervezetek, a hulladékgazdálkodással foglalkozó magán- vagy </a:t>
            </a:r>
            <a:r>
              <a:rPr lang="hu-HU" dirty="0" err="1"/>
              <a:t>közszektorbeli</a:t>
            </a:r>
            <a:r>
              <a:rPr lang="hu-HU" dirty="0"/>
              <a:t> szereplők, a helyi hatóságok, az </a:t>
            </a:r>
            <a:r>
              <a:rPr lang="hu-HU" dirty="0" err="1"/>
              <a:t>újrahasználat</a:t>
            </a:r>
            <a:r>
              <a:rPr lang="hu-HU" dirty="0"/>
              <a:t> és az </a:t>
            </a:r>
            <a:r>
              <a:rPr lang="hu-HU" dirty="0" err="1"/>
              <a:t>újrahasználatra</a:t>
            </a:r>
            <a:r>
              <a:rPr lang="hu-HU" dirty="0"/>
              <a:t> való előkészítés területén tevékenykedő szereplők és szociális jellegű vállalkozások szerepét és felelősségét,</a:t>
            </a:r>
          </a:p>
          <a:p>
            <a:pPr marL="45720" indent="0">
              <a:buNone/>
            </a:pPr>
            <a:r>
              <a:rPr lang="hu-HU" dirty="0"/>
              <a:t>b) a hulladékhierarchiával összhangban az európai uniós jogi aktusban és hazai jogszabályban előírt célértékek, illetve célkitűzések elérése vagy megvalósítása érdekében nemzeti célértékeket, illetve célkitűzéseket határoznak meg,</a:t>
            </a:r>
          </a:p>
          <a:p>
            <a:pPr marL="45720" indent="0">
              <a:buNone/>
            </a:pPr>
            <a:r>
              <a:rPr lang="hu-HU" dirty="0"/>
              <a:t>c) jelentéstételi rendszert alakítanak ki és működtetnek a kiterjesztett gyártói felelősségi rendszer hatálya alá tartozó termékek gyártói által forgalomba hozott termékekre, valamint az e termékekből származó hulladék - típus és fajta szerint - összegyűjtésére, kezelésére vonatkozó adatok tekintetében,</a:t>
            </a:r>
          </a:p>
          <a:p>
            <a:pPr marL="45720" indent="0">
              <a:buNone/>
            </a:pPr>
            <a:r>
              <a:rPr lang="hu-HU" dirty="0"/>
              <a:t>d) a gyártók származására vagy méretére tekintet nélkül azonos követelményrendszert határoznak meg anélkül, hogy aránytalan szabályozási terhet rónának a terméket kis mennyiségben előállító gyártóra, ideértve a kis- és középvállalkozásokat is,</a:t>
            </a:r>
          </a:p>
          <a:p>
            <a:pPr marL="45720" indent="0">
              <a:buNone/>
            </a:pPr>
            <a:r>
              <a:rPr lang="hu-HU" dirty="0"/>
              <a:t>e) biztosítják a hulladékbirtokosok tájékoztatását a hulladékképződés megelőzésére irányuló intézkedésekről, az </a:t>
            </a:r>
            <a:r>
              <a:rPr lang="hu-HU" dirty="0" err="1"/>
              <a:t>újrahasználati</a:t>
            </a:r>
            <a:r>
              <a:rPr lang="hu-HU" dirty="0"/>
              <a:t> és az </a:t>
            </a:r>
            <a:r>
              <a:rPr lang="hu-HU" dirty="0" err="1"/>
              <a:t>újrahasználatra</a:t>
            </a:r>
            <a:r>
              <a:rPr lang="hu-HU" dirty="0"/>
              <a:t> való előkészítést végző központokról, a visszavételi és hulladékgyűjtési rendszerekről és a hulladékelhagyás megelőzéséről, és</a:t>
            </a:r>
          </a:p>
          <a:p>
            <a:pPr marL="45720" indent="0">
              <a:buNone/>
            </a:pPr>
            <a:r>
              <a:rPr lang="hu-HU" dirty="0"/>
              <a:t>f) gondoskodnak a hulladékbirtokos kellő mértékű, jogszabályi előíráson alapuló és gazdasági ösztönzéséről annak érdekében, hogy a hulladékbirtokos felelősséget vállaljon a hulladéknak a meglévő, elkülönített gyűjtőrendszerekbe történő juttatásáért.</a:t>
            </a:r>
          </a:p>
          <a:p>
            <a:endParaRPr lang="hu-HU" dirty="0"/>
          </a:p>
        </p:txBody>
      </p:sp>
    </p:spTree>
    <p:extLst>
      <p:ext uri="{BB962C8B-B14F-4D97-AF65-F5344CB8AC3E}">
        <p14:creationId xmlns:p14="http://schemas.microsoft.com/office/powerpoint/2010/main" val="2659127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009303-C69E-4CB0-946F-327BD76E6EE4}"/>
              </a:ext>
            </a:extLst>
          </p:cNvPr>
          <p:cNvSpPr>
            <a:spLocks noGrp="1"/>
          </p:cNvSpPr>
          <p:nvPr>
            <p:ph type="title"/>
          </p:nvPr>
        </p:nvSpPr>
        <p:spPr>
          <a:xfrm>
            <a:off x="293255" y="314036"/>
            <a:ext cx="9875520" cy="1097742"/>
          </a:xfrm>
        </p:spPr>
        <p:txBody>
          <a:bodyPr>
            <a:normAutofit/>
          </a:bodyPr>
          <a:lstStyle/>
          <a:p>
            <a:r>
              <a:rPr lang="hu-HU" sz="2800" dirty="0"/>
              <a:t>Hulladékbirtokos kötelezettségei</a:t>
            </a:r>
          </a:p>
        </p:txBody>
      </p:sp>
      <p:sp>
        <p:nvSpPr>
          <p:cNvPr id="3" name="Tartalom helye 2">
            <a:extLst>
              <a:ext uri="{FF2B5EF4-FFF2-40B4-BE49-F238E27FC236}">
                <a16:creationId xmlns:a16="http://schemas.microsoft.com/office/drawing/2014/main" id="{6A3366DF-02CA-46B7-9601-7F5A5C6D75A8}"/>
              </a:ext>
            </a:extLst>
          </p:cNvPr>
          <p:cNvSpPr>
            <a:spLocks noGrp="1"/>
          </p:cNvSpPr>
          <p:nvPr>
            <p:ph idx="1"/>
          </p:nvPr>
        </p:nvSpPr>
        <p:spPr>
          <a:xfrm>
            <a:off x="369456" y="1847273"/>
            <a:ext cx="10646416" cy="4368800"/>
          </a:xfrm>
        </p:spPr>
        <p:txBody>
          <a:bodyPr>
            <a:normAutofit fontScale="92500" lnSpcReduction="20000"/>
          </a:bodyPr>
          <a:lstStyle/>
          <a:p>
            <a:pPr marL="45720" indent="0">
              <a:buNone/>
            </a:pPr>
            <a:r>
              <a:rPr lang="hu-HU" dirty="0"/>
              <a:t>A hulladékbirtokos a hulladék kezeléséről</a:t>
            </a:r>
          </a:p>
          <a:p>
            <a:pPr marL="45720" indent="0">
              <a:buNone/>
            </a:pPr>
            <a:r>
              <a:rPr lang="hu-HU" dirty="0"/>
              <a:t>a) az általa üzemeltetett hulladékkezelő létesítményben vagy berendezéssel végzett előkezelő, hasznosító vagy ártalmatlanító eljárás,</a:t>
            </a:r>
          </a:p>
          <a:p>
            <a:pPr marL="45720" indent="0">
              <a:buNone/>
            </a:pPr>
            <a:r>
              <a:rPr lang="hu-HU" dirty="0"/>
              <a:t>b) a hulladék hulladékkezelőnek történő átadása,</a:t>
            </a:r>
          </a:p>
          <a:p>
            <a:pPr marL="45720" indent="0">
              <a:buNone/>
            </a:pPr>
            <a:r>
              <a:rPr lang="hu-HU" dirty="0"/>
              <a:t>c) a hulladék szállítónak történő átadása,</a:t>
            </a:r>
          </a:p>
          <a:p>
            <a:pPr marL="45720" indent="0">
              <a:buNone/>
            </a:pPr>
            <a:r>
              <a:rPr lang="hu-HU" dirty="0"/>
              <a:t>d) a hulladék gyűjtőnek történő átadása,</a:t>
            </a:r>
          </a:p>
          <a:p>
            <a:pPr marL="45720" indent="0">
              <a:buNone/>
            </a:pPr>
            <a:r>
              <a:rPr lang="hu-HU" dirty="0"/>
              <a:t>e) a hulladék közvetítőnek történő átadása,</a:t>
            </a:r>
          </a:p>
          <a:p>
            <a:pPr marL="45720" indent="0">
              <a:buNone/>
            </a:pPr>
            <a:r>
              <a:rPr lang="hu-HU" dirty="0"/>
              <a:t>f) a hulladék kereskedőnek történő átadása,</a:t>
            </a:r>
          </a:p>
          <a:p>
            <a:pPr marL="45720" indent="0">
              <a:buNone/>
            </a:pPr>
            <a:r>
              <a:rPr lang="hu-HU" dirty="0"/>
              <a:t>g) a hulladék közszolgáltatónak történő átadása - ideértve a hulladék hulladékgyűjtő ponton vagy hulladékgyűjtő udvarban történő átadásának esetét is -, vagy</a:t>
            </a:r>
          </a:p>
          <a:p>
            <a:pPr marL="45720" indent="0">
              <a:buNone/>
            </a:pPr>
            <a:r>
              <a:rPr lang="hu-HU" dirty="0"/>
              <a:t>h) a hulladék átvételi helyen, illetve az átvételre kötelezettnek történő átadása útján gondoskodik.</a:t>
            </a:r>
          </a:p>
          <a:p>
            <a:pPr marL="45720" indent="0">
              <a:buNone/>
            </a:pPr>
            <a:r>
              <a:rPr lang="hu-HU" dirty="0"/>
              <a:t> </a:t>
            </a:r>
          </a:p>
        </p:txBody>
      </p:sp>
    </p:spTree>
    <p:extLst>
      <p:ext uri="{BB962C8B-B14F-4D97-AF65-F5344CB8AC3E}">
        <p14:creationId xmlns:p14="http://schemas.microsoft.com/office/powerpoint/2010/main" val="76656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4BD29B-BC59-4799-8DDF-4F8C16898941}"/>
              </a:ext>
            </a:extLst>
          </p:cNvPr>
          <p:cNvSpPr>
            <a:spLocks noGrp="1"/>
          </p:cNvSpPr>
          <p:nvPr>
            <p:ph type="title"/>
          </p:nvPr>
        </p:nvSpPr>
        <p:spPr>
          <a:xfrm>
            <a:off x="367145" y="296256"/>
            <a:ext cx="9875520" cy="931487"/>
          </a:xfrm>
        </p:spPr>
        <p:txBody>
          <a:bodyPr>
            <a:normAutofit/>
          </a:bodyPr>
          <a:lstStyle/>
          <a:p>
            <a:r>
              <a:rPr lang="hu-HU" sz="2800" dirty="0"/>
              <a:t>Engedély és bejelentés</a:t>
            </a:r>
          </a:p>
        </p:txBody>
      </p:sp>
      <p:sp>
        <p:nvSpPr>
          <p:cNvPr id="3" name="Tartalom helye 2">
            <a:extLst>
              <a:ext uri="{FF2B5EF4-FFF2-40B4-BE49-F238E27FC236}">
                <a16:creationId xmlns:a16="http://schemas.microsoft.com/office/drawing/2014/main" id="{D2CE378C-F27C-409F-956A-D97DD497FB90}"/>
              </a:ext>
            </a:extLst>
          </p:cNvPr>
          <p:cNvSpPr>
            <a:spLocks noGrp="1"/>
          </p:cNvSpPr>
          <p:nvPr>
            <p:ph idx="1"/>
          </p:nvPr>
        </p:nvSpPr>
        <p:spPr>
          <a:xfrm>
            <a:off x="434110" y="1366981"/>
            <a:ext cx="10581762" cy="4904509"/>
          </a:xfrm>
        </p:spPr>
        <p:txBody>
          <a:bodyPr>
            <a:normAutofit fontScale="92500" lnSpcReduction="20000"/>
          </a:bodyPr>
          <a:lstStyle/>
          <a:p>
            <a:r>
              <a:rPr lang="hu-HU" dirty="0"/>
              <a:t>Hulladékgazdálkodási tevékenység – a </a:t>
            </a:r>
            <a:r>
              <a:rPr lang="hu-HU" dirty="0" err="1"/>
              <a:t>Ht</a:t>
            </a:r>
            <a:r>
              <a:rPr lang="hu-HU" dirty="0"/>
              <a:t>.-ban, valamint kormányrendeletben meghatározott kivétellel - a hulladékgazdálkodási hatóság által kiadott hulladékgazdálkodási engedély vagy nyilvántartásba vétel alapján végezhető.</a:t>
            </a:r>
          </a:p>
          <a:p>
            <a:r>
              <a:rPr lang="hu-HU" dirty="0"/>
              <a:t>Hulladékgazdálkodási közszolgáltatási tevékenység minősítési engedély alapján végezhető.</a:t>
            </a:r>
          </a:p>
          <a:p>
            <a:r>
              <a:rPr lang="hu-HU" dirty="0"/>
              <a:t> Engedély határozott időre, de legfeljebb 5 évre adható.</a:t>
            </a:r>
          </a:p>
          <a:p>
            <a:r>
              <a:rPr lang="hu-HU" dirty="0"/>
              <a:t>A hulladékgazdálkodási hatóság a hulladékgazdálkodási engedély iránti kérelmet elutasítja, illetve a nyilvántartásba vételt megtagadja, ha a hulladékgazdálkodási tevékenység során alkalmazni tervezett művelet nem felel meg a jogszabályokban foglaltaknak, vagy az nem áll összhangban a </a:t>
            </a:r>
            <a:r>
              <a:rPr lang="hu-HU" dirty="0" err="1"/>
              <a:t>Ht</a:t>
            </a:r>
            <a:r>
              <a:rPr lang="hu-HU" dirty="0"/>
              <a:t>. 6. § (1) bekezdésében foglaltakkal. (</a:t>
            </a:r>
            <a:r>
              <a:rPr lang="hu-HU" dirty="0" err="1"/>
              <a:t>Ht</a:t>
            </a:r>
            <a:r>
              <a:rPr lang="hu-HU" dirty="0"/>
              <a:t>. 6. § (1) Hulladékgazdálkodási tevékenységet az emberi egészség veszélyeztetése és a környezet károsítása nélkül úgy kell végezni, hogy az ne jelentsen kockázatot a környezeti elemekre, ne okozzon lakosságot zavaró (határértéket meghaladó) zajt vagy bűzt, és ne befolyásolja hátrányosan a tájat, valamint a védett természeti és kulturális értékeket.)</a:t>
            </a:r>
          </a:p>
          <a:p>
            <a:r>
              <a:rPr lang="hu-HU" dirty="0"/>
              <a:t>Nem adható hulladékgazdálkodási engedély, illetve minősítési engedély annak, továbbá nem vehető nyilvántartásba az, akinek vagy amelynek az önkormányzati vagy az állami adóhatósággal szemben köztartozása van.</a:t>
            </a:r>
          </a:p>
          <a:p>
            <a:r>
              <a:rPr lang="hu-HU" dirty="0"/>
              <a:t>A hulladékgazdálkodási hatósági engedélyezési eljárásokban az ügyintézési határidő 30 nap.</a:t>
            </a:r>
          </a:p>
          <a:p>
            <a:endParaRPr lang="hu-HU" dirty="0"/>
          </a:p>
        </p:txBody>
      </p:sp>
    </p:spTree>
    <p:extLst>
      <p:ext uri="{BB962C8B-B14F-4D97-AF65-F5344CB8AC3E}">
        <p14:creationId xmlns:p14="http://schemas.microsoft.com/office/powerpoint/2010/main" val="22407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D7508A-82C9-4605-B09F-BBC59A0986EC}"/>
              </a:ext>
            </a:extLst>
          </p:cNvPr>
          <p:cNvSpPr>
            <a:spLocks noGrp="1"/>
          </p:cNvSpPr>
          <p:nvPr>
            <p:ph type="title"/>
          </p:nvPr>
        </p:nvSpPr>
        <p:spPr>
          <a:xfrm>
            <a:off x="385619" y="392545"/>
            <a:ext cx="9875520" cy="1065415"/>
          </a:xfrm>
        </p:spPr>
        <p:txBody>
          <a:bodyPr>
            <a:normAutofit/>
          </a:bodyPr>
          <a:lstStyle/>
          <a:p>
            <a:r>
              <a:rPr lang="hu-HU" sz="2800" dirty="0"/>
              <a:t>Hulladékgazdálkodási engedély minimális tartalma:</a:t>
            </a:r>
          </a:p>
        </p:txBody>
      </p:sp>
      <p:sp>
        <p:nvSpPr>
          <p:cNvPr id="3" name="Tartalom helye 2">
            <a:extLst>
              <a:ext uri="{FF2B5EF4-FFF2-40B4-BE49-F238E27FC236}">
                <a16:creationId xmlns:a16="http://schemas.microsoft.com/office/drawing/2014/main" id="{2C981CA7-81A1-44C5-8E15-626C0B1C677C}"/>
              </a:ext>
            </a:extLst>
          </p:cNvPr>
          <p:cNvSpPr>
            <a:spLocks noGrp="1"/>
          </p:cNvSpPr>
          <p:nvPr>
            <p:ph idx="1"/>
          </p:nvPr>
        </p:nvSpPr>
        <p:spPr>
          <a:xfrm>
            <a:off x="526473" y="1827415"/>
            <a:ext cx="10489398" cy="4268585"/>
          </a:xfrm>
        </p:spPr>
        <p:txBody>
          <a:bodyPr/>
          <a:lstStyle/>
          <a:p>
            <a:pPr marL="45720" indent="0">
              <a:buNone/>
            </a:pPr>
            <a:r>
              <a:rPr lang="hu-HU" dirty="0"/>
              <a:t>a)  az engedélyes azonosító adatai (név, cím, KÜJ- és KTJ-azonosítók, statisztikai számjel),</a:t>
            </a:r>
          </a:p>
          <a:p>
            <a:pPr marL="45720" indent="0">
              <a:buNone/>
            </a:pPr>
            <a:r>
              <a:rPr lang="hu-HU" dirty="0"/>
              <a:t>b) a hulladék fajtája, típusa és mennyisége,</a:t>
            </a:r>
          </a:p>
          <a:p>
            <a:pPr marL="45720" indent="0">
              <a:buNone/>
            </a:pPr>
            <a:r>
              <a:rPr lang="hu-HU" dirty="0"/>
              <a:t>c) az engedélyezett hulladékgazdálkodási tevékenység megnevezése,</a:t>
            </a:r>
          </a:p>
          <a:p>
            <a:pPr marL="45720" indent="0">
              <a:buNone/>
            </a:pPr>
            <a:r>
              <a:rPr lang="hu-HU" dirty="0"/>
              <a:t>d) a hulladékgazdálkodási tevékenységgel érintett terület,</a:t>
            </a:r>
          </a:p>
          <a:p>
            <a:pPr marL="45720" indent="0">
              <a:buNone/>
            </a:pPr>
            <a:r>
              <a:rPr lang="hu-HU" dirty="0"/>
              <a:t>e) a bevezetendő biztonsági és elővigyázatossági intézkedésekre vonatkozó követelmények, valamint</a:t>
            </a:r>
          </a:p>
          <a:p>
            <a:pPr marL="45720" indent="0">
              <a:buNone/>
            </a:pPr>
            <a:r>
              <a:rPr lang="hu-HU" dirty="0"/>
              <a:t>f) az engedély időbeli hatálya.</a:t>
            </a:r>
          </a:p>
          <a:p>
            <a:endParaRPr lang="hu-HU" dirty="0"/>
          </a:p>
        </p:txBody>
      </p:sp>
    </p:spTree>
    <p:extLst>
      <p:ext uri="{BB962C8B-B14F-4D97-AF65-F5344CB8AC3E}">
        <p14:creationId xmlns:p14="http://schemas.microsoft.com/office/powerpoint/2010/main" val="2574573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11C6BB-DCA8-4E3B-B44F-055FC17C4996}"/>
              </a:ext>
            </a:extLst>
          </p:cNvPr>
          <p:cNvSpPr>
            <a:spLocks noGrp="1"/>
          </p:cNvSpPr>
          <p:nvPr>
            <p:ph type="title"/>
          </p:nvPr>
        </p:nvSpPr>
        <p:spPr>
          <a:xfrm>
            <a:off x="364497" y="351675"/>
            <a:ext cx="9875520" cy="857596"/>
          </a:xfrm>
        </p:spPr>
        <p:txBody>
          <a:bodyPr>
            <a:normAutofit/>
          </a:bodyPr>
          <a:lstStyle/>
          <a:p>
            <a:r>
              <a:rPr lang="hu-HU" sz="2800" dirty="0"/>
              <a:t>Minőségvédelmi bírság</a:t>
            </a:r>
          </a:p>
        </p:txBody>
      </p:sp>
      <p:sp>
        <p:nvSpPr>
          <p:cNvPr id="3" name="Tartalom helye 2">
            <a:extLst>
              <a:ext uri="{FF2B5EF4-FFF2-40B4-BE49-F238E27FC236}">
                <a16:creationId xmlns:a16="http://schemas.microsoft.com/office/drawing/2014/main" id="{9E6B7619-A573-4D7A-8B58-C408625D0A36}"/>
              </a:ext>
            </a:extLst>
          </p:cNvPr>
          <p:cNvSpPr>
            <a:spLocks noGrp="1"/>
          </p:cNvSpPr>
          <p:nvPr>
            <p:ph idx="1"/>
          </p:nvPr>
        </p:nvSpPr>
        <p:spPr>
          <a:xfrm>
            <a:off x="367146" y="2038927"/>
            <a:ext cx="9872871" cy="4038600"/>
          </a:xfrm>
        </p:spPr>
        <p:txBody>
          <a:bodyPr/>
          <a:lstStyle/>
          <a:p>
            <a:pPr marL="45720" indent="0">
              <a:buNone/>
            </a:pPr>
            <a:r>
              <a:rPr lang="hu-HU" dirty="0"/>
              <a:t> A hulladékgazdálkodási hatóság a </a:t>
            </a:r>
            <a:r>
              <a:rPr lang="hu-HU" dirty="0" err="1"/>
              <a:t>Ht</a:t>
            </a:r>
            <a:r>
              <a:rPr lang="hu-HU" dirty="0"/>
              <a:t>.-ban és a végrehajtására kiadott jogszabályok előírásai megsértőjével szemben minőségvédelmi bírságot szab ki, ha az előállított, illetve forgalomba hozott termék nem felel meg a hulladékképződési korlátozásra vonatkozó előírásoknak, vagy a termékből képződő hulladék vagy a kezelésére alkalmazott hulladékkezelési eljárás nem felel meg az előírt követelményeknek.</a:t>
            </a:r>
          </a:p>
        </p:txBody>
      </p:sp>
    </p:spTree>
    <p:extLst>
      <p:ext uri="{BB962C8B-B14F-4D97-AF65-F5344CB8AC3E}">
        <p14:creationId xmlns:p14="http://schemas.microsoft.com/office/powerpoint/2010/main" val="3870314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4000" y="435426"/>
            <a:ext cx="8229600" cy="854968"/>
          </a:xfrm>
        </p:spPr>
        <p:txBody>
          <a:bodyPr>
            <a:noAutofit/>
          </a:bodyPr>
          <a:lstStyle/>
          <a:p>
            <a:r>
              <a:rPr lang="hu-HU" sz="2800" dirty="0"/>
              <a:t>Hulladék- közszolgáltatás szervezésről általában</a:t>
            </a:r>
          </a:p>
        </p:txBody>
      </p:sp>
      <p:sp>
        <p:nvSpPr>
          <p:cNvPr id="3" name="Tartalom helye 2"/>
          <p:cNvSpPr>
            <a:spLocks noGrp="1"/>
          </p:cNvSpPr>
          <p:nvPr>
            <p:ph idx="1"/>
          </p:nvPr>
        </p:nvSpPr>
        <p:spPr>
          <a:xfrm>
            <a:off x="752764" y="1990190"/>
            <a:ext cx="8229600" cy="3129211"/>
          </a:xfrm>
        </p:spPr>
        <p:txBody>
          <a:bodyPr>
            <a:normAutofit/>
          </a:bodyPr>
          <a:lstStyle/>
          <a:p>
            <a:r>
              <a:rPr lang="hu-HU" dirty="0"/>
              <a:t>Vonalas, hálózatos közszolgáltatás – kommunális-helyi területi közszolgáltatás </a:t>
            </a:r>
          </a:p>
          <a:p>
            <a:r>
              <a:rPr lang="hu-HU" dirty="0"/>
              <a:t>Gazdásági közszolgáltatás?</a:t>
            </a:r>
          </a:p>
          <a:p>
            <a:r>
              <a:rPr lang="hu-HU" dirty="0"/>
              <a:t>Szervezési modellje</a:t>
            </a:r>
          </a:p>
          <a:p>
            <a:r>
              <a:rPr lang="hu-HU" dirty="0"/>
              <a:t>Közszolgáltatási szerződés</a:t>
            </a:r>
          </a:p>
          <a:p>
            <a:endParaRPr lang="hu-HU" dirty="0"/>
          </a:p>
        </p:txBody>
      </p:sp>
    </p:spTree>
    <p:extLst>
      <p:ext uri="{BB962C8B-B14F-4D97-AF65-F5344CB8AC3E}">
        <p14:creationId xmlns:p14="http://schemas.microsoft.com/office/powerpoint/2010/main" val="2888745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7064" y="1015035"/>
            <a:ext cx="8229600" cy="506550"/>
          </a:xfrm>
        </p:spPr>
        <p:txBody>
          <a:bodyPr>
            <a:noAutofit/>
          </a:bodyPr>
          <a:lstStyle/>
          <a:p>
            <a:r>
              <a:rPr lang="hu-HU" sz="2800" dirty="0"/>
              <a:t>Közszolgáltatás struktúrája</a:t>
            </a:r>
            <a:r>
              <a:rPr lang="hu-HU" sz="3800" b="1" dirty="0"/>
              <a:t/>
            </a:r>
            <a:br>
              <a:rPr lang="hu-HU" sz="3800" b="1" dirty="0"/>
            </a:br>
            <a:endParaRPr lang="hu-HU" sz="3800" b="1" dirty="0"/>
          </a:p>
        </p:txBody>
      </p:sp>
      <p:sp>
        <p:nvSpPr>
          <p:cNvPr id="4" name="Ellipszis 3"/>
          <p:cNvSpPr/>
          <p:nvPr/>
        </p:nvSpPr>
        <p:spPr>
          <a:xfrm>
            <a:off x="4813285" y="2348880"/>
            <a:ext cx="201622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Ellipszis 4"/>
          <p:cNvSpPr/>
          <p:nvPr/>
        </p:nvSpPr>
        <p:spPr>
          <a:xfrm>
            <a:off x="2282675" y="3743861"/>
            <a:ext cx="180020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p:cNvSpPr/>
          <p:nvPr/>
        </p:nvSpPr>
        <p:spPr>
          <a:xfrm>
            <a:off x="7239635" y="3821767"/>
            <a:ext cx="2016224" cy="1137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p:cNvSpPr/>
          <p:nvPr/>
        </p:nvSpPr>
        <p:spPr>
          <a:xfrm>
            <a:off x="5087888" y="5301410"/>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a:off x="7193578" y="4067489"/>
            <a:ext cx="2108339" cy="646331"/>
          </a:xfrm>
          <a:prstGeom prst="rect">
            <a:avLst/>
          </a:prstGeom>
          <a:noFill/>
        </p:spPr>
        <p:txBody>
          <a:bodyPr wrap="square" rtlCol="0">
            <a:spAutoFit/>
          </a:bodyPr>
          <a:lstStyle/>
          <a:p>
            <a:pPr algn="ctr"/>
            <a:r>
              <a:rPr lang="hu-HU" b="1" dirty="0"/>
              <a:t>Ingatlanhasználó</a:t>
            </a:r>
            <a:r>
              <a:rPr lang="hu-HU" dirty="0"/>
              <a:t>, </a:t>
            </a:r>
            <a:r>
              <a:rPr lang="hu-HU" b="1" dirty="0"/>
              <a:t>ingatlantulajdonos</a:t>
            </a:r>
          </a:p>
        </p:txBody>
      </p:sp>
      <p:sp>
        <p:nvSpPr>
          <p:cNvPr id="9" name="Szövegdoboz 8"/>
          <p:cNvSpPr txBox="1"/>
          <p:nvPr/>
        </p:nvSpPr>
        <p:spPr>
          <a:xfrm>
            <a:off x="5101318" y="2780929"/>
            <a:ext cx="1570747" cy="646331"/>
          </a:xfrm>
          <a:prstGeom prst="rect">
            <a:avLst/>
          </a:prstGeom>
          <a:noFill/>
        </p:spPr>
        <p:txBody>
          <a:bodyPr wrap="square" rtlCol="0">
            <a:spAutoFit/>
          </a:bodyPr>
          <a:lstStyle/>
          <a:p>
            <a:r>
              <a:rPr lang="hu-HU" b="1" dirty="0"/>
              <a:t>önkormányzat</a:t>
            </a:r>
          </a:p>
        </p:txBody>
      </p:sp>
      <p:sp>
        <p:nvSpPr>
          <p:cNvPr id="10" name="Szövegdoboz 9"/>
          <p:cNvSpPr txBox="1"/>
          <p:nvPr/>
        </p:nvSpPr>
        <p:spPr>
          <a:xfrm>
            <a:off x="2354683" y="4099255"/>
            <a:ext cx="1728192" cy="369332"/>
          </a:xfrm>
          <a:prstGeom prst="rect">
            <a:avLst/>
          </a:prstGeom>
          <a:noFill/>
        </p:spPr>
        <p:txBody>
          <a:bodyPr wrap="square" rtlCol="0">
            <a:spAutoFit/>
          </a:bodyPr>
          <a:lstStyle/>
          <a:p>
            <a:r>
              <a:rPr lang="hu-HU" b="1" dirty="0"/>
              <a:t>közszolgáltató</a:t>
            </a:r>
          </a:p>
        </p:txBody>
      </p:sp>
      <p:sp>
        <p:nvSpPr>
          <p:cNvPr id="11" name="Szövegdoboz 10"/>
          <p:cNvSpPr txBox="1"/>
          <p:nvPr/>
        </p:nvSpPr>
        <p:spPr>
          <a:xfrm>
            <a:off x="5379295" y="5625591"/>
            <a:ext cx="1440160" cy="369332"/>
          </a:xfrm>
          <a:prstGeom prst="rect">
            <a:avLst/>
          </a:prstGeom>
          <a:noFill/>
        </p:spPr>
        <p:txBody>
          <a:bodyPr wrap="square" rtlCol="0">
            <a:spAutoFit/>
          </a:bodyPr>
          <a:lstStyle/>
          <a:p>
            <a:r>
              <a:rPr lang="hu-HU" b="1" dirty="0"/>
              <a:t>NHKV</a:t>
            </a:r>
            <a:r>
              <a:rPr lang="hu-HU" dirty="0"/>
              <a:t> </a:t>
            </a:r>
            <a:r>
              <a:rPr lang="hu-HU" b="1" dirty="0" err="1"/>
              <a:t>Zrt</a:t>
            </a:r>
            <a:r>
              <a:rPr lang="hu-HU" dirty="0"/>
              <a:t>.</a:t>
            </a:r>
          </a:p>
        </p:txBody>
      </p:sp>
      <p:cxnSp>
        <p:nvCxnSpPr>
          <p:cNvPr id="13" name="Egyenes összekötő nyíllal 12"/>
          <p:cNvCxnSpPr/>
          <p:nvPr/>
        </p:nvCxnSpPr>
        <p:spPr>
          <a:xfrm flipV="1">
            <a:off x="3863753" y="3150261"/>
            <a:ext cx="949533" cy="63698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nyíllal 14"/>
          <p:cNvCxnSpPr/>
          <p:nvPr/>
        </p:nvCxnSpPr>
        <p:spPr>
          <a:xfrm>
            <a:off x="4871864" y="4429935"/>
            <a:ext cx="216024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a:off x="6829510" y="3150260"/>
            <a:ext cx="778659"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p:nvPr/>
        </p:nvCxnSpPr>
        <p:spPr>
          <a:xfrm flipH="1">
            <a:off x="6829510" y="4931940"/>
            <a:ext cx="634642" cy="616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gyenes összekötő nyíllal 22"/>
          <p:cNvCxnSpPr/>
          <p:nvPr/>
        </p:nvCxnSpPr>
        <p:spPr>
          <a:xfrm flipV="1">
            <a:off x="6882971" y="4959541"/>
            <a:ext cx="770874" cy="730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Egyenes összekötő nyíllal 24"/>
          <p:cNvCxnSpPr/>
          <p:nvPr/>
        </p:nvCxnSpPr>
        <p:spPr>
          <a:xfrm>
            <a:off x="4007768" y="4760666"/>
            <a:ext cx="1008112" cy="787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flipH="1" flipV="1">
            <a:off x="3863752" y="4863288"/>
            <a:ext cx="1152128" cy="869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Szövegdoboz 34"/>
          <p:cNvSpPr txBox="1"/>
          <p:nvPr/>
        </p:nvSpPr>
        <p:spPr>
          <a:xfrm rot="19552051">
            <a:off x="3447656" y="3064138"/>
            <a:ext cx="1584176" cy="369332"/>
          </a:xfrm>
          <a:prstGeom prst="rect">
            <a:avLst/>
          </a:prstGeom>
          <a:noFill/>
        </p:spPr>
        <p:txBody>
          <a:bodyPr wrap="square" rtlCol="0">
            <a:spAutoFit/>
          </a:bodyPr>
          <a:lstStyle/>
          <a:p>
            <a:pPr algn="ctr"/>
            <a:r>
              <a:rPr lang="hu-HU" dirty="0"/>
              <a:t>szerződés</a:t>
            </a:r>
          </a:p>
        </p:txBody>
      </p:sp>
      <p:sp>
        <p:nvSpPr>
          <p:cNvPr id="37" name="Szövegdoboz 36"/>
          <p:cNvSpPr txBox="1"/>
          <p:nvPr/>
        </p:nvSpPr>
        <p:spPr>
          <a:xfrm>
            <a:off x="5211073" y="4099255"/>
            <a:ext cx="1671899" cy="369332"/>
          </a:xfrm>
          <a:prstGeom prst="rect">
            <a:avLst/>
          </a:prstGeom>
          <a:noFill/>
        </p:spPr>
        <p:txBody>
          <a:bodyPr wrap="square" rtlCol="0">
            <a:spAutoFit/>
          </a:bodyPr>
          <a:lstStyle/>
          <a:p>
            <a:pPr algn="ctr"/>
            <a:r>
              <a:rPr lang="hu-HU" dirty="0"/>
              <a:t>szerződés</a:t>
            </a:r>
          </a:p>
        </p:txBody>
      </p:sp>
      <p:sp>
        <p:nvSpPr>
          <p:cNvPr id="38" name="Szövegdoboz 37"/>
          <p:cNvSpPr txBox="1"/>
          <p:nvPr/>
        </p:nvSpPr>
        <p:spPr>
          <a:xfrm rot="2687617">
            <a:off x="6663122" y="3284085"/>
            <a:ext cx="2042320" cy="369332"/>
          </a:xfrm>
          <a:prstGeom prst="rect">
            <a:avLst/>
          </a:prstGeom>
          <a:noFill/>
        </p:spPr>
        <p:txBody>
          <a:bodyPr wrap="square" rtlCol="0">
            <a:spAutoFit/>
          </a:bodyPr>
          <a:lstStyle/>
          <a:p>
            <a:r>
              <a:rPr lang="hu-HU" dirty="0"/>
              <a:t> helyi rendelet</a:t>
            </a:r>
          </a:p>
        </p:txBody>
      </p:sp>
      <p:sp>
        <p:nvSpPr>
          <p:cNvPr id="39" name="Szövegdoboz 38"/>
          <p:cNvSpPr txBox="1"/>
          <p:nvPr/>
        </p:nvSpPr>
        <p:spPr>
          <a:xfrm rot="18941378">
            <a:off x="6664615" y="5329321"/>
            <a:ext cx="1778496" cy="369332"/>
          </a:xfrm>
          <a:prstGeom prst="rect">
            <a:avLst/>
          </a:prstGeom>
          <a:noFill/>
        </p:spPr>
        <p:txBody>
          <a:bodyPr wrap="square" rtlCol="0">
            <a:spAutoFit/>
          </a:bodyPr>
          <a:lstStyle/>
          <a:p>
            <a:pPr algn="ctr"/>
            <a:r>
              <a:rPr lang="hu-HU" dirty="0"/>
              <a:t>számlázás</a:t>
            </a:r>
          </a:p>
        </p:txBody>
      </p:sp>
      <p:sp>
        <p:nvSpPr>
          <p:cNvPr id="40" name="Szövegdoboz 39"/>
          <p:cNvSpPr txBox="1"/>
          <p:nvPr/>
        </p:nvSpPr>
        <p:spPr>
          <a:xfrm rot="19193770">
            <a:off x="6439519" y="4900517"/>
            <a:ext cx="1241296" cy="369332"/>
          </a:xfrm>
          <a:prstGeom prst="rect">
            <a:avLst/>
          </a:prstGeom>
          <a:noFill/>
        </p:spPr>
        <p:txBody>
          <a:bodyPr wrap="square" rtlCol="0">
            <a:spAutoFit/>
          </a:bodyPr>
          <a:lstStyle/>
          <a:p>
            <a:pPr algn="ctr"/>
            <a:r>
              <a:rPr lang="hu-HU" dirty="0"/>
              <a:t>Díj fizetés</a:t>
            </a:r>
          </a:p>
        </p:txBody>
      </p:sp>
      <p:sp>
        <p:nvSpPr>
          <p:cNvPr id="41" name="Szövegdoboz 40"/>
          <p:cNvSpPr txBox="1"/>
          <p:nvPr/>
        </p:nvSpPr>
        <p:spPr>
          <a:xfrm rot="2217713">
            <a:off x="2936763" y="5363924"/>
            <a:ext cx="2016224" cy="369332"/>
          </a:xfrm>
          <a:prstGeom prst="rect">
            <a:avLst/>
          </a:prstGeom>
          <a:noFill/>
        </p:spPr>
        <p:txBody>
          <a:bodyPr wrap="square" rtlCol="0">
            <a:spAutoFit/>
          </a:bodyPr>
          <a:lstStyle/>
          <a:p>
            <a:pPr algn="ctr"/>
            <a:r>
              <a:rPr lang="hu-HU" dirty="0"/>
              <a:t>kifizetés</a:t>
            </a:r>
          </a:p>
        </p:txBody>
      </p:sp>
      <p:sp>
        <p:nvSpPr>
          <p:cNvPr id="42" name="Szövegdoboz 41"/>
          <p:cNvSpPr txBox="1"/>
          <p:nvPr/>
        </p:nvSpPr>
        <p:spPr>
          <a:xfrm rot="2293806">
            <a:off x="3794805" y="4680013"/>
            <a:ext cx="1725215" cy="646331"/>
          </a:xfrm>
          <a:prstGeom prst="rect">
            <a:avLst/>
          </a:prstGeom>
          <a:noFill/>
        </p:spPr>
        <p:txBody>
          <a:bodyPr wrap="square" rtlCol="0">
            <a:spAutoFit/>
          </a:bodyPr>
          <a:lstStyle/>
          <a:p>
            <a:r>
              <a:rPr lang="hu-HU" dirty="0"/>
              <a:t>adatszolgáltatás</a:t>
            </a:r>
          </a:p>
        </p:txBody>
      </p:sp>
      <p:cxnSp>
        <p:nvCxnSpPr>
          <p:cNvPr id="12" name="Egyenes összekötő nyíllal 11"/>
          <p:cNvCxnSpPr/>
          <p:nvPr/>
        </p:nvCxnSpPr>
        <p:spPr>
          <a:xfrm>
            <a:off x="5449294" y="3505654"/>
            <a:ext cx="70643" cy="1819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71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A4DD42-EB08-458E-9C08-A9ED6E56711F}"/>
              </a:ext>
            </a:extLst>
          </p:cNvPr>
          <p:cNvSpPr>
            <a:spLocks noGrp="1"/>
          </p:cNvSpPr>
          <p:nvPr>
            <p:ph type="title"/>
          </p:nvPr>
        </p:nvSpPr>
        <p:spPr>
          <a:xfrm>
            <a:off x="441036" y="434109"/>
            <a:ext cx="9875520" cy="959196"/>
          </a:xfrm>
        </p:spPr>
        <p:txBody>
          <a:bodyPr>
            <a:normAutofit/>
          </a:bodyPr>
          <a:lstStyle/>
          <a:p>
            <a:r>
              <a:rPr lang="hu-HU" sz="2800" dirty="0"/>
              <a:t>Állami hulladékgazdálkodási közfeladat</a:t>
            </a:r>
          </a:p>
        </p:txBody>
      </p:sp>
      <p:sp>
        <p:nvSpPr>
          <p:cNvPr id="3" name="Tartalom helye 2">
            <a:extLst>
              <a:ext uri="{FF2B5EF4-FFF2-40B4-BE49-F238E27FC236}">
                <a16:creationId xmlns:a16="http://schemas.microsoft.com/office/drawing/2014/main" id="{E5A9BA2D-0AE6-4E71-B852-FCC8E719328C}"/>
              </a:ext>
            </a:extLst>
          </p:cNvPr>
          <p:cNvSpPr>
            <a:spLocks noGrp="1"/>
          </p:cNvSpPr>
          <p:nvPr>
            <p:ph idx="1"/>
          </p:nvPr>
        </p:nvSpPr>
        <p:spPr>
          <a:xfrm>
            <a:off x="339437" y="1567872"/>
            <a:ext cx="9872871" cy="4528128"/>
          </a:xfrm>
        </p:spPr>
        <p:txBody>
          <a:bodyPr>
            <a:normAutofit/>
          </a:bodyPr>
          <a:lstStyle/>
          <a:p>
            <a:pPr marL="45720" indent="0">
              <a:buNone/>
            </a:pPr>
            <a:r>
              <a:rPr lang="hu-HU" dirty="0"/>
              <a:t>a) meghatározza a hulladékgazdálkodás országos céljait, amelyek az OHT-ban megállapított céloknak minősülnek,</a:t>
            </a:r>
          </a:p>
          <a:p>
            <a:pPr marL="45720" indent="0">
              <a:buNone/>
            </a:pPr>
            <a:r>
              <a:rPr lang="hu-HU" dirty="0"/>
              <a:t>b) meghatározza a hulladékgazdálkodás fejlesztésének irányait,</a:t>
            </a:r>
          </a:p>
          <a:p>
            <a:pPr marL="45720" indent="0">
              <a:buNone/>
            </a:pPr>
            <a:r>
              <a:rPr lang="hu-HU" dirty="0"/>
              <a:t>c) elkészíti az Országos Hulladékgazdálkodási Közszolgáltatási Tervet, amely többek között meghatározza a közszolgáltatás ellátásának optimális területi lehatárolását és az adott területen minimálisan ellátandó közszolgáltatási feladatokat,</a:t>
            </a:r>
          </a:p>
          <a:p>
            <a:pPr marL="45720" indent="0">
              <a:buNone/>
            </a:pPr>
            <a:r>
              <a:rPr lang="hu-HU" dirty="0"/>
              <a:t>d) ellátja a körforgásos gazdaságra való áttéréshez kapcsolódó szakmapolitikai feladatokat,</a:t>
            </a:r>
          </a:p>
          <a:p>
            <a:pPr marL="45720" indent="0">
              <a:buNone/>
            </a:pPr>
            <a:r>
              <a:rPr lang="hu-HU" dirty="0"/>
              <a:t>e) ellátja a hulladékgazdálkodás ágazati, szakmapolitikai felügyeletét,</a:t>
            </a:r>
          </a:p>
          <a:p>
            <a:pPr marL="45720" indent="0">
              <a:buNone/>
            </a:pPr>
            <a:r>
              <a:rPr lang="hu-HU" dirty="0"/>
              <a:t>f) ellátja az elhagyott hulladék felszámolására vonatkozó jogszabályokban meghatározott feladatok koordinációját.</a:t>
            </a:r>
          </a:p>
          <a:p>
            <a:endParaRPr lang="hu-HU" dirty="0"/>
          </a:p>
        </p:txBody>
      </p:sp>
    </p:spTree>
    <p:extLst>
      <p:ext uri="{BB962C8B-B14F-4D97-AF65-F5344CB8AC3E}">
        <p14:creationId xmlns:p14="http://schemas.microsoft.com/office/powerpoint/2010/main" val="2118096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5253" y="731836"/>
            <a:ext cx="8229600" cy="432048"/>
          </a:xfrm>
        </p:spPr>
        <p:txBody>
          <a:bodyPr>
            <a:noAutofit/>
          </a:bodyPr>
          <a:lstStyle/>
          <a:p>
            <a:r>
              <a:rPr lang="hu-HU" sz="2800" dirty="0"/>
              <a:t>Helyi önkormányzatok feladata</a:t>
            </a:r>
          </a:p>
        </p:txBody>
      </p:sp>
      <p:sp>
        <p:nvSpPr>
          <p:cNvPr id="3" name="Tartalom helye 2"/>
          <p:cNvSpPr>
            <a:spLocks noGrp="1"/>
          </p:cNvSpPr>
          <p:nvPr>
            <p:ph idx="1"/>
          </p:nvPr>
        </p:nvSpPr>
        <p:spPr>
          <a:xfrm>
            <a:off x="697346" y="1894416"/>
            <a:ext cx="8229600" cy="3705275"/>
          </a:xfrm>
        </p:spPr>
        <p:txBody>
          <a:bodyPr>
            <a:normAutofit/>
          </a:bodyPr>
          <a:lstStyle/>
          <a:p>
            <a:r>
              <a:rPr lang="hu-HU" dirty="0" err="1"/>
              <a:t>Mötv</a:t>
            </a:r>
            <a:r>
              <a:rPr lang="hu-HU" dirty="0"/>
              <a:t>. és a </a:t>
            </a:r>
            <a:r>
              <a:rPr lang="hu-HU" dirty="0" err="1"/>
              <a:t>Ht</a:t>
            </a:r>
            <a:r>
              <a:rPr lang="hu-HU" dirty="0"/>
              <a:t>. alapján az önkormányzat kötelező feladata a hulladékgazdálkodás biztosítása</a:t>
            </a:r>
          </a:p>
          <a:p>
            <a:pPr lvl="1"/>
            <a:r>
              <a:rPr lang="hu-HU" dirty="0"/>
              <a:t>Szerződést köt: közfeladat ellátását a közszolgáltatóval kötött szerződés útján biztosítja</a:t>
            </a:r>
          </a:p>
          <a:p>
            <a:pPr lvl="1"/>
            <a:r>
              <a:rPr lang="hu-HU" dirty="0"/>
              <a:t>Önkormányzati rendeletet alkot</a:t>
            </a:r>
          </a:p>
          <a:p>
            <a:pPr lvl="1"/>
            <a:r>
              <a:rPr lang="hu-HU" dirty="0"/>
              <a:t>Megteremti az elkülönített hulladékgyűjtés helyi feltételeit</a:t>
            </a:r>
          </a:p>
          <a:p>
            <a:pPr lvl="1"/>
            <a:r>
              <a:rPr lang="hu-HU" dirty="0"/>
              <a:t>Köztisztasági feladatok</a:t>
            </a:r>
          </a:p>
        </p:txBody>
      </p:sp>
    </p:spTree>
    <p:extLst>
      <p:ext uri="{BB962C8B-B14F-4D97-AF65-F5344CB8AC3E}">
        <p14:creationId xmlns:p14="http://schemas.microsoft.com/office/powerpoint/2010/main" val="1285966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E4DD53A-D918-4882-A787-D6669B99E2C4}"/>
              </a:ext>
            </a:extLst>
          </p:cNvPr>
          <p:cNvSpPr>
            <a:spLocks noGrp="1"/>
          </p:cNvSpPr>
          <p:nvPr>
            <p:ph type="title"/>
          </p:nvPr>
        </p:nvSpPr>
        <p:spPr>
          <a:xfrm>
            <a:off x="505691" y="591127"/>
            <a:ext cx="9875520" cy="783705"/>
          </a:xfrm>
        </p:spPr>
        <p:txBody>
          <a:bodyPr>
            <a:normAutofit/>
          </a:bodyPr>
          <a:lstStyle/>
          <a:p>
            <a:r>
              <a:rPr lang="hu-HU" sz="2800" dirty="0"/>
              <a:t>NHKV</a:t>
            </a:r>
          </a:p>
        </p:txBody>
      </p:sp>
      <p:sp>
        <p:nvSpPr>
          <p:cNvPr id="3" name="Tartalom helye 2">
            <a:extLst>
              <a:ext uri="{FF2B5EF4-FFF2-40B4-BE49-F238E27FC236}">
                <a16:creationId xmlns:a16="http://schemas.microsoft.com/office/drawing/2014/main" id="{4E604DF3-31AA-49A8-BCEF-88DC5C7D2541}"/>
              </a:ext>
            </a:extLst>
          </p:cNvPr>
          <p:cNvSpPr>
            <a:spLocks noGrp="1"/>
          </p:cNvSpPr>
          <p:nvPr>
            <p:ph idx="1"/>
          </p:nvPr>
        </p:nvSpPr>
        <p:spPr>
          <a:xfrm>
            <a:off x="422564" y="1724890"/>
            <a:ext cx="9872871" cy="4324927"/>
          </a:xfrm>
        </p:spPr>
        <p:txBody>
          <a:bodyPr>
            <a:normAutofit fontScale="92500" lnSpcReduction="20000"/>
          </a:bodyPr>
          <a:lstStyle/>
          <a:p>
            <a:pPr marL="45720" indent="0">
              <a:buNone/>
            </a:pPr>
            <a:r>
              <a:rPr lang="hu-HU" dirty="0"/>
              <a:t>a) ellátja az önkormányzatok közötti és a regionális koordinációt, amelynek keretében gondoskodik a közszolgáltatás során elkülönítetten gyűjtött és a vegyes hulladék kezelése során keletkezett hasznosítható hulladék hasznosításának megszervezéséről, továbbá koordinálja a hasznosításra nem kerülő hulladékok ártalmatlanítását,</a:t>
            </a:r>
          </a:p>
          <a:p>
            <a:pPr marL="45720" indent="0">
              <a:buNone/>
            </a:pPr>
            <a:r>
              <a:rPr lang="hu-HU" dirty="0"/>
              <a:t>b) megállapítja, hogy a hulladékgazdálkodási közszolgáltatási rendszerelem fejlesztése megfelel-e az Országos Hulladékgazdálkodási Közszolgáltatási Tervnek,</a:t>
            </a:r>
          </a:p>
          <a:p>
            <a:pPr marL="45720" indent="0">
              <a:buNone/>
            </a:pPr>
            <a:r>
              <a:rPr lang="hu-HU" dirty="0"/>
              <a:t>c) a hulladékgazdálkodás országos szintű céljainak és fejlesztési irányainak teljesülése érdekében kialakítja az infrastrukturális erőforrások optimális használatának rendszerét,</a:t>
            </a:r>
          </a:p>
          <a:p>
            <a:pPr marL="45720" indent="0">
              <a:buNone/>
            </a:pPr>
            <a:r>
              <a:rPr lang="hu-HU" dirty="0"/>
              <a:t>d) kezeli az önkormányzatok, önkormányzati társulások által önkéntesen vagyonkezelés körében rábízott vagyont,</a:t>
            </a:r>
          </a:p>
          <a:p>
            <a:pPr marL="45720" indent="0">
              <a:buNone/>
            </a:pPr>
            <a:r>
              <a:rPr lang="hu-HU" dirty="0"/>
              <a:t>e) beszedi a közszolgáltatási díjat és kifizeti a közszolgáltatóknak a hulladékgazdálkodási közszolgáltatási és szolgáltatási díj megállapításáért felelős miniszter (a továbbiakban: miniszter) rendeletében foglaltaknak megfelelően meghatározott szolgáltatási díjat,</a:t>
            </a:r>
          </a:p>
          <a:p>
            <a:pPr marL="45720" indent="0">
              <a:buNone/>
            </a:pPr>
            <a:r>
              <a:rPr lang="hu-HU" dirty="0"/>
              <a:t>f) kezeli a közszolgáltatás keretében keletkező kintlévőségeket.</a:t>
            </a:r>
          </a:p>
          <a:p>
            <a:endParaRPr lang="hu-HU" dirty="0"/>
          </a:p>
        </p:txBody>
      </p:sp>
    </p:spTree>
    <p:extLst>
      <p:ext uri="{BB962C8B-B14F-4D97-AF65-F5344CB8AC3E}">
        <p14:creationId xmlns:p14="http://schemas.microsoft.com/office/powerpoint/2010/main" val="371172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95583BA-279E-4097-8447-C62F0AC9C55C}"/>
              </a:ext>
            </a:extLst>
          </p:cNvPr>
          <p:cNvSpPr>
            <a:spLocks noGrp="1"/>
          </p:cNvSpPr>
          <p:nvPr>
            <p:ph idx="1"/>
          </p:nvPr>
        </p:nvSpPr>
        <p:spPr>
          <a:xfrm>
            <a:off x="435006" y="381740"/>
            <a:ext cx="11292396" cy="6125592"/>
          </a:xfrm>
        </p:spPr>
        <p:txBody>
          <a:bodyPr>
            <a:normAutofit fontScale="85000" lnSpcReduction="20000"/>
          </a:bodyPr>
          <a:lstStyle/>
          <a:p>
            <a:pPr algn="just"/>
            <a:r>
              <a:rPr lang="hu-HU" altLang="hu-HU" sz="2400" dirty="0">
                <a:latin typeface="+mj-lt"/>
              </a:rPr>
              <a:t>A nemzeti bíróság első kérdésére adott válasz ennek alapján az lehet, hogy az olyan eljárásban, ami a kérdéses eset tényállása, a bányászatból származó maradék kő és érc, illetve feldolgozási meddő birtokosa megválik vagy megválni szándékozik ezen anyagoktól, így ezek a 75/442. irányelv értelmében hulladéknak minősülnek, hacsak jogszerűen fel nem használja töltelékként ezeket ugyanezen bánya aknafolyósóiban és megfelelő biztosítékot szolgálta a vonatkozó anyagok azonosításáról és ezen célra való tényleges hasznosításáról. (Palin </a:t>
            </a:r>
            <a:r>
              <a:rPr lang="hu-HU" altLang="hu-HU" sz="2400" dirty="0" err="1">
                <a:latin typeface="+mj-lt"/>
              </a:rPr>
              <a:t>Granit</a:t>
            </a:r>
            <a:r>
              <a:rPr lang="hu-HU" altLang="hu-HU" sz="2400" dirty="0">
                <a:latin typeface="+mj-lt"/>
              </a:rPr>
              <a:t>, C-9/00. sz. ügy)</a:t>
            </a:r>
          </a:p>
          <a:p>
            <a:pPr algn="just"/>
            <a:r>
              <a:rPr lang="hu-HU" sz="2400" b="0" i="0" u="none" strike="noStrike" baseline="0" dirty="0">
                <a:latin typeface="+mj-lt"/>
              </a:rPr>
              <a:t>Azon anyagok, tárgyak, melyeknek </a:t>
            </a:r>
            <a:r>
              <a:rPr lang="hu-HU" sz="2400" b="0" i="0" u="none" strike="noStrike" baseline="0" dirty="0" err="1">
                <a:latin typeface="+mj-lt"/>
              </a:rPr>
              <a:t>újrahasznosítása</a:t>
            </a:r>
            <a:r>
              <a:rPr lang="hu-HU" sz="2400" b="0" i="0" u="none" strike="noStrike" baseline="0" dirty="0">
                <a:latin typeface="+mj-lt"/>
              </a:rPr>
              <a:t> esetleges és rendkívüli költségráfordítással járna a birtokos számára, tehernek minősülnek, ilyen módon hulladékként való minősítésük megállapítható. (C-1/03. számú ügy)</a:t>
            </a:r>
            <a:endParaRPr lang="hu-HU" altLang="hu-HU" sz="2400" dirty="0">
              <a:latin typeface="+mj-lt"/>
            </a:endParaRPr>
          </a:p>
          <a:p>
            <a:pPr algn="just"/>
            <a:r>
              <a:rPr lang="hu-HU" altLang="hu-HU" sz="2400" dirty="0">
                <a:latin typeface="+mj-lt"/>
              </a:rPr>
              <a:t>Így tehát egy adott anyag 75/442 irányelv alapján történő hulladéknak való minősítése tekintetében a kérdéses anyag termelési maradék mivolta mellett egy második meghatározó kritérium az anyag előzetes feldolgozás nélküli </a:t>
            </a:r>
            <a:r>
              <a:rPr lang="hu-HU" altLang="hu-HU" sz="2400" dirty="0" err="1">
                <a:latin typeface="+mj-lt"/>
              </a:rPr>
              <a:t>újrafelhasználásának</a:t>
            </a:r>
            <a:r>
              <a:rPr lang="hu-HU" altLang="hu-HU" sz="2400" dirty="0">
                <a:latin typeface="+mj-lt"/>
              </a:rPr>
              <a:t> valószínűsége. Ha az adott anyag </a:t>
            </a:r>
            <a:r>
              <a:rPr lang="hu-HU" altLang="hu-HU" sz="2400" dirty="0" err="1">
                <a:latin typeface="+mj-lt"/>
              </a:rPr>
              <a:t>újrafelhasználási</a:t>
            </a:r>
            <a:r>
              <a:rPr lang="hu-HU" altLang="hu-HU" sz="2400" dirty="0">
                <a:latin typeface="+mj-lt"/>
              </a:rPr>
              <a:t> lehetősége mellett az is megállapítható, hogy annak megvalósítása az anyag birtokosa számára tényleges gazdasági előnnyel jár, akkor az ilyen </a:t>
            </a:r>
            <a:r>
              <a:rPr lang="hu-HU" altLang="hu-HU" sz="2400" dirty="0" err="1">
                <a:latin typeface="+mj-lt"/>
              </a:rPr>
              <a:t>újrafelhasználás</a:t>
            </a:r>
            <a:r>
              <a:rPr lang="hu-HU" altLang="hu-HU" sz="2400" dirty="0">
                <a:latin typeface="+mj-lt"/>
              </a:rPr>
              <a:t> valószínűsége magas. </a:t>
            </a:r>
            <a:r>
              <a:rPr lang="hu-HU" altLang="hu-HU" sz="2400" b="1" dirty="0">
                <a:latin typeface="+mj-lt"/>
              </a:rPr>
              <a:t>Ebben az esetben a szóban forgó anyag már nem olyan teher, amelytől birtokosa meg kíván válni, hanem valódi terméknek minősül. </a:t>
            </a:r>
            <a:r>
              <a:rPr lang="hu-HU" altLang="hu-HU" sz="2400" dirty="0">
                <a:latin typeface="+mj-lt"/>
              </a:rPr>
              <a:t>[…]  </a:t>
            </a:r>
            <a:r>
              <a:rPr lang="hu-HU" altLang="hu-HU" sz="2400" b="1" dirty="0">
                <a:latin typeface="+mj-lt"/>
              </a:rPr>
              <a:t>Nyilvánvaló ugyanis, hogy a vízbe ömlött vagy vízzel elegyedett, vagy akár üledékkel keveredett szénhidrogén felhasználása vagy kereskedelmi forgalomba hozatala meglehetősen esetleges, mondhatni hipotetikus</a:t>
            </a:r>
            <a:r>
              <a:rPr lang="hu-HU" altLang="hu-HU" sz="2400" dirty="0">
                <a:latin typeface="+mj-lt"/>
              </a:rPr>
              <a:t>. Az is nyilvánvaló, hogy még ha el is fogadjuk, hogy az ilyen felhasználás vagy kereskedelmi forgalomba hozatal technikailag megvalósítható, </a:t>
            </a:r>
            <a:r>
              <a:rPr lang="hu-HU" altLang="hu-HU" sz="2400" b="1" dirty="0">
                <a:latin typeface="+mj-lt"/>
              </a:rPr>
              <a:t>ez mindenesetre olyan előzetes feldolgozási eljárást feltételezne, amely nemcsak a gazdaságos </a:t>
            </a:r>
            <a:r>
              <a:rPr lang="hu-HU" altLang="hu-HU" sz="2400" b="1" dirty="0" err="1">
                <a:latin typeface="+mj-lt"/>
              </a:rPr>
              <a:t>újrahasznosítástól</a:t>
            </a:r>
            <a:r>
              <a:rPr lang="hu-HU" altLang="hu-HU" sz="2400" b="1" dirty="0">
                <a:latin typeface="+mj-lt"/>
              </a:rPr>
              <a:t> áll távol, de ezen anyag birtokosa számára valójában jelentős pénzügyi terhet jelentene.</a:t>
            </a:r>
            <a:r>
              <a:rPr lang="hu-HU" altLang="hu-HU" sz="2400" dirty="0">
                <a:latin typeface="+mj-lt"/>
              </a:rPr>
              <a:t> Ebből következik, hogy a véletlenül a tengerbe ömlött szénhidrogéneket olyan anyagnak kell tekinteni, melyet birtokosa nem kívánt előállítani, és attól szállítása során – akár akaratlanul – „megválik”, olyannyira, hogy az ilyen anyagot a 75/442 irányelv értelmében hulladéknak kell minősíteni. (Erika, C-188/07. sz. ügy)</a:t>
            </a:r>
            <a:endParaRPr lang="hu-HU" dirty="0">
              <a:latin typeface="+mj-lt"/>
            </a:endParaRPr>
          </a:p>
        </p:txBody>
      </p:sp>
    </p:spTree>
    <p:extLst>
      <p:ext uri="{BB962C8B-B14F-4D97-AF65-F5344CB8AC3E}">
        <p14:creationId xmlns:p14="http://schemas.microsoft.com/office/powerpoint/2010/main" val="3447791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3381" y="598271"/>
            <a:ext cx="8229600" cy="1008112"/>
          </a:xfrm>
        </p:spPr>
        <p:txBody>
          <a:bodyPr>
            <a:normAutofit/>
          </a:bodyPr>
          <a:lstStyle/>
          <a:p>
            <a:pPr marL="514350" indent="-514350"/>
            <a:r>
              <a:rPr lang="hu-HU" sz="2800" dirty="0"/>
              <a:t>Közszolgáltató</a:t>
            </a:r>
          </a:p>
        </p:txBody>
      </p:sp>
      <p:sp>
        <p:nvSpPr>
          <p:cNvPr id="3" name="Tartalom helye 2"/>
          <p:cNvSpPr>
            <a:spLocks noGrp="1"/>
          </p:cNvSpPr>
          <p:nvPr>
            <p:ph idx="1"/>
          </p:nvPr>
        </p:nvSpPr>
        <p:spPr>
          <a:xfrm>
            <a:off x="420254" y="1606383"/>
            <a:ext cx="8229600" cy="4064744"/>
          </a:xfrm>
        </p:spPr>
        <p:txBody>
          <a:bodyPr>
            <a:normAutofit/>
          </a:bodyPr>
          <a:lstStyle/>
          <a:p>
            <a:r>
              <a:rPr lang="hu-HU" dirty="0"/>
              <a:t>Többségi állami vagy önkormányzati tulajdonban </a:t>
            </a:r>
          </a:p>
          <a:p>
            <a:r>
              <a:rPr lang="hu-HU" dirty="0"/>
              <a:t>Engedélyek és megfelelőségi vélemény (NHKV-</a:t>
            </a:r>
            <a:r>
              <a:rPr lang="hu-HU" dirty="0" err="1"/>
              <a:t>tól</a:t>
            </a:r>
            <a:r>
              <a:rPr lang="hu-HU" dirty="0"/>
              <a:t> és MEHK-</a:t>
            </a:r>
            <a:r>
              <a:rPr lang="hu-HU" dirty="0" err="1"/>
              <a:t>től</a:t>
            </a:r>
            <a:r>
              <a:rPr lang="hu-HU" dirty="0"/>
              <a:t> és a kormányhivataltól)</a:t>
            </a:r>
          </a:p>
          <a:p>
            <a:r>
              <a:rPr lang="hu-HU" dirty="0"/>
              <a:t>Biztosítást köt vagy céltartalékot képez (De: </a:t>
            </a:r>
            <a:r>
              <a:rPr lang="hu-HU" dirty="0" err="1"/>
              <a:t>Ht</a:t>
            </a:r>
            <a:r>
              <a:rPr lang="hu-HU" dirty="0"/>
              <a:t>. 70. § (1))</a:t>
            </a:r>
          </a:p>
          <a:p>
            <a:r>
              <a:rPr lang="hu-HU" dirty="0"/>
              <a:t>Települési hulladék ingatlanhasználóktól való gyűjtése és elszállítása </a:t>
            </a:r>
          </a:p>
          <a:p>
            <a:r>
              <a:rPr lang="hu-HU" dirty="0"/>
              <a:t>Elhagyott hulladék elszállítása </a:t>
            </a:r>
          </a:p>
          <a:p>
            <a:r>
              <a:rPr lang="hu-HU" dirty="0"/>
              <a:t>Bizonyos esetekben létesítmény üzemeltetés </a:t>
            </a:r>
          </a:p>
        </p:txBody>
      </p:sp>
    </p:spTree>
    <p:extLst>
      <p:ext uri="{BB962C8B-B14F-4D97-AF65-F5344CB8AC3E}">
        <p14:creationId xmlns:p14="http://schemas.microsoft.com/office/powerpoint/2010/main" val="547873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37B8445-E315-4736-842E-AAFACFF65006}"/>
              </a:ext>
            </a:extLst>
          </p:cNvPr>
          <p:cNvSpPr>
            <a:spLocks noGrp="1"/>
          </p:cNvSpPr>
          <p:nvPr>
            <p:ph type="title"/>
          </p:nvPr>
        </p:nvSpPr>
        <p:spPr>
          <a:xfrm>
            <a:off x="247072" y="314037"/>
            <a:ext cx="9875520" cy="1356360"/>
          </a:xfrm>
        </p:spPr>
        <p:txBody>
          <a:bodyPr>
            <a:normAutofit/>
          </a:bodyPr>
          <a:lstStyle/>
          <a:p>
            <a:r>
              <a:rPr lang="hu-HU" sz="2800" dirty="0"/>
              <a:t>Hulladéklerakási járulék</a:t>
            </a:r>
          </a:p>
        </p:txBody>
      </p:sp>
      <p:sp>
        <p:nvSpPr>
          <p:cNvPr id="3" name="Tartalom helye 2">
            <a:extLst>
              <a:ext uri="{FF2B5EF4-FFF2-40B4-BE49-F238E27FC236}">
                <a16:creationId xmlns:a16="http://schemas.microsoft.com/office/drawing/2014/main" id="{FB86AD33-3B55-40E6-AF55-550EF3C4651E}"/>
              </a:ext>
            </a:extLst>
          </p:cNvPr>
          <p:cNvSpPr>
            <a:spLocks noGrp="1"/>
          </p:cNvSpPr>
          <p:nvPr>
            <p:ph idx="1"/>
          </p:nvPr>
        </p:nvSpPr>
        <p:spPr>
          <a:xfrm>
            <a:off x="524164" y="1413163"/>
            <a:ext cx="9872871" cy="4812145"/>
          </a:xfrm>
        </p:spPr>
        <p:txBody>
          <a:bodyPr/>
          <a:lstStyle/>
          <a:p>
            <a:pPr marL="45720" indent="0">
              <a:buNone/>
            </a:pPr>
            <a:r>
              <a:rPr lang="hu-HU" dirty="0"/>
              <a:t>A hulladéklerakó üzemeltetője, illetve a </a:t>
            </a:r>
            <a:r>
              <a:rPr lang="hu-HU" dirty="0" err="1"/>
              <a:t>Ht</a:t>
            </a:r>
            <a:r>
              <a:rPr lang="hu-HU" dirty="0"/>
              <a:t>. 68. § (2) bekezdésben meghatározott ártalmatlanítási művelet végzője (a továbbiakban együtt: járulékfizetésre kötelezett) a hulladéklerakás csökkentése, valamint az e törvényben meghatározott hasznosítási arányok teljesítése érdekében hulladéklerakási járulékot fizet.</a:t>
            </a:r>
          </a:p>
          <a:p>
            <a:pPr marL="45720" indent="0">
              <a:buNone/>
            </a:pPr>
            <a:r>
              <a:rPr lang="hu-HU" dirty="0"/>
              <a:t>A hulladéklerakási járulék megfizetésének kötelezettsége a hulladék elhelyezésével keletkezik. A járulék mértékét 6000 Ft/tonna egységár alapulvételével a negyedévenkénti járulékfizetéssel érintett hulladék tömege alapján kell meghatározni.</a:t>
            </a:r>
          </a:p>
          <a:p>
            <a:pPr marL="45720" indent="0">
              <a:buNone/>
            </a:pPr>
            <a:endParaRPr lang="hu-HU" dirty="0"/>
          </a:p>
          <a:p>
            <a:endParaRPr lang="hu-HU" dirty="0"/>
          </a:p>
        </p:txBody>
      </p:sp>
    </p:spTree>
    <p:extLst>
      <p:ext uri="{BB962C8B-B14F-4D97-AF65-F5344CB8AC3E}">
        <p14:creationId xmlns:p14="http://schemas.microsoft.com/office/powerpoint/2010/main" val="287754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50A8BD-CFDD-4891-9599-D380094662EF}"/>
              </a:ext>
            </a:extLst>
          </p:cNvPr>
          <p:cNvSpPr>
            <a:spLocks noGrp="1"/>
          </p:cNvSpPr>
          <p:nvPr>
            <p:ph type="title"/>
          </p:nvPr>
        </p:nvSpPr>
        <p:spPr>
          <a:xfrm>
            <a:off x="302491" y="281709"/>
            <a:ext cx="9875520" cy="1203960"/>
          </a:xfrm>
        </p:spPr>
        <p:txBody>
          <a:bodyPr>
            <a:normAutofit/>
          </a:bodyPr>
          <a:lstStyle/>
          <a:p>
            <a:r>
              <a:rPr lang="hu-HU" sz="2800" dirty="0"/>
              <a:t>EUB joggyakorlata a lerakási hulladék kapcsán</a:t>
            </a:r>
          </a:p>
        </p:txBody>
      </p:sp>
      <p:sp>
        <p:nvSpPr>
          <p:cNvPr id="3" name="Tartalom helye 2">
            <a:extLst>
              <a:ext uri="{FF2B5EF4-FFF2-40B4-BE49-F238E27FC236}">
                <a16:creationId xmlns:a16="http://schemas.microsoft.com/office/drawing/2014/main" id="{EE8EE3C4-84A7-4457-93CF-9AB33374CAD6}"/>
              </a:ext>
            </a:extLst>
          </p:cNvPr>
          <p:cNvSpPr>
            <a:spLocks noGrp="1"/>
          </p:cNvSpPr>
          <p:nvPr>
            <p:ph idx="1"/>
          </p:nvPr>
        </p:nvSpPr>
        <p:spPr>
          <a:xfrm>
            <a:off x="302491" y="1485669"/>
            <a:ext cx="11621654" cy="5090622"/>
          </a:xfrm>
        </p:spPr>
        <p:txBody>
          <a:bodyPr>
            <a:normAutofit fontScale="92500" lnSpcReduction="20000"/>
          </a:bodyPr>
          <a:lstStyle/>
          <a:p>
            <a:r>
              <a:rPr lang="hu-HU" dirty="0"/>
              <a:t>Hotel Futura C-254/08. sz. ügy: „Másodszor a szennyező fizet elve nem ellentétes azzal, hogy </a:t>
            </a:r>
            <a:r>
              <a:rPr lang="hu-HU" b="1" dirty="0"/>
              <a:t>a tagállamok a szolgáltatás </a:t>
            </a:r>
            <a:r>
              <a:rPr lang="hu-HU" b="1" dirty="0" err="1"/>
              <a:t>igénybevevőinek</a:t>
            </a:r>
            <a:r>
              <a:rPr lang="hu-HU" b="1" dirty="0"/>
              <a:t> a települési hulladéktermelési kapacitásuk alapján meghatározott kategóriái szerint módosítsák az e kategóriák azon összes költséghez való hozzájárulását, amely a települési hulladék gazdálkodási és ártalmatlanítási rendszerének a finanszírozásához szükséges</a:t>
            </a:r>
            <a:r>
              <a:rPr lang="hu-HU" dirty="0"/>
              <a:t>.[…] E tekintetben meg kell állapítani, hogy a hulladékártalmatlanítás utáni adó számítása céljából a települési hulladék gyűjtési és ártalmatlanítási szolgáltatása </a:t>
            </a:r>
            <a:r>
              <a:rPr lang="hu-HU" dirty="0" err="1"/>
              <a:t>igénybevevőinek</a:t>
            </a:r>
            <a:r>
              <a:rPr lang="hu-HU" dirty="0"/>
              <a:t> a kategóriái közötti adójogi megkülönböztetés – hasonlóan az alapügyben szóban forgó nemzeti szabályozásban előírt, a hoteltársaságok és az egyének közötti megkülönböztetéshez –, </a:t>
            </a:r>
            <a:r>
              <a:rPr lang="hu-HU" b="1" dirty="0"/>
              <a:t>amely olyan objektív kritériumok, mint a hulladéktermelési kapacitásuk vagy a termelt hulladék jellege alapján történik, amelyek közvetlen kapcsolatban vannak e szolgáltatás költségével, megfelelőnek bizonyulhatnak az említett szolgáltatás finanszírozása céljának az eléréséhez.</a:t>
            </a:r>
            <a:r>
              <a:rPr lang="hu-HU" dirty="0"/>
              <a:t>”</a:t>
            </a:r>
          </a:p>
          <a:p>
            <a:r>
              <a:rPr lang="it-IT" dirty="0"/>
              <a:t>Pontina Ambiente Srl. kontra Regione Lazio</a:t>
            </a:r>
            <a:r>
              <a:rPr lang="hu-HU" dirty="0"/>
              <a:t> C-172/08. sz. ügy: „Következésképpen, bár a tagállam kivethet a hulladékokra olyan adót, amelyet a hulladéklerakó üzemeltetőjének kell megfizetnie, és amelyet a hulladékot lerakó önkormányzatnak számára meg kell térítenie, </a:t>
            </a:r>
            <a:r>
              <a:rPr lang="hu-HU" b="1" dirty="0"/>
              <a:t>ezt csak azzal a feltétellel teheti, ha ehhez az adózási eszközhöz olyan intézkedések kapcsolódnak, amelyek annak garantálására irányulnak, hogy az adó megtérítésére ténylegesen és rövid időn belül sor kerül annak érdekében, hogy az említett üzemeltető ne viseljen az érintett önkormányzatok késedelmes fizetéséből származó túlzott </a:t>
            </a:r>
            <a:r>
              <a:rPr lang="hu-HU" b="1" dirty="0" err="1"/>
              <a:t>terheket</a:t>
            </a:r>
            <a:r>
              <a:rPr lang="hu-HU" b="1" dirty="0"/>
              <a:t>, és így ne kerüljön veszélybe a szennyező fizet elv megvalósulása. Ha ugyanis e költségek viselése az üzemeltetőt terheli, az ahhoz vezet, hogy olyan hulladékok ártalmatlanításával kapcsolatos költségeket visel, amelyek nem az ő tevékenysége következtében keletkeztek, hanem amelyeket ő csak ártalmatlanít az általa nyújtott szolgáltatások keretében.”</a:t>
            </a:r>
          </a:p>
        </p:txBody>
      </p:sp>
    </p:spTree>
    <p:extLst>
      <p:ext uri="{BB962C8B-B14F-4D97-AF65-F5344CB8AC3E}">
        <p14:creationId xmlns:p14="http://schemas.microsoft.com/office/powerpoint/2010/main" val="300560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76D5364-1CD2-41EB-A9F2-7B2983D2351D}"/>
              </a:ext>
            </a:extLst>
          </p:cNvPr>
          <p:cNvSpPr>
            <a:spLocks noGrp="1"/>
          </p:cNvSpPr>
          <p:nvPr>
            <p:ph idx="1"/>
          </p:nvPr>
        </p:nvSpPr>
        <p:spPr>
          <a:xfrm>
            <a:off x="350982" y="1339273"/>
            <a:ext cx="10664889" cy="4756727"/>
          </a:xfrm>
        </p:spPr>
        <p:txBody>
          <a:bodyPr>
            <a:normAutofit fontScale="92500" lnSpcReduction="10000"/>
          </a:bodyPr>
          <a:lstStyle/>
          <a:p>
            <a:r>
              <a:rPr lang="hu-HU" dirty="0"/>
              <a:t>VG </a:t>
            </a:r>
            <a:r>
              <a:rPr lang="hu-HU" dirty="0" err="1"/>
              <a:t>Čistoća</a:t>
            </a:r>
            <a:r>
              <a:rPr lang="hu-HU" dirty="0"/>
              <a:t> </a:t>
            </a:r>
            <a:r>
              <a:rPr lang="hu-HU" dirty="0" err="1"/>
              <a:t>d.o.o</a:t>
            </a:r>
            <a:r>
              <a:rPr lang="hu-HU" dirty="0"/>
              <a:t>. és </a:t>
            </a:r>
            <a:r>
              <a:rPr lang="hu-HU" dirty="0" err="1"/>
              <a:t>Đuro</a:t>
            </a:r>
            <a:r>
              <a:rPr lang="hu-HU" dirty="0"/>
              <a:t> </a:t>
            </a:r>
            <a:r>
              <a:rPr lang="hu-HU" dirty="0" err="1"/>
              <a:t>Vladika</a:t>
            </a:r>
            <a:r>
              <a:rPr lang="hu-HU" dirty="0"/>
              <a:t>, </a:t>
            </a:r>
            <a:r>
              <a:rPr lang="hu-HU" dirty="0" err="1"/>
              <a:t>Ljubica</a:t>
            </a:r>
            <a:r>
              <a:rPr lang="hu-HU" dirty="0"/>
              <a:t> </a:t>
            </a:r>
            <a:r>
              <a:rPr lang="hu-HU" dirty="0" err="1"/>
              <a:t>Vladika</a:t>
            </a:r>
            <a:r>
              <a:rPr lang="hu-HU" dirty="0"/>
              <a:t> C-335/16. sz. ügy: „Ami települési hulladékgazdálkodás és -ártalmatlanítás költségének finanszírozását illeti, amennyiben a szolgáltatást a „birtokosok” összessége számára közösen végzik, a tagállamok a 2008/98 irányelv 15. cikke alapján kötelesek biztosítani, hogy főszabály szerint e szolgáltatás minden igénybe vevője ezen irányelv 3. cikke értelmében vett „birtokosként” közösen viselje a hulladék ártalmatlanításának összes költségét. […] Az uniós jog jelenlegi állása szerint nem létezik az EUMSZ 192. cikk alapján elfogadott olyan szabályozás, amely a tagállamok számára a települési hulladék ártalmatlanítása költségének finanszírozásával kapcsolatban pontos módszert írna elő oly módon, hogy ezt a finanszírozást azonos módon biztosíthatja az érintett tagállam választásától függően adón, díjon vagy más eszközön keresztül. […]a 2008/98 irányelv 14. cikkét és a 15. cikkének a) pontját úgy kell értelmezni, hogy azokkal </a:t>
            </a:r>
            <a:r>
              <a:rPr lang="hu-HU" b="1" dirty="0"/>
              <a:t>az uniós jog jelenlegi állása szerint nem ellentétes az olyan nemzeti szabályozás, mint amely az alapeljárás tárgya, és amely a települési hulladékgazdálkodás és -ártalmatlanítás finanszírozása céljából egyrészt olyan díjat határoz meg, amelyet az e szolgáltatás igénybe vevői által termelt hulladék mennyiségének becslése alapján, és nem az általuk ténylegesen termelt és gyűjtésre leadott hulladék mennyisége alapján számítanak ki, másrészt az igénybe vevőknek hulladékbirtokos minőségükben olyan kiegészítő díj megfizetését írja elő, amelyből származó bevétel a hulladék kezeléséhez, beleértve az újrafeldolgozást is, szükséges tőkeberuházások finanszírozására szolgál. </a:t>
            </a:r>
            <a:r>
              <a:rPr lang="hu-HU" dirty="0"/>
              <a:t>[…]”</a:t>
            </a:r>
          </a:p>
        </p:txBody>
      </p:sp>
    </p:spTree>
    <p:extLst>
      <p:ext uri="{BB962C8B-B14F-4D97-AF65-F5344CB8AC3E}">
        <p14:creationId xmlns:p14="http://schemas.microsoft.com/office/powerpoint/2010/main" val="2056342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261E7A-35BA-4026-9E6F-EACAEB3C4A4E}"/>
              </a:ext>
            </a:extLst>
          </p:cNvPr>
          <p:cNvSpPr>
            <a:spLocks noGrp="1"/>
          </p:cNvSpPr>
          <p:nvPr>
            <p:ph type="title"/>
          </p:nvPr>
        </p:nvSpPr>
        <p:spPr>
          <a:xfrm>
            <a:off x="422564" y="544945"/>
            <a:ext cx="9875520" cy="922251"/>
          </a:xfrm>
        </p:spPr>
        <p:txBody>
          <a:bodyPr>
            <a:normAutofit/>
          </a:bodyPr>
          <a:lstStyle/>
          <a:p>
            <a:r>
              <a:rPr lang="hu-HU" sz="2800" dirty="0"/>
              <a:t>Hatósági rendszer</a:t>
            </a:r>
          </a:p>
        </p:txBody>
      </p:sp>
      <p:sp>
        <p:nvSpPr>
          <p:cNvPr id="3" name="Tartalom helye 2">
            <a:extLst>
              <a:ext uri="{FF2B5EF4-FFF2-40B4-BE49-F238E27FC236}">
                <a16:creationId xmlns:a16="http://schemas.microsoft.com/office/drawing/2014/main" id="{AFBF8B63-4A4C-4AE0-8F88-01D9A97FB08A}"/>
              </a:ext>
            </a:extLst>
          </p:cNvPr>
          <p:cNvSpPr>
            <a:spLocks noGrp="1"/>
          </p:cNvSpPr>
          <p:nvPr>
            <p:ph idx="1"/>
          </p:nvPr>
        </p:nvSpPr>
        <p:spPr>
          <a:xfrm>
            <a:off x="425213" y="1467197"/>
            <a:ext cx="10279732" cy="4845858"/>
          </a:xfrm>
        </p:spPr>
        <p:txBody>
          <a:bodyPr>
            <a:normAutofit fontScale="92500" lnSpcReduction="20000"/>
          </a:bodyPr>
          <a:lstStyle/>
          <a:p>
            <a:r>
              <a:rPr lang="hu-HU" dirty="0"/>
              <a:t>MEKH</a:t>
            </a:r>
          </a:p>
          <a:p>
            <a:r>
              <a:rPr lang="hu-HU" dirty="0"/>
              <a:t>?NHKV</a:t>
            </a:r>
          </a:p>
          <a:p>
            <a:r>
              <a:rPr lang="hu-HU" dirty="0"/>
              <a:t>Hulladékgazdálkodási hatóság (124/2021. (III.12.) Korm. rendelet)</a:t>
            </a:r>
          </a:p>
          <a:p>
            <a:pPr marL="274320" lvl="1" indent="0">
              <a:buNone/>
            </a:pPr>
            <a:r>
              <a:rPr lang="hu-HU" dirty="0"/>
              <a:t>A Kormány közigazgatási hatósági ügyekben eljáró hulladékgazdálkodási hatóságként  </a:t>
            </a:r>
          </a:p>
          <a:p>
            <a:pPr lvl="1"/>
            <a:r>
              <a:rPr lang="hu-HU" dirty="0"/>
              <a:t> a megyei kormányhivatalt (a továbbiakban: területi hulladékgazdálkodási hatóság) és</a:t>
            </a:r>
          </a:p>
          <a:p>
            <a:pPr lvl="1"/>
            <a:r>
              <a:rPr lang="hu-HU" dirty="0"/>
              <a:t>a hulladékgazdálkodásért felelős miniszter (a továbbiakban: miniszter) által kijelölt szervezeti egységet (a továbbiakban: minisztériumi hulladékgazdálkodási hatóság)</a:t>
            </a:r>
          </a:p>
          <a:p>
            <a:pPr marL="274320" lvl="1" indent="0">
              <a:buNone/>
            </a:pPr>
            <a:r>
              <a:rPr lang="hu-HU" dirty="0"/>
              <a:t>jelöli ki.</a:t>
            </a:r>
          </a:p>
          <a:p>
            <a:pPr lvl="1"/>
            <a:r>
              <a:rPr lang="hu-HU" dirty="0"/>
              <a:t>A területi hulladékgazdálkodási hatóság illetékessége a székhelye szerinti megyére terjed ki azzal az eltéréssel, hogy a Pest Megyei Kormányhivatal illetékessége Pest megyére és Budapest főváros területére terjed ki.</a:t>
            </a:r>
          </a:p>
          <a:p>
            <a:pPr lvl="1"/>
            <a:r>
              <a:rPr lang="hu-HU" dirty="0"/>
              <a:t>Jogszabályban meghatározott esetben - országos illetékességgel - a Pest Megyei Kormányhivatal (a továbbiakban: országos hulladékgazdálkodási hatóság) jár el.</a:t>
            </a:r>
          </a:p>
          <a:p>
            <a:pPr lvl="1"/>
            <a:r>
              <a:rPr lang="hu-HU" dirty="0"/>
              <a:t> A minisztériumi hulladékgazdálkodási hatóság országos illetékességgel jár el.</a:t>
            </a:r>
          </a:p>
          <a:p>
            <a:pPr lvl="1"/>
            <a:r>
              <a:rPr lang="hu-HU" dirty="0"/>
              <a:t>Az atomenergia alkalmazása során a levegőbe és vízbe történő radioaktív kibocsátásokról és azok ellenőrzéséről szóló miniszteri rendelet szerinti kiemelt létesítményekkel összefüggő hulladékgazdálkodási hatósági ügyekben a Baranya Megyei Kormányhivatal országos illetékességgel jár el.</a:t>
            </a:r>
          </a:p>
          <a:p>
            <a:pPr lvl="1"/>
            <a:endParaRPr lang="hu-HU" dirty="0"/>
          </a:p>
        </p:txBody>
      </p:sp>
    </p:spTree>
    <p:extLst>
      <p:ext uri="{BB962C8B-B14F-4D97-AF65-F5344CB8AC3E}">
        <p14:creationId xmlns:p14="http://schemas.microsoft.com/office/powerpoint/2010/main" val="4068011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572C2FB-9DCF-4703-BE8F-D6931A81883A}"/>
              </a:ext>
            </a:extLst>
          </p:cNvPr>
          <p:cNvSpPr>
            <a:spLocks noGrp="1"/>
          </p:cNvSpPr>
          <p:nvPr>
            <p:ph type="title"/>
          </p:nvPr>
        </p:nvSpPr>
        <p:spPr>
          <a:xfrm>
            <a:off x="330200" y="378690"/>
            <a:ext cx="9875520" cy="1356360"/>
          </a:xfrm>
        </p:spPr>
        <p:txBody>
          <a:bodyPr>
            <a:normAutofit/>
          </a:bodyPr>
          <a:lstStyle/>
          <a:p>
            <a:r>
              <a:rPr lang="hu-HU" sz="2800" dirty="0"/>
              <a:t>A hulladékgazdálkodással kapcsolatos szabályok megsértésének jogkövetkezményei</a:t>
            </a:r>
          </a:p>
        </p:txBody>
      </p:sp>
      <p:sp>
        <p:nvSpPr>
          <p:cNvPr id="3" name="Tartalom helye 2">
            <a:extLst>
              <a:ext uri="{FF2B5EF4-FFF2-40B4-BE49-F238E27FC236}">
                <a16:creationId xmlns:a16="http://schemas.microsoft.com/office/drawing/2014/main" id="{121DD4ED-B0A2-46A7-994D-F086A76355F1}"/>
              </a:ext>
            </a:extLst>
          </p:cNvPr>
          <p:cNvSpPr>
            <a:spLocks noGrp="1"/>
          </p:cNvSpPr>
          <p:nvPr>
            <p:ph idx="1"/>
          </p:nvPr>
        </p:nvSpPr>
        <p:spPr>
          <a:xfrm>
            <a:off x="330200" y="1872672"/>
            <a:ext cx="11353800" cy="4606637"/>
          </a:xfrm>
        </p:spPr>
        <p:txBody>
          <a:bodyPr/>
          <a:lstStyle/>
          <a:p>
            <a:r>
              <a:rPr lang="hu-HU" dirty="0"/>
              <a:t> hulladékgazdálkodási hatóság a </a:t>
            </a:r>
            <a:r>
              <a:rPr lang="hu-HU" dirty="0" err="1"/>
              <a:t>Ht</a:t>
            </a:r>
            <a:r>
              <a:rPr lang="hu-HU" dirty="0"/>
              <a:t>.-ban, a </a:t>
            </a:r>
            <a:r>
              <a:rPr lang="hu-HU" dirty="0" err="1"/>
              <a:t>Kvt</a:t>
            </a:r>
            <a:r>
              <a:rPr lang="hu-HU" dirty="0"/>
              <a:t>.-ben, az e törvények végrehajtására kiadott jogszabályokban, valamint az Európai Unió közvetlenül alkalmazandó jogi aktusában meghatározott rendelkezés, illetve hatósági döntésben foglaltak megsértése esetén intézkedést hozhat, bírságot szabhat ki vagy figyelmeztetésben részesíti az eljárás alá vont jogi személyt, jogi személyiséggel nem rendelkező szervezetet vagy természetes személyt.</a:t>
            </a:r>
          </a:p>
          <a:p>
            <a:r>
              <a:rPr lang="hu-HU" dirty="0"/>
              <a:t>A hulladékgazdálkodási hatóság azt a gazdálkodó szervezetet, amely hulladékot termékként, illetve melléktermékként használ fel, forgalmaz vagy tárol, kötelezi a hulladék melléktermékként történő felhasználásának, forgalmazásának, illetve tárolásának beszüntetésére, valamint a hulladék - a hulladékjegyzékről szóló miniszteri rendeletben meghatározott - hulladékjegyzék szerint történő besorolására.</a:t>
            </a:r>
          </a:p>
          <a:p>
            <a:pPr marL="45720" indent="0">
              <a:buNone/>
            </a:pPr>
            <a:endParaRPr lang="hu-HU" dirty="0"/>
          </a:p>
        </p:txBody>
      </p:sp>
    </p:spTree>
    <p:extLst>
      <p:ext uri="{BB962C8B-B14F-4D97-AF65-F5344CB8AC3E}">
        <p14:creationId xmlns:p14="http://schemas.microsoft.com/office/powerpoint/2010/main" val="3896781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157DDA-625E-484B-A57F-6440A4982708}"/>
              </a:ext>
            </a:extLst>
          </p:cNvPr>
          <p:cNvSpPr>
            <a:spLocks noGrp="1"/>
          </p:cNvSpPr>
          <p:nvPr>
            <p:ph type="title"/>
          </p:nvPr>
        </p:nvSpPr>
        <p:spPr>
          <a:xfrm>
            <a:off x="422564" y="323272"/>
            <a:ext cx="9875520" cy="682105"/>
          </a:xfrm>
        </p:spPr>
        <p:txBody>
          <a:bodyPr>
            <a:normAutofit/>
          </a:bodyPr>
          <a:lstStyle/>
          <a:p>
            <a:r>
              <a:rPr lang="hu-HU" sz="2800" dirty="0"/>
              <a:t>Intézkedések</a:t>
            </a:r>
          </a:p>
        </p:txBody>
      </p:sp>
      <p:sp>
        <p:nvSpPr>
          <p:cNvPr id="3" name="Tartalom helye 2">
            <a:extLst>
              <a:ext uri="{FF2B5EF4-FFF2-40B4-BE49-F238E27FC236}">
                <a16:creationId xmlns:a16="http://schemas.microsoft.com/office/drawing/2014/main" id="{61AEBE25-9BF6-4692-9032-0071981F0355}"/>
              </a:ext>
            </a:extLst>
          </p:cNvPr>
          <p:cNvSpPr>
            <a:spLocks noGrp="1"/>
          </p:cNvSpPr>
          <p:nvPr>
            <p:ph idx="1"/>
          </p:nvPr>
        </p:nvSpPr>
        <p:spPr>
          <a:xfrm>
            <a:off x="314036" y="1005377"/>
            <a:ext cx="11610109" cy="5626332"/>
          </a:xfrm>
        </p:spPr>
        <p:txBody>
          <a:bodyPr>
            <a:normAutofit fontScale="62500" lnSpcReduction="20000"/>
          </a:bodyPr>
          <a:lstStyle/>
          <a:p>
            <a:pPr marL="45720" indent="0">
              <a:buNone/>
            </a:pPr>
            <a:r>
              <a:rPr lang="hu-HU" dirty="0"/>
              <a:t>a) tevékenység végzését határozott időre, teljesen vagy részlegesen felfüggesztheti, korlátozhatja, a működést megtilthatja, az újbóli működést feltételhez kötheti,</a:t>
            </a:r>
          </a:p>
          <a:p>
            <a:pPr marL="45720" indent="0">
              <a:buNone/>
            </a:pPr>
            <a:r>
              <a:rPr lang="hu-HU" dirty="0"/>
              <a:t>b) vállalkozás, létesítmény működési engedélyét feltételhez kötheti, módosíthatja, felfüggesztheti, visszavonhatja, illetve kezdeményezheti annak visszavonását,</a:t>
            </a:r>
          </a:p>
          <a:p>
            <a:pPr marL="45720" indent="0">
              <a:buNone/>
            </a:pPr>
            <a:r>
              <a:rPr lang="hu-HU" dirty="0"/>
              <a:t>c) vállalkozás, létesítmény nyilvántartásba vételét feltételhez kötheti, határozott időre vagy véglegesen megtagadhatja, a vállalkozást, létesítményt törölheti nyilvántartásából,</a:t>
            </a:r>
          </a:p>
          <a:p>
            <a:pPr marL="45720" indent="0">
              <a:buNone/>
            </a:pPr>
            <a:r>
              <a:rPr lang="hu-HU" dirty="0"/>
              <a:t>d) a hulladékgazdálkodással összefüggő tevékenységet végző nem állami laboratóriumok működési engedélyét feltételhez kötheti, módosíthatja, visszavonhatja,</a:t>
            </a:r>
          </a:p>
          <a:p>
            <a:pPr marL="45720" indent="0">
              <a:buNone/>
            </a:pPr>
            <a:r>
              <a:rPr lang="hu-HU" dirty="0"/>
              <a:t>e) az újbóli engedélyezést az e törvény végrehajtására kiadott miniszteri rendeletben meghatározott oktatáson való részvételhez, annak igazolásához, illetve vizsgához kötheti,</a:t>
            </a:r>
          </a:p>
          <a:p>
            <a:pPr marL="45720" indent="0">
              <a:buNone/>
            </a:pPr>
            <a:r>
              <a:rPr lang="hu-HU" dirty="0"/>
              <a:t>f) termék előállítását, tárolását, szállítását, felhasználását, forgalomba hozatalát, behozatalát, kivitelét, illetékességi területén való átszállítását feltételhez kötheti, korlátozhatja, felfüggesztheti, megtilthatja,</a:t>
            </a:r>
          </a:p>
          <a:p>
            <a:pPr marL="45720" indent="0">
              <a:buNone/>
            </a:pPr>
            <a:r>
              <a:rPr lang="hu-HU" dirty="0"/>
              <a:t>g) elrendelheti a termék zár alá vételét, lefoglalását, forgalomból való kivonását, visszahívását, megsemmisítését, ártalmatlanítását,</a:t>
            </a:r>
          </a:p>
          <a:p>
            <a:pPr marL="45720" indent="0">
              <a:buNone/>
            </a:pPr>
            <a:r>
              <a:rPr lang="hu-HU" dirty="0"/>
              <a:t>h) elrendelheti a termék vizsgálatát, forgalmi korlátozását, elkülönítését,</a:t>
            </a:r>
          </a:p>
          <a:p>
            <a:pPr marL="45720" indent="0">
              <a:buNone/>
            </a:pPr>
            <a:r>
              <a:rPr lang="hu-HU" dirty="0"/>
              <a:t>i) szállítóeszköz engedélyének visszavonását kezdeményezheti, használatát megtilthatja,</a:t>
            </a:r>
          </a:p>
          <a:p>
            <a:pPr marL="45720" indent="0">
              <a:buNone/>
            </a:pPr>
            <a:r>
              <a:rPr lang="hu-HU" dirty="0"/>
              <a:t>j) engedélyköteles tevékenység végzésére vonatkozó engedélyt módosíthat, visszavonhat,</a:t>
            </a:r>
          </a:p>
          <a:p>
            <a:pPr marL="45720" indent="0">
              <a:buNone/>
            </a:pPr>
            <a:r>
              <a:rPr lang="hu-HU" dirty="0"/>
              <a:t>k) elrendelheti eszköz, tárgy, anyag vagy termék zár alá vételét, ártalmatlanítását, továbbá szállítójárművet visszatarthat mindaddig, amíg a felelős személye nem kerül megállapításra, vagy a szállítmányával kapcsolatos zárolási, lefoglalási, és ártalmatlanítási eljárás be nem fejeződik, illetve annak költsége megfizetésre nem kerül,</a:t>
            </a:r>
          </a:p>
          <a:p>
            <a:pPr marL="45720" indent="0">
              <a:buNone/>
            </a:pPr>
            <a:r>
              <a:rPr lang="hu-HU" dirty="0"/>
              <a:t>l) termék tárolására szolgáló helyiséget zár alá veheti mindaddig, amíg a felelős személye nem kerül megállapításra,</a:t>
            </a:r>
          </a:p>
          <a:p>
            <a:pPr marL="45720" indent="0">
              <a:buNone/>
            </a:pPr>
            <a:r>
              <a:rPr lang="hu-HU" dirty="0"/>
              <a:t>m) a hulladékképződéssel járó termék értéklánc részét képező valamely tevékenység vonatkozásában megtilthatja vagy korlátozhatja a jogszabályban előírtaknak nem megfelelő képesítéssel foglalkoztatottak munkavégzését.</a:t>
            </a:r>
          </a:p>
          <a:p>
            <a:endParaRPr lang="hu-HU" dirty="0"/>
          </a:p>
        </p:txBody>
      </p:sp>
    </p:spTree>
    <p:extLst>
      <p:ext uri="{BB962C8B-B14F-4D97-AF65-F5344CB8AC3E}">
        <p14:creationId xmlns:p14="http://schemas.microsoft.com/office/powerpoint/2010/main" val="3083267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A7DEA1-8783-4136-A960-4FAF44754742}"/>
              </a:ext>
            </a:extLst>
          </p:cNvPr>
          <p:cNvSpPr>
            <a:spLocks noGrp="1"/>
          </p:cNvSpPr>
          <p:nvPr>
            <p:ph type="title"/>
          </p:nvPr>
        </p:nvSpPr>
        <p:spPr>
          <a:xfrm>
            <a:off x="293254" y="314035"/>
            <a:ext cx="9875520" cy="1116215"/>
          </a:xfrm>
        </p:spPr>
        <p:txBody>
          <a:bodyPr>
            <a:normAutofit/>
          </a:bodyPr>
          <a:lstStyle/>
          <a:p>
            <a:r>
              <a:rPr lang="hu-HU" sz="2800" dirty="0"/>
              <a:t>Hulladékgazdálkodási bírság </a:t>
            </a:r>
          </a:p>
        </p:txBody>
      </p:sp>
      <p:sp>
        <p:nvSpPr>
          <p:cNvPr id="3" name="Tartalom helye 2">
            <a:extLst>
              <a:ext uri="{FF2B5EF4-FFF2-40B4-BE49-F238E27FC236}">
                <a16:creationId xmlns:a16="http://schemas.microsoft.com/office/drawing/2014/main" id="{BE4046C7-9801-4B91-AD4B-07DB00F0205C}"/>
              </a:ext>
            </a:extLst>
          </p:cNvPr>
          <p:cNvSpPr>
            <a:spLocks noGrp="1"/>
          </p:cNvSpPr>
          <p:nvPr>
            <p:ph idx="1"/>
          </p:nvPr>
        </p:nvSpPr>
        <p:spPr>
          <a:xfrm>
            <a:off x="293254" y="1551709"/>
            <a:ext cx="11085946" cy="4821382"/>
          </a:xfrm>
        </p:spPr>
        <p:txBody>
          <a:bodyPr>
            <a:normAutofit fontScale="85000" lnSpcReduction="20000"/>
          </a:bodyPr>
          <a:lstStyle/>
          <a:p>
            <a:pPr marL="45720" indent="0">
              <a:buNone/>
            </a:pPr>
            <a:r>
              <a:rPr lang="hu-HU" dirty="0"/>
              <a:t>Azt a természetes vagy jogi személyt, egyéni vállalkozót, továbbá jogi személyiséggel nem rendelkező szervezetet, aki vagy amely</a:t>
            </a:r>
          </a:p>
          <a:p>
            <a:pPr marL="45720" indent="0">
              <a:buNone/>
            </a:pPr>
            <a:r>
              <a:rPr lang="hu-HU" dirty="0"/>
              <a:t>a) a hulladékgazdálkodással kapcsolatos jogszabály, közvetlenül alkalmazandó uniós jogi aktus vagy hatósági határozat előírásait megsérti,</a:t>
            </a:r>
          </a:p>
          <a:p>
            <a:pPr marL="45720" indent="0">
              <a:buNone/>
            </a:pPr>
            <a:r>
              <a:rPr lang="hu-HU" dirty="0"/>
              <a:t>b) hatósági engedélyhez, hozzájáruláshoz, nyilvántartásba vételhez vagy bejelentéshez kötött hulladékgazdálkodási tevékenységet engedély, hozzájárulás, nyilvántartásba vétel vagy bejelentés nélkül, továbbá attól eltérően végez,</a:t>
            </a:r>
          </a:p>
          <a:p>
            <a:pPr marL="45720" indent="0">
              <a:buNone/>
            </a:pPr>
            <a:r>
              <a:rPr lang="hu-HU" dirty="0"/>
              <a:t>c) a melléktermék előállításáról vagy képződéséről a hulladékgazdálkodási hatóságot nem vagy nem megfelelően tájékoztatja, hulladékot termékként vagy melléktermékként használ fel, forgalmaz, tárol, vagy</a:t>
            </a:r>
          </a:p>
          <a:p>
            <a:pPr marL="45720" indent="0">
              <a:buNone/>
            </a:pPr>
            <a:r>
              <a:rPr lang="hu-HU" dirty="0"/>
              <a:t>d) terméket a hulladékképződés megelőzésével kapcsolatos jogszabály, közvetlenül alkalmazandó uniós jogi aktus vagy hatósági határozat előírásait megsértve forgalmaz,</a:t>
            </a:r>
          </a:p>
          <a:p>
            <a:pPr marL="45720" indent="0">
              <a:buNone/>
            </a:pPr>
            <a:r>
              <a:rPr lang="hu-HU" dirty="0"/>
              <a:t>a hulladékgazdálkodási hatóság a hulladékgazdálkodási bírság mértékéről, valamint kiszabásának és megállapításának módjáról szóló kormányrendelet szerint hulladékgazdálkodási bírság megfizetésére kötelezi.</a:t>
            </a:r>
          </a:p>
          <a:p>
            <a:pPr marL="45720" indent="0">
              <a:buNone/>
            </a:pPr>
            <a:r>
              <a:rPr lang="hu-HU" dirty="0"/>
              <a:t>Az (1) bekezdés szerinti jogsértést elkövető - a tízezer forintot el nem érő hulladékgazdálkodási bírság kiszabása helyett az elhagyott hulladék felszámolása mellett - a hulladékgazdálkodási hatóság által szervezett hulladékgazdálkodással összefüggő képzésen (a továbbiakban: hulladékgazdálkodási képzés) való részvételre kötelezhető.</a:t>
            </a:r>
          </a:p>
          <a:p>
            <a:endParaRPr lang="hu-HU" dirty="0"/>
          </a:p>
        </p:txBody>
      </p:sp>
    </p:spTree>
    <p:extLst>
      <p:ext uri="{BB962C8B-B14F-4D97-AF65-F5344CB8AC3E}">
        <p14:creationId xmlns:p14="http://schemas.microsoft.com/office/powerpoint/2010/main" val="3102026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1069B8-7F87-4506-9022-437286324CAB}"/>
              </a:ext>
            </a:extLst>
          </p:cNvPr>
          <p:cNvSpPr>
            <a:spLocks noGrp="1"/>
          </p:cNvSpPr>
          <p:nvPr>
            <p:ph type="title"/>
          </p:nvPr>
        </p:nvSpPr>
        <p:spPr>
          <a:xfrm>
            <a:off x="348673" y="369454"/>
            <a:ext cx="9875520" cy="940724"/>
          </a:xfrm>
        </p:spPr>
        <p:txBody>
          <a:bodyPr>
            <a:normAutofit/>
          </a:bodyPr>
          <a:lstStyle/>
          <a:p>
            <a:r>
              <a:rPr lang="hu-HU" sz="2800" dirty="0"/>
              <a:t>Hulladék jogellenes elhelyezésével kapcsolatos szabályok</a:t>
            </a:r>
          </a:p>
        </p:txBody>
      </p:sp>
      <p:sp>
        <p:nvSpPr>
          <p:cNvPr id="3" name="Tartalom helye 2">
            <a:extLst>
              <a:ext uri="{FF2B5EF4-FFF2-40B4-BE49-F238E27FC236}">
                <a16:creationId xmlns:a16="http://schemas.microsoft.com/office/drawing/2014/main" id="{BF925E57-4572-4E6B-B2C6-FDAB414FD805}"/>
              </a:ext>
            </a:extLst>
          </p:cNvPr>
          <p:cNvSpPr>
            <a:spLocks noGrp="1"/>
          </p:cNvSpPr>
          <p:nvPr>
            <p:ph idx="1"/>
          </p:nvPr>
        </p:nvSpPr>
        <p:spPr>
          <a:xfrm>
            <a:off x="424873" y="1173018"/>
            <a:ext cx="11323781" cy="5467927"/>
          </a:xfrm>
        </p:spPr>
        <p:txBody>
          <a:bodyPr>
            <a:normAutofit fontScale="70000" lnSpcReduction="20000"/>
          </a:bodyPr>
          <a:lstStyle/>
          <a:p>
            <a:r>
              <a:rPr lang="hu-HU" dirty="0"/>
              <a:t>Hulladéktól csak kijelölt vagy arra fenntartott helyen, a környezet veszélyeztetését kizáró módon lehet megválni. Nem mentesül a hulladék birtokosára, illetve tulajdonosára vonatkozó szabályok alól az, aki a birtokában, illetve a tulajdonában lévő hulladéktól nem az e törvényben meghatározott kötelezettségek teljesítésével válik meg. Az ingatlan tulajdonosát felelősség terheli az illegális hulladéklerakás vagy elhagyás megelőzéséért.</a:t>
            </a:r>
          </a:p>
          <a:p>
            <a:r>
              <a:rPr lang="hu-HU" dirty="0"/>
              <a:t>Az ingatlanon más által, az ingatlantulajdonos hozzájárulása nélkül, ellenőrizetlen körülmények között elhelyezett vagy elhagyott hulladék elszállításának és kezelésének kötelezettsége - a hulladékgazdálkodási hatóság bírságot, valamint kötelezést megállapító közigazgatási hatósági döntésének véglegessé válásától számított tizenöt napon belül - a hulladék tulajdonosát vagy korábbi birtokosát terheli.</a:t>
            </a:r>
          </a:p>
          <a:p>
            <a:r>
              <a:rPr lang="hu-HU" dirty="0"/>
              <a:t> Ha a (2) bekezdés szerinti tulajdonos vagy a korábbi birtokos ismeretlen, az elhagyott hulladék felszámolásának kötelezettsége - ellenkező bizonyításig - azt az ingatlantulajdonost terheli, akinek az ingatlanán a hulladékot elhelyezték vagy elhagyták. Az ingatlan tulajdonosa mentesül a felelősség alól, ha megtett minden tőle elvárható intézkedést, hogy a hulladék elhelyezését vagy elhagyását megakadályozza és a hulladékgazdálkodási hatóság eljárása során bizonyítja a hulladék korábbi birtokosának vagy az ingatlan tényleges használójának személyét. Társasházak esetében az ingatlan tulajdonosa vonatkozásában a társasházakról szóló 2003. évi CXXXIII. törvényben, a lakásszövetkezetek esetében a lakásszövetkezetekről szóló 2004. évi CXV. törvényben foglaltak irányadóak.</a:t>
            </a:r>
          </a:p>
          <a:p>
            <a:r>
              <a:rPr lang="hu-HU" dirty="0"/>
              <a:t>Az elhagyott hulladék felszámolására a (2) vagy (3) bekezdés szerint kötelezett személy (e § alkalmazásában a továbbiakban: kötelezett) a kötelezést megállapító közigazgatási hatósági döntés véglegessé válásától számított tizenöt napon belül gondoskodik a hulladék ingatlanról történő elszállításáról, és az elszállítás tényét igazolja a hulladékgazdálkodási hatóság ingatlan fekvése szerint illetékes területi szervénél az átvevő által a hulladékgazdálkodásért felelős miniszter rendeletében meghatározott formában és tartalommal kiállított teljes bizonyító </a:t>
            </a:r>
            <a:r>
              <a:rPr lang="hu-HU" dirty="0" err="1"/>
              <a:t>erejű</a:t>
            </a:r>
            <a:r>
              <a:rPr lang="hu-HU" dirty="0"/>
              <a:t> magánokirattal. A hulladékgazdálkodási hatóság a döntést közérdekből azonnal végrehajthatónak nyilváníthatja. A hulladék felszámolásával összefüggésben felmerülő költségek a kötelezettet terhelik.</a:t>
            </a:r>
          </a:p>
          <a:p>
            <a:r>
              <a:rPr lang="hu-HU" dirty="0"/>
              <a:t>A kötelezettet terhelő meg nem fizetett hulladékgazdálkodási bírság adók módjára behajtandó köztartozásnak minősül. Ha a köztartozásnak az adók módjára történő behajtása eredménytelen természetes személy kötelezett esetén a meg nem fizetett közigazgatási bírság helyébe ötezer forintonként hat óra közérdekű munkát kell meghatározni. A meg nem fizetett közigazgatási bírság ötezerrel nem osztható részét nem kell a közérdekű munka előírásánál figyelembe venni.</a:t>
            </a:r>
          </a:p>
          <a:p>
            <a:endParaRPr lang="hu-HU" dirty="0"/>
          </a:p>
        </p:txBody>
      </p:sp>
    </p:spTree>
    <p:extLst>
      <p:ext uri="{BB962C8B-B14F-4D97-AF65-F5344CB8AC3E}">
        <p14:creationId xmlns:p14="http://schemas.microsoft.com/office/powerpoint/2010/main" val="2733483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18B0610-DD34-4265-AC92-8930167DC8D6}"/>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4BB64C80-C5BB-4B97-BA48-F4960C2B444E}"/>
              </a:ext>
            </a:extLst>
          </p:cNvPr>
          <p:cNvSpPr>
            <a:spLocks noGrp="1"/>
          </p:cNvSpPr>
          <p:nvPr>
            <p:ph idx="1"/>
          </p:nvPr>
        </p:nvSpPr>
        <p:spPr/>
        <p:txBody>
          <a:bodyPr/>
          <a:lstStyle/>
          <a:p>
            <a:endParaRPr lang="hu-HU" dirty="0"/>
          </a:p>
          <a:p>
            <a:endParaRPr lang="hu-HU" dirty="0"/>
          </a:p>
          <a:p>
            <a:endParaRPr lang="hu-HU" sz="3200" dirty="0"/>
          </a:p>
          <a:p>
            <a:pPr marL="45720" indent="0" algn="ctr">
              <a:buNone/>
            </a:pPr>
            <a:r>
              <a:rPr lang="hu-HU" sz="3200" dirty="0"/>
              <a:t>Köszönöm a figyelmet!</a:t>
            </a:r>
          </a:p>
        </p:txBody>
      </p:sp>
    </p:spTree>
    <p:extLst>
      <p:ext uri="{BB962C8B-B14F-4D97-AF65-F5344CB8AC3E}">
        <p14:creationId xmlns:p14="http://schemas.microsoft.com/office/powerpoint/2010/main" val="378529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C379FB-A04C-4592-8556-7C6372195A83}"/>
              </a:ext>
            </a:extLst>
          </p:cNvPr>
          <p:cNvSpPr>
            <a:spLocks noGrp="1"/>
          </p:cNvSpPr>
          <p:nvPr>
            <p:ph type="title"/>
          </p:nvPr>
        </p:nvSpPr>
        <p:spPr>
          <a:xfrm>
            <a:off x="311727" y="300874"/>
            <a:ext cx="9875520" cy="922251"/>
          </a:xfrm>
        </p:spPr>
        <p:txBody>
          <a:bodyPr>
            <a:normAutofit/>
          </a:bodyPr>
          <a:lstStyle/>
          <a:p>
            <a:r>
              <a:rPr lang="hu-HU" sz="2800" dirty="0"/>
              <a:t>Melléktermék</a:t>
            </a:r>
          </a:p>
        </p:txBody>
      </p:sp>
      <p:sp>
        <p:nvSpPr>
          <p:cNvPr id="3" name="Tartalom helye 2">
            <a:extLst>
              <a:ext uri="{FF2B5EF4-FFF2-40B4-BE49-F238E27FC236}">
                <a16:creationId xmlns:a16="http://schemas.microsoft.com/office/drawing/2014/main" id="{4CCD365B-9895-4BA5-90D3-36C37E6505E9}"/>
              </a:ext>
            </a:extLst>
          </p:cNvPr>
          <p:cNvSpPr>
            <a:spLocks noGrp="1"/>
          </p:cNvSpPr>
          <p:nvPr>
            <p:ph idx="1"/>
          </p:nvPr>
        </p:nvSpPr>
        <p:spPr>
          <a:xfrm>
            <a:off x="572655" y="1330035"/>
            <a:ext cx="11083635" cy="5033819"/>
          </a:xfrm>
        </p:spPr>
        <p:txBody>
          <a:bodyPr/>
          <a:lstStyle/>
          <a:p>
            <a:pPr marL="45720" indent="0">
              <a:buNone/>
            </a:pPr>
            <a:r>
              <a:rPr lang="hu-HU" dirty="0"/>
              <a:t>Valamely anyag vagy tárgy, amely olyan előállítási folyamat eredményeként keletkezik, amelynek elsődleges célja nem az ilyen anyag vagy tárgy előállítása, a következő feltételek együttes teljesülése esetén nem hulladéknak, hanem mellékterméknek minősül: </a:t>
            </a:r>
          </a:p>
          <a:p>
            <a:pPr marL="45720" indent="0">
              <a:buNone/>
            </a:pPr>
            <a:r>
              <a:rPr lang="hu-HU" dirty="0"/>
              <a:t>a) további felhasználása biztosított,</a:t>
            </a:r>
          </a:p>
          <a:p>
            <a:pPr marL="45720" indent="0">
              <a:buNone/>
            </a:pPr>
            <a:r>
              <a:rPr lang="hu-HU" dirty="0"/>
              <a:t>b) előállítását követően - a szokásos ipari gyakorlattól eltérő feldolgozás nélkül - közvetlenül felhasználható,</a:t>
            </a:r>
          </a:p>
          <a:p>
            <a:pPr marL="45720" indent="0">
              <a:buNone/>
            </a:pPr>
            <a:r>
              <a:rPr lang="hu-HU" dirty="0"/>
              <a:t>c) az előállítási folyamat szerves részeként állítják elő,</a:t>
            </a:r>
          </a:p>
          <a:p>
            <a:pPr marL="45720" indent="0">
              <a:buNone/>
            </a:pPr>
            <a:r>
              <a:rPr lang="hu-HU" dirty="0"/>
              <a:t>d) a környezetet és az emberi egészséget hátrányosan nem érinti, és</a:t>
            </a:r>
          </a:p>
          <a:p>
            <a:pPr marL="45720" indent="0">
              <a:buNone/>
            </a:pPr>
            <a:r>
              <a:rPr lang="hu-HU" dirty="0"/>
              <a:t>e) további használata jogszerű, azaz meghatározott módon történő felhasználása tekintetében az anyag vagy tárgy megfelel a termékre, a környezet- és egészségvédelemre vonatkozó összes jogszabályi előírásnak.</a:t>
            </a:r>
          </a:p>
          <a:p>
            <a:pPr marL="45720" indent="0">
              <a:buNone/>
            </a:pPr>
            <a:endParaRPr lang="hu-HU" dirty="0"/>
          </a:p>
        </p:txBody>
      </p:sp>
    </p:spTree>
    <p:extLst>
      <p:ext uri="{BB962C8B-B14F-4D97-AF65-F5344CB8AC3E}">
        <p14:creationId xmlns:p14="http://schemas.microsoft.com/office/powerpoint/2010/main" val="343868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FCB522E-F317-4D87-98A1-87C227D9A777}"/>
              </a:ext>
            </a:extLst>
          </p:cNvPr>
          <p:cNvSpPr>
            <a:spLocks noGrp="1"/>
          </p:cNvSpPr>
          <p:nvPr>
            <p:ph type="title"/>
          </p:nvPr>
        </p:nvSpPr>
        <p:spPr>
          <a:xfrm>
            <a:off x="284018" y="332508"/>
            <a:ext cx="9875520" cy="1023851"/>
          </a:xfrm>
        </p:spPr>
        <p:txBody>
          <a:bodyPr>
            <a:normAutofit/>
          </a:bodyPr>
          <a:lstStyle/>
          <a:p>
            <a:r>
              <a:rPr lang="hu-HU" sz="2800" dirty="0"/>
              <a:t>Hulladékstátusz megszűnése</a:t>
            </a:r>
          </a:p>
        </p:txBody>
      </p:sp>
      <p:sp>
        <p:nvSpPr>
          <p:cNvPr id="3" name="Tartalom helye 2">
            <a:extLst>
              <a:ext uri="{FF2B5EF4-FFF2-40B4-BE49-F238E27FC236}">
                <a16:creationId xmlns:a16="http://schemas.microsoft.com/office/drawing/2014/main" id="{1D21763E-E75D-43FD-9094-A3CE131B2607}"/>
              </a:ext>
            </a:extLst>
          </p:cNvPr>
          <p:cNvSpPr>
            <a:spLocks noGrp="1"/>
          </p:cNvSpPr>
          <p:nvPr>
            <p:ph idx="1"/>
          </p:nvPr>
        </p:nvSpPr>
        <p:spPr>
          <a:xfrm>
            <a:off x="637310" y="1356359"/>
            <a:ext cx="10640290" cy="5044441"/>
          </a:xfrm>
        </p:spPr>
        <p:txBody>
          <a:bodyPr/>
          <a:lstStyle/>
          <a:p>
            <a:pPr marL="45720" indent="0">
              <a:buNone/>
            </a:pPr>
            <a:r>
              <a:rPr lang="hu-HU" dirty="0"/>
              <a:t>Az újrafeldolgozáson vagy egyéb hasznosítási műveleten átesett hulladék nem minősül hulladéknak, ha megfelel a következő feltételeknek: </a:t>
            </a:r>
          </a:p>
          <a:p>
            <a:pPr marL="45720" indent="0">
              <a:buNone/>
            </a:pPr>
            <a:r>
              <a:rPr lang="hu-HU" dirty="0"/>
              <a:t>a) az anyagot vagy tárgyat meghatározott rendeltetési célra használják fel,</a:t>
            </a:r>
          </a:p>
          <a:p>
            <a:pPr marL="45720" indent="0">
              <a:buNone/>
            </a:pPr>
            <a:r>
              <a:rPr lang="hu-HU" dirty="0"/>
              <a:t>b) rendelkezik piaccal vagy van rá kereslet,</a:t>
            </a:r>
          </a:p>
          <a:p>
            <a:pPr marL="45720" indent="0">
              <a:buNone/>
            </a:pPr>
            <a:r>
              <a:rPr lang="hu-HU" dirty="0"/>
              <a:t>c) megfelel a rendeltetésére vonatkozó műszaki követelményeknek és a rá vonatkozó jogszabályi előírásoknak, szabványoknak, és</a:t>
            </a:r>
          </a:p>
          <a:p>
            <a:pPr marL="45720" indent="0">
              <a:buNone/>
            </a:pPr>
            <a:r>
              <a:rPr lang="hu-HU" dirty="0"/>
              <a:t>d) használata összességében nem eredményez a környezetre vagy az emberi egészségre káros hatást.</a:t>
            </a:r>
          </a:p>
          <a:p>
            <a:pPr marL="45720" indent="0">
              <a:buNone/>
            </a:pPr>
            <a:endParaRPr lang="hu-HU" dirty="0"/>
          </a:p>
        </p:txBody>
      </p:sp>
    </p:spTree>
    <p:extLst>
      <p:ext uri="{BB962C8B-B14F-4D97-AF65-F5344CB8AC3E}">
        <p14:creationId xmlns:p14="http://schemas.microsoft.com/office/powerpoint/2010/main" val="68165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8F79778-2AF9-46B0-97E1-7819C6747F08}"/>
              </a:ext>
            </a:extLst>
          </p:cNvPr>
          <p:cNvSpPr>
            <a:spLocks noGrp="1"/>
          </p:cNvSpPr>
          <p:nvPr>
            <p:ph type="title"/>
          </p:nvPr>
        </p:nvSpPr>
        <p:spPr>
          <a:xfrm>
            <a:off x="385618" y="365529"/>
            <a:ext cx="9875520" cy="936798"/>
          </a:xfrm>
        </p:spPr>
        <p:txBody>
          <a:bodyPr>
            <a:normAutofit/>
          </a:bodyPr>
          <a:lstStyle/>
          <a:p>
            <a:r>
              <a:rPr lang="hu-HU" sz="2800" dirty="0"/>
              <a:t>SDG 12. célkitűzés Biztosítjuk a fenntartható fogyasztást és termelést</a:t>
            </a:r>
          </a:p>
        </p:txBody>
      </p:sp>
      <p:sp>
        <p:nvSpPr>
          <p:cNvPr id="3" name="Tartalom helye 2">
            <a:extLst>
              <a:ext uri="{FF2B5EF4-FFF2-40B4-BE49-F238E27FC236}">
                <a16:creationId xmlns:a16="http://schemas.microsoft.com/office/drawing/2014/main" id="{DA7C3055-6364-40CA-A550-C3A9C6E10104}"/>
              </a:ext>
            </a:extLst>
          </p:cNvPr>
          <p:cNvSpPr>
            <a:spLocks noGrp="1"/>
          </p:cNvSpPr>
          <p:nvPr>
            <p:ph idx="1"/>
          </p:nvPr>
        </p:nvSpPr>
        <p:spPr>
          <a:xfrm>
            <a:off x="284018" y="1641763"/>
            <a:ext cx="11446164" cy="4850708"/>
          </a:xfrm>
        </p:spPr>
        <p:txBody>
          <a:bodyPr>
            <a:normAutofit fontScale="85000" lnSpcReduction="20000"/>
          </a:bodyPr>
          <a:lstStyle/>
          <a:p>
            <a:pPr marL="45720" indent="0">
              <a:buNone/>
            </a:pPr>
            <a:r>
              <a:rPr lang="hu-HU" dirty="0"/>
              <a:t>12.1 Végrehajtjuk a Fenntartható fogyasztásra és termelésre vonatkozó tízéves kerettervet, úgy hogy abban minden állam részt vesz, a fejlett államok vállalnak kezdeményező és vezető szerepet, és figyelembe vesszük a fejlődő államok képességeit és fejlettségét. </a:t>
            </a:r>
          </a:p>
          <a:p>
            <a:pPr marL="45720" indent="0">
              <a:buNone/>
            </a:pPr>
            <a:r>
              <a:rPr lang="hu-HU" dirty="0"/>
              <a:t>12.2 </a:t>
            </a:r>
            <a:r>
              <a:rPr lang="hu-HU" b="1" dirty="0"/>
              <a:t>2030-ig megvalósítjuk a természeti erőforrásokkal való fenntartható és hatékony gazdálkodást. </a:t>
            </a:r>
          </a:p>
          <a:p>
            <a:pPr marL="45720" indent="0">
              <a:buNone/>
            </a:pPr>
            <a:r>
              <a:rPr lang="hu-HU" dirty="0"/>
              <a:t>12.3 </a:t>
            </a:r>
            <a:r>
              <a:rPr lang="hu-HU" b="1" dirty="0"/>
              <a:t>2030-ig felére csökkentjük az egy főre jutó globális élelmiszer-pazarlást a kereskedelemben és a fogyasztóknál</a:t>
            </a:r>
            <a:r>
              <a:rPr lang="hu-HU" dirty="0"/>
              <a:t>, valamint csökkentjük az élelmiszer-veszteségeket az alapanyag-termelés során és az ellátási láncok mentén, ide értve a betakarítási veszteséget. </a:t>
            </a:r>
          </a:p>
          <a:p>
            <a:pPr marL="45720" indent="0">
              <a:buNone/>
            </a:pPr>
            <a:r>
              <a:rPr lang="hu-HU" dirty="0"/>
              <a:t>12.4 2020-ra elérjük, hogy a vegyszerek és hulladékok egész életciklusuk során való használata és kezelése környezetvédelmi szempontból megfelelően és az elfogadott nemzetközi keretmegállapodásokkal összhangban történjen, és jelentősen csökkentjük azok levegőbe, vízbe és talajba történő kibocsátását, hogy minimalizáljuk az emberi egészségre, illetve a környezetre gyakorolt kedvezőtlen hatásukat. </a:t>
            </a:r>
          </a:p>
          <a:p>
            <a:pPr marL="45720" indent="0">
              <a:buNone/>
            </a:pPr>
            <a:r>
              <a:rPr lang="hu-HU" dirty="0"/>
              <a:t>12.5 </a:t>
            </a:r>
            <a:r>
              <a:rPr lang="hu-HU" b="1" dirty="0"/>
              <a:t>2030-ig jelentősen csökkentjük a hulladéktermelést megelőzés, csökkentés, újrahasznosítás és újra használat révén. </a:t>
            </a:r>
          </a:p>
          <a:p>
            <a:pPr marL="45720" indent="0">
              <a:buNone/>
            </a:pPr>
            <a:r>
              <a:rPr lang="hu-HU" dirty="0"/>
              <a:t>12.6 Arra ösztönözzük a vállalatokat, különösen a nagy és nemzetközi cégeket, hogy vegyenek át fenntartható gyakorlati megoldásokat, illetve hogy beszámolási rendszerük tartalmazzon a működésük és hatásuk fenntarthatóságára vonatkozó információt. </a:t>
            </a:r>
          </a:p>
          <a:p>
            <a:pPr marL="45720" indent="0">
              <a:buNone/>
            </a:pPr>
            <a:r>
              <a:rPr lang="hu-HU" dirty="0"/>
              <a:t>12.7 Előmozdítjuk a fenntartható közbeszerzési gyakorlatokat, a nemzeti szabályokkal és szempontokkal összehangoltan. </a:t>
            </a:r>
          </a:p>
        </p:txBody>
      </p:sp>
    </p:spTree>
    <p:extLst>
      <p:ext uri="{BB962C8B-B14F-4D97-AF65-F5344CB8AC3E}">
        <p14:creationId xmlns:p14="http://schemas.microsoft.com/office/powerpoint/2010/main" val="319567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E716FC-EC98-4FD1-87B4-ADA65AC9EF6C}"/>
              </a:ext>
            </a:extLst>
          </p:cNvPr>
          <p:cNvSpPr>
            <a:spLocks noGrp="1"/>
          </p:cNvSpPr>
          <p:nvPr>
            <p:ph type="title"/>
          </p:nvPr>
        </p:nvSpPr>
        <p:spPr>
          <a:xfrm>
            <a:off x="311728" y="337127"/>
            <a:ext cx="9875520" cy="1203960"/>
          </a:xfrm>
        </p:spPr>
        <p:txBody>
          <a:bodyPr>
            <a:normAutofit/>
          </a:bodyPr>
          <a:lstStyle/>
          <a:p>
            <a:r>
              <a:rPr lang="hu-HU" sz="2800" dirty="0"/>
              <a:t>Európai Zöld Megállapodás</a:t>
            </a:r>
          </a:p>
        </p:txBody>
      </p:sp>
      <p:sp>
        <p:nvSpPr>
          <p:cNvPr id="3" name="Tartalom helye 2">
            <a:extLst>
              <a:ext uri="{FF2B5EF4-FFF2-40B4-BE49-F238E27FC236}">
                <a16:creationId xmlns:a16="http://schemas.microsoft.com/office/drawing/2014/main" id="{D09A9C90-B260-4BFE-8770-9EE590CD92BD}"/>
              </a:ext>
            </a:extLst>
          </p:cNvPr>
          <p:cNvSpPr>
            <a:spLocks noGrp="1"/>
          </p:cNvSpPr>
          <p:nvPr>
            <p:ph idx="1"/>
          </p:nvPr>
        </p:nvSpPr>
        <p:spPr>
          <a:xfrm>
            <a:off x="314377" y="1409699"/>
            <a:ext cx="9872871" cy="4714009"/>
          </a:xfrm>
        </p:spPr>
        <p:txBody>
          <a:bodyPr/>
          <a:lstStyle/>
          <a:p>
            <a:pPr marL="45720" indent="0">
              <a:buNone/>
            </a:pPr>
            <a:r>
              <a:rPr lang="hu-HU" dirty="0"/>
              <a:t>A környezetbarát és körforgásos gazdaságot célzó iparstratégia</a:t>
            </a:r>
          </a:p>
          <a:p>
            <a:r>
              <a:rPr lang="hu-HU" dirty="0"/>
              <a:t>A körforgásos gazdaságra vonatkozó cselekvési terv, amely magában foglalja a fenntartható termékekre vonatkozó kezdeményezést és különösen az olyan erőforrás-igényes ágazatokra összpontosít, mint a textilipar, az építőipar, az elektronika és a műanyagipar</a:t>
            </a:r>
          </a:p>
          <a:p>
            <a:r>
              <a:rPr lang="hu-HU" dirty="0"/>
              <a:t>A klímasemleges és körforgásos termékek vezető piacainak előmozdítását célzó kezdeményezések</a:t>
            </a:r>
          </a:p>
          <a:p>
            <a:r>
              <a:rPr lang="hu-HU" dirty="0"/>
              <a:t>A hulladékgazdálkodásra vonatkozó jogszabályok reformjára irányuló javaslatok</a:t>
            </a:r>
          </a:p>
        </p:txBody>
      </p:sp>
    </p:spTree>
    <p:extLst>
      <p:ext uri="{BB962C8B-B14F-4D97-AF65-F5344CB8AC3E}">
        <p14:creationId xmlns:p14="http://schemas.microsoft.com/office/powerpoint/2010/main" val="186826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9CBD3C9-4E66-426D-948E-7CF4778107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DDB95FCF-AD96-482F-9FB8-CD95725E6E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64EEEC00-AD80-4734-BEE6-04CBDEC830C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ED84DD6-8A68-4994-8094-8DDBE89BF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76049D7-366E-4AC9-B689-460CC28F8E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BC9E91F8-C4AE-4EB0-8B76-FF3F3FC7183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AD45A04-4150-4943-BB06-EEEDDD73BF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Cím 1">
            <a:extLst>
              <a:ext uri="{FF2B5EF4-FFF2-40B4-BE49-F238E27FC236}">
                <a16:creationId xmlns:a16="http://schemas.microsoft.com/office/drawing/2014/main" id="{4AA001BE-E43B-4A5C-B8EF-0BBEFE676920}"/>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3000" b="1" cap="all" dirty="0" err="1">
                <a:solidFill>
                  <a:srgbClr val="FFFFFF"/>
                </a:solidFill>
              </a:rPr>
              <a:t>Körforgásos</a:t>
            </a:r>
            <a:r>
              <a:rPr lang="en-US" sz="3000" b="1" cap="all" dirty="0">
                <a:solidFill>
                  <a:srgbClr val="FFFFFF"/>
                </a:solidFill>
              </a:rPr>
              <a:t> </a:t>
            </a:r>
            <a:r>
              <a:rPr lang="en-US" sz="3000" b="1" cap="all" dirty="0" err="1">
                <a:solidFill>
                  <a:srgbClr val="FFFFFF"/>
                </a:solidFill>
              </a:rPr>
              <a:t>gazdaság</a:t>
            </a:r>
            <a:endParaRPr lang="en-US" sz="3000" b="1" cap="all" dirty="0">
              <a:solidFill>
                <a:srgbClr val="FFFFFF"/>
              </a:solidFill>
            </a:endParaRPr>
          </a:p>
        </p:txBody>
      </p:sp>
      <p:pic>
        <p:nvPicPr>
          <p:cNvPr id="4" name="Tartalom helye 3">
            <a:extLst>
              <a:ext uri="{FF2B5EF4-FFF2-40B4-BE49-F238E27FC236}">
                <a16:creationId xmlns:a16="http://schemas.microsoft.com/office/drawing/2014/main" id="{C8B5F336-22AD-41E5-B752-5D05008D2448}"/>
              </a:ext>
            </a:extLst>
          </p:cNvPr>
          <p:cNvPicPr>
            <a:picLocks noGrp="1" noChangeAspect="1"/>
          </p:cNvPicPr>
          <p:nvPr>
            <p:ph idx="1"/>
          </p:nvPr>
        </p:nvPicPr>
        <p:blipFill rotWithShape="1">
          <a:blip r:embed="rId2"/>
          <a:srcRect t="207" b="3712"/>
          <a:stretch/>
        </p:blipFill>
        <p:spPr>
          <a:xfrm>
            <a:off x="872064" y="857675"/>
            <a:ext cx="6045576" cy="5140669"/>
          </a:xfrm>
          <a:prstGeom prst="rect">
            <a:avLst/>
          </a:prstGeom>
        </p:spPr>
      </p:pic>
      <p:sp>
        <p:nvSpPr>
          <p:cNvPr id="3" name="Szövegdoboz 2">
            <a:extLst>
              <a:ext uri="{FF2B5EF4-FFF2-40B4-BE49-F238E27FC236}">
                <a16:creationId xmlns:a16="http://schemas.microsoft.com/office/drawing/2014/main" id="{0EC3C66C-8D1F-49EE-8BBB-E4F8F2F5D3A9}"/>
              </a:ext>
            </a:extLst>
          </p:cNvPr>
          <p:cNvSpPr txBox="1"/>
          <p:nvPr/>
        </p:nvSpPr>
        <p:spPr>
          <a:xfrm>
            <a:off x="3637882" y="5894564"/>
            <a:ext cx="4397755" cy="276999"/>
          </a:xfrm>
          <a:prstGeom prst="rect">
            <a:avLst/>
          </a:prstGeom>
          <a:noFill/>
        </p:spPr>
        <p:txBody>
          <a:bodyPr wrap="square" rtlCol="0">
            <a:spAutoFit/>
          </a:bodyPr>
          <a:lstStyle/>
          <a:p>
            <a:r>
              <a:rPr lang="hu-HU" sz="1200" dirty="0"/>
              <a:t>Forrás: Jövő Nemzedékek Szószólója, Beszámoló 2020</a:t>
            </a:r>
          </a:p>
        </p:txBody>
      </p:sp>
    </p:spTree>
    <p:extLst>
      <p:ext uri="{BB962C8B-B14F-4D97-AF65-F5344CB8AC3E}">
        <p14:creationId xmlns:p14="http://schemas.microsoft.com/office/powerpoint/2010/main" val="2072340191"/>
      </p:ext>
    </p:extLst>
  </p:cSld>
  <p:clrMapOvr>
    <a:masterClrMapping/>
  </p:clrMapOvr>
</p:sld>
</file>

<file path=ppt/theme/theme1.xml><?xml version="1.0" encoding="utf-8"?>
<a:theme xmlns:a="http://schemas.openxmlformats.org/drawingml/2006/main" name="Bázis">
  <a:themeElements>
    <a:clrScheme name="Báz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áz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áz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Alap</Template>
  <TotalTime>676</TotalTime>
  <Words>6467</Words>
  <Application>Microsoft Office PowerPoint</Application>
  <PresentationFormat>Szélesvásznú</PresentationFormat>
  <Paragraphs>331</Paragraphs>
  <Slides>49</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49</vt:i4>
      </vt:variant>
    </vt:vector>
  </HeadingPairs>
  <TitlesOfParts>
    <vt:vector size="53" baseType="lpstr">
      <vt:lpstr>Arial</vt:lpstr>
      <vt:lpstr>Corbel</vt:lpstr>
      <vt:lpstr>Helvetica</vt:lpstr>
      <vt:lpstr>Bázis</vt:lpstr>
      <vt:lpstr>Hulladékgazdálkodás</vt:lpstr>
      <vt:lpstr>PowerPoint-bemutató</vt:lpstr>
      <vt:lpstr>Hulladék</vt:lpstr>
      <vt:lpstr>PowerPoint-bemutató</vt:lpstr>
      <vt:lpstr>Melléktermék</vt:lpstr>
      <vt:lpstr>Hulladékstátusz megszűnése</vt:lpstr>
      <vt:lpstr>SDG 12. célkitűzés Biztosítjuk a fenntartható fogyasztást és termelést</vt:lpstr>
      <vt:lpstr>Európai Zöld Megállapodás</vt:lpstr>
      <vt:lpstr>Körforgásos gazdaság</vt:lpstr>
      <vt:lpstr>EU Körforgásos gazdaság csomagja</vt:lpstr>
      <vt:lpstr>Alaptörvényi alapok</vt:lpstr>
      <vt:lpstr>Alkotmánybíróság gyakorlata</vt:lpstr>
      <vt:lpstr>Alapok</vt:lpstr>
      <vt:lpstr>OECD Környezetpolitikai Teljesítményértékelés – Magyarország, 2018</vt:lpstr>
      <vt:lpstr>A megfelelő hulladékgazdálkodási szabályozás alapjaiként legalább a következőket kell kiemelni: </vt:lpstr>
      <vt:lpstr>A hulladékgazdálkodás terén alkalmazott alapvető jogintézmények:</vt:lpstr>
      <vt:lpstr>Mit tartalmaz a 2012. évi CLXXXV. törvény a hulladékról?</vt:lpstr>
      <vt:lpstr>Általános elvi kérdések</vt:lpstr>
      <vt:lpstr>Ht. elvei</vt:lpstr>
      <vt:lpstr>Ht. elvei</vt:lpstr>
      <vt:lpstr>Hulladékhierarchia</vt:lpstr>
      <vt:lpstr>Hulladékhierarchia</vt:lpstr>
      <vt:lpstr>Hulladéktípusok</vt:lpstr>
      <vt:lpstr>Települési hulladék</vt:lpstr>
      <vt:lpstr>Hulladékgazdálkodás rendszere</vt:lpstr>
      <vt:lpstr>Tervek (tervszerűség terve)</vt:lpstr>
      <vt:lpstr>OHT tartalmazza:</vt:lpstr>
      <vt:lpstr>PowerPoint-bemutató</vt:lpstr>
      <vt:lpstr>A hulladékkal rendelkezés alapvető szabályai</vt:lpstr>
      <vt:lpstr>Kiterjesztett gyártói felelősségi rendszer</vt:lpstr>
      <vt:lpstr>Hulladékbirtokos kötelezettségei</vt:lpstr>
      <vt:lpstr>Engedély és bejelentés</vt:lpstr>
      <vt:lpstr>Hulladékgazdálkodási engedély minimális tartalma:</vt:lpstr>
      <vt:lpstr>Minőségvédelmi bírság</vt:lpstr>
      <vt:lpstr>Hulladék- közszolgáltatás szervezésről általában</vt:lpstr>
      <vt:lpstr>Közszolgáltatás struktúrája </vt:lpstr>
      <vt:lpstr>Állami hulladékgazdálkodási közfeladat</vt:lpstr>
      <vt:lpstr>Helyi önkormányzatok feladata</vt:lpstr>
      <vt:lpstr>NHKV</vt:lpstr>
      <vt:lpstr>Közszolgáltató</vt:lpstr>
      <vt:lpstr>Hulladéklerakási járulék</vt:lpstr>
      <vt:lpstr>EUB joggyakorlata a lerakási hulladék kapcsán</vt:lpstr>
      <vt:lpstr>PowerPoint-bemutató</vt:lpstr>
      <vt:lpstr>Hatósági rendszer</vt:lpstr>
      <vt:lpstr>A hulladékgazdálkodással kapcsolatos szabályok megsértésének jogkövetkezményei</vt:lpstr>
      <vt:lpstr>Intézkedések</vt:lpstr>
      <vt:lpstr>Hulladékgazdálkodási bírság </vt:lpstr>
      <vt:lpstr>Hulladék jogellenes elhelyezésével kapcsolatos szabályok</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Hulladékgazdálkodás</dc:title>
  <dc:creator>Dániel Ullmann</dc:creator>
  <cp:lastModifiedBy>Baranyi Krisztina</cp:lastModifiedBy>
  <cp:revision>36</cp:revision>
  <dcterms:created xsi:type="dcterms:W3CDTF">2021-05-04T09:19:31Z</dcterms:created>
  <dcterms:modified xsi:type="dcterms:W3CDTF">2021-05-06T09:49:10Z</dcterms:modified>
</cp:coreProperties>
</file>