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7"/>
  </p:notesMasterIdLst>
  <p:handoutMasterIdLst>
    <p:handoutMasterId r:id="rId78"/>
  </p:handoutMasterIdLst>
  <p:sldIdLst>
    <p:sldId id="256" r:id="rId2"/>
    <p:sldId id="280" r:id="rId3"/>
    <p:sldId id="286" r:id="rId4"/>
    <p:sldId id="283" r:id="rId5"/>
    <p:sldId id="299" r:id="rId6"/>
    <p:sldId id="319" r:id="rId7"/>
    <p:sldId id="284" r:id="rId8"/>
    <p:sldId id="309" r:id="rId9"/>
    <p:sldId id="302" r:id="rId10"/>
    <p:sldId id="312" r:id="rId11"/>
    <p:sldId id="320" r:id="rId12"/>
    <p:sldId id="342" r:id="rId13"/>
    <p:sldId id="351" r:id="rId14"/>
    <p:sldId id="311" r:id="rId15"/>
    <p:sldId id="343" r:id="rId16"/>
    <p:sldId id="344" r:id="rId17"/>
    <p:sldId id="345" r:id="rId18"/>
    <p:sldId id="360" r:id="rId19"/>
    <p:sldId id="422" r:id="rId20"/>
    <p:sldId id="361" r:id="rId21"/>
    <p:sldId id="362" r:id="rId22"/>
    <p:sldId id="363" r:id="rId23"/>
    <p:sldId id="358" r:id="rId24"/>
    <p:sldId id="304" r:id="rId25"/>
    <p:sldId id="325" r:id="rId26"/>
    <p:sldId id="327" r:id="rId27"/>
    <p:sldId id="429" r:id="rId28"/>
    <p:sldId id="321" r:id="rId29"/>
    <p:sldId id="334" r:id="rId30"/>
    <p:sldId id="346" r:id="rId31"/>
    <p:sldId id="359" r:id="rId32"/>
    <p:sldId id="348" r:id="rId33"/>
    <p:sldId id="428" r:id="rId34"/>
    <p:sldId id="349" r:id="rId35"/>
    <p:sldId id="350" r:id="rId36"/>
    <p:sldId id="353" r:id="rId37"/>
    <p:sldId id="364" r:id="rId38"/>
    <p:sldId id="365" r:id="rId39"/>
    <p:sldId id="366" r:id="rId40"/>
    <p:sldId id="367" r:id="rId41"/>
    <p:sldId id="368" r:id="rId42"/>
    <p:sldId id="369" r:id="rId43"/>
    <p:sldId id="371" r:id="rId44"/>
    <p:sldId id="357" r:id="rId45"/>
    <p:sldId id="372" r:id="rId46"/>
    <p:sldId id="373" r:id="rId47"/>
    <p:sldId id="400" r:id="rId48"/>
    <p:sldId id="375" r:id="rId49"/>
    <p:sldId id="423" r:id="rId50"/>
    <p:sldId id="424" r:id="rId51"/>
    <p:sldId id="425" r:id="rId52"/>
    <p:sldId id="426" r:id="rId53"/>
    <p:sldId id="427" r:id="rId54"/>
    <p:sldId id="376" r:id="rId55"/>
    <p:sldId id="377" r:id="rId56"/>
    <p:sldId id="378" r:id="rId57"/>
    <p:sldId id="379" r:id="rId58"/>
    <p:sldId id="380" r:id="rId59"/>
    <p:sldId id="381" r:id="rId60"/>
    <p:sldId id="401" r:id="rId61"/>
    <p:sldId id="402" r:id="rId62"/>
    <p:sldId id="408" r:id="rId63"/>
    <p:sldId id="409" r:id="rId64"/>
    <p:sldId id="410" r:id="rId65"/>
    <p:sldId id="411" r:id="rId66"/>
    <p:sldId id="412" r:id="rId67"/>
    <p:sldId id="418" r:id="rId68"/>
    <p:sldId id="419" r:id="rId69"/>
    <p:sldId id="420" r:id="rId70"/>
    <p:sldId id="421" r:id="rId71"/>
    <p:sldId id="413" r:id="rId72"/>
    <p:sldId id="414" r:id="rId73"/>
    <p:sldId id="415" r:id="rId74"/>
    <p:sldId id="417" r:id="rId75"/>
    <p:sldId id="416" r:id="rId76"/>
  </p:sldIdLst>
  <p:sldSz cx="9144000" cy="6858000" type="screen4x3"/>
  <p:notesSz cx="6797675" cy="9926638"/>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32" autoAdjust="0"/>
    <p:restoredTop sz="83055" autoAdjust="0"/>
  </p:normalViewPr>
  <p:slideViewPr>
    <p:cSldViewPr>
      <p:cViewPr varScale="1">
        <p:scale>
          <a:sx n="38" d="100"/>
          <a:sy n="38" d="100"/>
        </p:scale>
        <p:origin x="1458" y="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FAFCFC-3389-449B-8643-7BD1B4ED010F}" type="doc">
      <dgm:prSet loTypeId="urn:microsoft.com/office/officeart/2005/8/layout/pyramid1" loCatId="pyramid" qsTypeId="urn:microsoft.com/office/officeart/2005/8/quickstyle/simple1" qsCatId="simple" csTypeId="urn:microsoft.com/office/officeart/2005/8/colors/accent1_2" csCatId="accent1" phldr="1"/>
      <dgm:spPr/>
    </dgm:pt>
    <dgm:pt modelId="{9A89FFE1-A945-4926-97D8-00D9839E9B46}">
      <dgm:prSet phldrT="[Szöveg]"/>
      <dgm:spPr>
        <a:solidFill>
          <a:schemeClr val="accent1">
            <a:lumMod val="75000"/>
          </a:schemeClr>
        </a:solidFill>
      </dgm:spPr>
      <dgm:t>
        <a:bodyPr/>
        <a:lstStyle/>
        <a:p>
          <a:r>
            <a:rPr lang="hu-HU" dirty="0"/>
            <a:t>Országos Területrendezési Terv</a:t>
          </a:r>
        </a:p>
      </dgm:t>
    </dgm:pt>
    <dgm:pt modelId="{86538437-22A0-4527-B613-27D74CF1C9EC}" type="parTrans" cxnId="{181ACAA2-8037-4189-942F-9EE61944A323}">
      <dgm:prSet/>
      <dgm:spPr/>
      <dgm:t>
        <a:bodyPr/>
        <a:lstStyle/>
        <a:p>
          <a:endParaRPr lang="hu-HU"/>
        </a:p>
      </dgm:t>
    </dgm:pt>
    <dgm:pt modelId="{4C45DD1A-891A-42BA-8781-158B2D798728}" type="sibTrans" cxnId="{181ACAA2-8037-4189-942F-9EE61944A323}">
      <dgm:prSet/>
      <dgm:spPr/>
      <dgm:t>
        <a:bodyPr/>
        <a:lstStyle/>
        <a:p>
          <a:endParaRPr lang="hu-HU"/>
        </a:p>
      </dgm:t>
    </dgm:pt>
    <dgm:pt modelId="{5DFB2612-9497-4B87-AB23-0E4DC6149111}">
      <dgm:prSet phldrT="[Szöveg]"/>
      <dgm:spPr/>
      <dgm:t>
        <a:bodyPr/>
        <a:lstStyle/>
        <a:p>
          <a:r>
            <a:rPr lang="hu-HU" dirty="0"/>
            <a:t>Kiemelt térségi területrendezési terv</a:t>
          </a:r>
        </a:p>
      </dgm:t>
    </dgm:pt>
    <dgm:pt modelId="{6CD8E992-AA79-4F69-A072-F5816E8DB7BB}" type="parTrans" cxnId="{B537F40E-E41F-41BE-B5F1-42FCEE92F116}">
      <dgm:prSet/>
      <dgm:spPr/>
      <dgm:t>
        <a:bodyPr/>
        <a:lstStyle/>
        <a:p>
          <a:endParaRPr lang="hu-HU"/>
        </a:p>
      </dgm:t>
    </dgm:pt>
    <dgm:pt modelId="{AE5B0343-2108-4932-8776-7B8B085171A2}" type="sibTrans" cxnId="{B537F40E-E41F-41BE-B5F1-42FCEE92F116}">
      <dgm:prSet/>
      <dgm:spPr/>
      <dgm:t>
        <a:bodyPr/>
        <a:lstStyle/>
        <a:p>
          <a:endParaRPr lang="hu-HU"/>
        </a:p>
      </dgm:t>
    </dgm:pt>
    <dgm:pt modelId="{84AEC8C1-8695-4C25-A148-01BF6379083F}">
      <dgm:prSet phldrT="[Szöveg]"/>
      <dgm:spPr>
        <a:solidFill>
          <a:schemeClr val="accent1">
            <a:lumMod val="60000"/>
            <a:lumOff val="40000"/>
          </a:schemeClr>
        </a:solidFill>
      </dgm:spPr>
      <dgm:t>
        <a:bodyPr/>
        <a:lstStyle/>
        <a:p>
          <a:r>
            <a:rPr lang="hu-HU" dirty="0"/>
            <a:t>Megyei területrendezési terv</a:t>
          </a:r>
        </a:p>
      </dgm:t>
    </dgm:pt>
    <dgm:pt modelId="{938E4183-605A-4D36-BE2C-93830883B41F}" type="parTrans" cxnId="{3ED0446F-274A-49A6-BA6A-23CE7D8E0DC8}">
      <dgm:prSet/>
      <dgm:spPr/>
      <dgm:t>
        <a:bodyPr/>
        <a:lstStyle/>
        <a:p>
          <a:endParaRPr lang="hu-HU"/>
        </a:p>
      </dgm:t>
    </dgm:pt>
    <dgm:pt modelId="{030ECBB0-54B9-41C2-B69B-22E23A7671DC}" type="sibTrans" cxnId="{3ED0446F-274A-49A6-BA6A-23CE7D8E0DC8}">
      <dgm:prSet/>
      <dgm:spPr/>
      <dgm:t>
        <a:bodyPr/>
        <a:lstStyle/>
        <a:p>
          <a:endParaRPr lang="hu-HU"/>
        </a:p>
      </dgm:t>
    </dgm:pt>
    <dgm:pt modelId="{D8A40E11-745F-4BD5-AB31-E32458E2A21D}">
      <dgm:prSet phldrT="[Szöveg]" custT="1"/>
      <dgm:spPr>
        <a:solidFill>
          <a:schemeClr val="accent1">
            <a:lumMod val="40000"/>
            <a:lumOff val="60000"/>
          </a:schemeClr>
        </a:solidFill>
      </dgm:spPr>
      <dgm:t>
        <a:bodyPr/>
        <a:lstStyle/>
        <a:p>
          <a:r>
            <a:rPr lang="hu-HU" sz="1600" b="1" dirty="0"/>
            <a:t>Településrendezési eszközök – Helyi építési szabályzat melléklete a szabályozási terv</a:t>
          </a:r>
        </a:p>
      </dgm:t>
    </dgm:pt>
    <dgm:pt modelId="{F5154F51-2C24-4294-B955-32FC682F1DF6}" type="parTrans" cxnId="{187F9D97-C2B6-4AA2-A41B-9B314B77AA6C}">
      <dgm:prSet/>
      <dgm:spPr/>
      <dgm:t>
        <a:bodyPr/>
        <a:lstStyle/>
        <a:p>
          <a:endParaRPr lang="hu-HU"/>
        </a:p>
      </dgm:t>
    </dgm:pt>
    <dgm:pt modelId="{1280C883-C5FC-4082-925B-D83D57F7D129}" type="sibTrans" cxnId="{187F9D97-C2B6-4AA2-A41B-9B314B77AA6C}">
      <dgm:prSet/>
      <dgm:spPr/>
      <dgm:t>
        <a:bodyPr/>
        <a:lstStyle/>
        <a:p>
          <a:endParaRPr lang="hu-HU"/>
        </a:p>
      </dgm:t>
    </dgm:pt>
    <dgm:pt modelId="{ED4F0327-723E-45F4-804A-428A9EE79E84}">
      <dgm:prSet phldrT="[Szöveg]"/>
      <dgm:spPr>
        <a:solidFill>
          <a:schemeClr val="accent1">
            <a:lumMod val="20000"/>
            <a:lumOff val="80000"/>
          </a:schemeClr>
        </a:solidFill>
      </dgm:spPr>
      <dgm:t>
        <a:bodyPr/>
        <a:lstStyle/>
        <a:p>
          <a:r>
            <a:rPr lang="hu-HU" dirty="0"/>
            <a:t>(Egyedi építési telek építészeti műszaki tervdokumentációja)</a:t>
          </a:r>
        </a:p>
      </dgm:t>
    </dgm:pt>
    <dgm:pt modelId="{399EB779-4FEA-4484-8974-F7C8F4DF0C4F}" type="parTrans" cxnId="{55251EEC-8522-4BF9-9787-23801442DAEB}">
      <dgm:prSet/>
      <dgm:spPr/>
      <dgm:t>
        <a:bodyPr/>
        <a:lstStyle/>
        <a:p>
          <a:endParaRPr lang="hu-HU"/>
        </a:p>
      </dgm:t>
    </dgm:pt>
    <dgm:pt modelId="{C9B14772-0425-4866-A780-F907F9661648}" type="sibTrans" cxnId="{55251EEC-8522-4BF9-9787-23801442DAEB}">
      <dgm:prSet/>
      <dgm:spPr/>
      <dgm:t>
        <a:bodyPr/>
        <a:lstStyle/>
        <a:p>
          <a:endParaRPr lang="hu-HU"/>
        </a:p>
      </dgm:t>
    </dgm:pt>
    <dgm:pt modelId="{36ADD712-6F5C-4393-B3DC-420569E705F7}" type="pres">
      <dgm:prSet presAssocID="{21FAFCFC-3389-449B-8643-7BD1B4ED010F}" presName="Name0" presStyleCnt="0">
        <dgm:presLayoutVars>
          <dgm:dir/>
          <dgm:animLvl val="lvl"/>
          <dgm:resizeHandles val="exact"/>
        </dgm:presLayoutVars>
      </dgm:prSet>
      <dgm:spPr/>
    </dgm:pt>
    <dgm:pt modelId="{BF381B02-CFE1-463B-BFC6-A9C2167565AE}" type="pres">
      <dgm:prSet presAssocID="{9A89FFE1-A945-4926-97D8-00D9839E9B46}" presName="Name8" presStyleCnt="0"/>
      <dgm:spPr/>
    </dgm:pt>
    <dgm:pt modelId="{A0E57A52-CD47-48DC-81EF-A3996F4ED4AF}" type="pres">
      <dgm:prSet presAssocID="{9A89FFE1-A945-4926-97D8-00D9839E9B46}" presName="level" presStyleLbl="node1" presStyleIdx="0" presStyleCnt="5">
        <dgm:presLayoutVars>
          <dgm:chMax val="1"/>
          <dgm:bulletEnabled val="1"/>
        </dgm:presLayoutVars>
      </dgm:prSet>
      <dgm:spPr/>
      <dgm:t>
        <a:bodyPr/>
        <a:lstStyle/>
        <a:p>
          <a:endParaRPr lang="hu-HU"/>
        </a:p>
      </dgm:t>
    </dgm:pt>
    <dgm:pt modelId="{2DFDBE1A-6EDB-4041-9EB5-0E0E83A4CB8D}" type="pres">
      <dgm:prSet presAssocID="{9A89FFE1-A945-4926-97D8-00D9839E9B46}" presName="levelTx" presStyleLbl="revTx" presStyleIdx="0" presStyleCnt="0">
        <dgm:presLayoutVars>
          <dgm:chMax val="1"/>
          <dgm:bulletEnabled val="1"/>
        </dgm:presLayoutVars>
      </dgm:prSet>
      <dgm:spPr/>
      <dgm:t>
        <a:bodyPr/>
        <a:lstStyle/>
        <a:p>
          <a:endParaRPr lang="hu-HU"/>
        </a:p>
      </dgm:t>
    </dgm:pt>
    <dgm:pt modelId="{C9EC9B5C-8792-450D-A34F-E262603D71E6}" type="pres">
      <dgm:prSet presAssocID="{5DFB2612-9497-4B87-AB23-0E4DC6149111}" presName="Name8" presStyleCnt="0"/>
      <dgm:spPr/>
    </dgm:pt>
    <dgm:pt modelId="{E8965415-8335-406F-A602-04F611BCAB57}" type="pres">
      <dgm:prSet presAssocID="{5DFB2612-9497-4B87-AB23-0E4DC6149111}" presName="level" presStyleLbl="node1" presStyleIdx="1" presStyleCnt="5">
        <dgm:presLayoutVars>
          <dgm:chMax val="1"/>
          <dgm:bulletEnabled val="1"/>
        </dgm:presLayoutVars>
      </dgm:prSet>
      <dgm:spPr/>
      <dgm:t>
        <a:bodyPr/>
        <a:lstStyle/>
        <a:p>
          <a:endParaRPr lang="hu-HU"/>
        </a:p>
      </dgm:t>
    </dgm:pt>
    <dgm:pt modelId="{D11D7608-B504-497B-A604-7F7763077DA3}" type="pres">
      <dgm:prSet presAssocID="{5DFB2612-9497-4B87-AB23-0E4DC6149111}" presName="levelTx" presStyleLbl="revTx" presStyleIdx="0" presStyleCnt="0">
        <dgm:presLayoutVars>
          <dgm:chMax val="1"/>
          <dgm:bulletEnabled val="1"/>
        </dgm:presLayoutVars>
      </dgm:prSet>
      <dgm:spPr/>
      <dgm:t>
        <a:bodyPr/>
        <a:lstStyle/>
        <a:p>
          <a:endParaRPr lang="hu-HU"/>
        </a:p>
      </dgm:t>
    </dgm:pt>
    <dgm:pt modelId="{564856E0-69D7-475C-BE44-564E1E60AF04}" type="pres">
      <dgm:prSet presAssocID="{84AEC8C1-8695-4C25-A148-01BF6379083F}" presName="Name8" presStyleCnt="0"/>
      <dgm:spPr/>
    </dgm:pt>
    <dgm:pt modelId="{4E329040-2564-4864-9BFC-649A865439E1}" type="pres">
      <dgm:prSet presAssocID="{84AEC8C1-8695-4C25-A148-01BF6379083F}" presName="level" presStyleLbl="node1" presStyleIdx="2" presStyleCnt="5">
        <dgm:presLayoutVars>
          <dgm:chMax val="1"/>
          <dgm:bulletEnabled val="1"/>
        </dgm:presLayoutVars>
      </dgm:prSet>
      <dgm:spPr/>
      <dgm:t>
        <a:bodyPr/>
        <a:lstStyle/>
        <a:p>
          <a:endParaRPr lang="hu-HU"/>
        </a:p>
      </dgm:t>
    </dgm:pt>
    <dgm:pt modelId="{9A948D5D-05C8-4CD8-853D-A38E45373740}" type="pres">
      <dgm:prSet presAssocID="{84AEC8C1-8695-4C25-A148-01BF6379083F}" presName="levelTx" presStyleLbl="revTx" presStyleIdx="0" presStyleCnt="0">
        <dgm:presLayoutVars>
          <dgm:chMax val="1"/>
          <dgm:bulletEnabled val="1"/>
        </dgm:presLayoutVars>
      </dgm:prSet>
      <dgm:spPr/>
      <dgm:t>
        <a:bodyPr/>
        <a:lstStyle/>
        <a:p>
          <a:endParaRPr lang="hu-HU"/>
        </a:p>
      </dgm:t>
    </dgm:pt>
    <dgm:pt modelId="{6A641C8D-685E-4821-BF35-D14CD1B02D2E}" type="pres">
      <dgm:prSet presAssocID="{D8A40E11-745F-4BD5-AB31-E32458E2A21D}" presName="Name8" presStyleCnt="0"/>
      <dgm:spPr/>
    </dgm:pt>
    <dgm:pt modelId="{E0E4FD0C-9DB7-47A2-8A75-D4EFAD09BB6F}" type="pres">
      <dgm:prSet presAssocID="{D8A40E11-745F-4BD5-AB31-E32458E2A21D}" presName="level" presStyleLbl="node1" presStyleIdx="3" presStyleCnt="5">
        <dgm:presLayoutVars>
          <dgm:chMax val="1"/>
          <dgm:bulletEnabled val="1"/>
        </dgm:presLayoutVars>
      </dgm:prSet>
      <dgm:spPr/>
      <dgm:t>
        <a:bodyPr/>
        <a:lstStyle/>
        <a:p>
          <a:endParaRPr lang="hu-HU"/>
        </a:p>
      </dgm:t>
    </dgm:pt>
    <dgm:pt modelId="{D62CD845-A128-41D2-82AB-C2C1DFDBF775}" type="pres">
      <dgm:prSet presAssocID="{D8A40E11-745F-4BD5-AB31-E32458E2A21D}" presName="levelTx" presStyleLbl="revTx" presStyleIdx="0" presStyleCnt="0">
        <dgm:presLayoutVars>
          <dgm:chMax val="1"/>
          <dgm:bulletEnabled val="1"/>
        </dgm:presLayoutVars>
      </dgm:prSet>
      <dgm:spPr/>
      <dgm:t>
        <a:bodyPr/>
        <a:lstStyle/>
        <a:p>
          <a:endParaRPr lang="hu-HU"/>
        </a:p>
      </dgm:t>
    </dgm:pt>
    <dgm:pt modelId="{18971D30-06C3-43BF-BFD5-2FB2F126D0E1}" type="pres">
      <dgm:prSet presAssocID="{ED4F0327-723E-45F4-804A-428A9EE79E84}" presName="Name8" presStyleCnt="0"/>
      <dgm:spPr/>
    </dgm:pt>
    <dgm:pt modelId="{A7661B4E-5DEF-4470-83C9-3603A5730B6E}" type="pres">
      <dgm:prSet presAssocID="{ED4F0327-723E-45F4-804A-428A9EE79E84}" presName="level" presStyleLbl="node1" presStyleIdx="4" presStyleCnt="5">
        <dgm:presLayoutVars>
          <dgm:chMax val="1"/>
          <dgm:bulletEnabled val="1"/>
        </dgm:presLayoutVars>
      </dgm:prSet>
      <dgm:spPr/>
      <dgm:t>
        <a:bodyPr/>
        <a:lstStyle/>
        <a:p>
          <a:endParaRPr lang="hu-HU"/>
        </a:p>
      </dgm:t>
    </dgm:pt>
    <dgm:pt modelId="{02950819-4599-46D0-A0D5-DE7A4D89D362}" type="pres">
      <dgm:prSet presAssocID="{ED4F0327-723E-45F4-804A-428A9EE79E84}" presName="levelTx" presStyleLbl="revTx" presStyleIdx="0" presStyleCnt="0">
        <dgm:presLayoutVars>
          <dgm:chMax val="1"/>
          <dgm:bulletEnabled val="1"/>
        </dgm:presLayoutVars>
      </dgm:prSet>
      <dgm:spPr/>
      <dgm:t>
        <a:bodyPr/>
        <a:lstStyle/>
        <a:p>
          <a:endParaRPr lang="hu-HU"/>
        </a:p>
      </dgm:t>
    </dgm:pt>
  </dgm:ptLst>
  <dgm:cxnLst>
    <dgm:cxn modelId="{8F587D8B-8F8C-4FE4-9BE4-0F7C6F942291}" type="presOf" srcId="{ED4F0327-723E-45F4-804A-428A9EE79E84}" destId="{02950819-4599-46D0-A0D5-DE7A4D89D362}" srcOrd="1" destOrd="0" presId="urn:microsoft.com/office/officeart/2005/8/layout/pyramid1"/>
    <dgm:cxn modelId="{E87B6BFA-3BA1-4CC0-9A85-0731BEC622EF}" type="presOf" srcId="{9A89FFE1-A945-4926-97D8-00D9839E9B46}" destId="{A0E57A52-CD47-48DC-81EF-A3996F4ED4AF}" srcOrd="0" destOrd="0" presId="urn:microsoft.com/office/officeart/2005/8/layout/pyramid1"/>
    <dgm:cxn modelId="{0DB652EA-3916-48FE-97DC-6386ED543978}" type="presOf" srcId="{84AEC8C1-8695-4C25-A148-01BF6379083F}" destId="{4E329040-2564-4864-9BFC-649A865439E1}" srcOrd="0" destOrd="0" presId="urn:microsoft.com/office/officeart/2005/8/layout/pyramid1"/>
    <dgm:cxn modelId="{74B62B24-F380-4BD3-978D-93B5D1C6ED14}" type="presOf" srcId="{D8A40E11-745F-4BD5-AB31-E32458E2A21D}" destId="{D62CD845-A128-41D2-82AB-C2C1DFDBF775}" srcOrd="1" destOrd="0" presId="urn:microsoft.com/office/officeart/2005/8/layout/pyramid1"/>
    <dgm:cxn modelId="{3ED0446F-274A-49A6-BA6A-23CE7D8E0DC8}" srcId="{21FAFCFC-3389-449B-8643-7BD1B4ED010F}" destId="{84AEC8C1-8695-4C25-A148-01BF6379083F}" srcOrd="2" destOrd="0" parTransId="{938E4183-605A-4D36-BE2C-93830883B41F}" sibTransId="{030ECBB0-54B9-41C2-B69B-22E23A7671DC}"/>
    <dgm:cxn modelId="{52B6C117-1DE5-48D8-AE00-3D383242EC3F}" type="presOf" srcId="{84AEC8C1-8695-4C25-A148-01BF6379083F}" destId="{9A948D5D-05C8-4CD8-853D-A38E45373740}" srcOrd="1" destOrd="0" presId="urn:microsoft.com/office/officeart/2005/8/layout/pyramid1"/>
    <dgm:cxn modelId="{C41AE62A-242C-4684-B3BB-12B4A7A29008}" type="presOf" srcId="{D8A40E11-745F-4BD5-AB31-E32458E2A21D}" destId="{E0E4FD0C-9DB7-47A2-8A75-D4EFAD09BB6F}" srcOrd="0" destOrd="0" presId="urn:microsoft.com/office/officeart/2005/8/layout/pyramid1"/>
    <dgm:cxn modelId="{7C2C2D8F-3609-46E7-B320-CCAB7C50F7EB}" type="presOf" srcId="{ED4F0327-723E-45F4-804A-428A9EE79E84}" destId="{A7661B4E-5DEF-4470-83C9-3603A5730B6E}" srcOrd="0" destOrd="0" presId="urn:microsoft.com/office/officeart/2005/8/layout/pyramid1"/>
    <dgm:cxn modelId="{181ACAA2-8037-4189-942F-9EE61944A323}" srcId="{21FAFCFC-3389-449B-8643-7BD1B4ED010F}" destId="{9A89FFE1-A945-4926-97D8-00D9839E9B46}" srcOrd="0" destOrd="0" parTransId="{86538437-22A0-4527-B613-27D74CF1C9EC}" sibTransId="{4C45DD1A-891A-42BA-8781-158B2D798728}"/>
    <dgm:cxn modelId="{B537F40E-E41F-41BE-B5F1-42FCEE92F116}" srcId="{21FAFCFC-3389-449B-8643-7BD1B4ED010F}" destId="{5DFB2612-9497-4B87-AB23-0E4DC6149111}" srcOrd="1" destOrd="0" parTransId="{6CD8E992-AA79-4F69-A072-F5816E8DB7BB}" sibTransId="{AE5B0343-2108-4932-8776-7B8B085171A2}"/>
    <dgm:cxn modelId="{CA31F0CA-8FD8-4A3A-9C31-B3422B45CFAA}" type="presOf" srcId="{9A89FFE1-A945-4926-97D8-00D9839E9B46}" destId="{2DFDBE1A-6EDB-4041-9EB5-0E0E83A4CB8D}" srcOrd="1" destOrd="0" presId="urn:microsoft.com/office/officeart/2005/8/layout/pyramid1"/>
    <dgm:cxn modelId="{187F9D97-C2B6-4AA2-A41B-9B314B77AA6C}" srcId="{21FAFCFC-3389-449B-8643-7BD1B4ED010F}" destId="{D8A40E11-745F-4BD5-AB31-E32458E2A21D}" srcOrd="3" destOrd="0" parTransId="{F5154F51-2C24-4294-B955-32FC682F1DF6}" sibTransId="{1280C883-C5FC-4082-925B-D83D57F7D129}"/>
    <dgm:cxn modelId="{E0099819-5751-443C-909F-2E0F6044D9C9}" type="presOf" srcId="{5DFB2612-9497-4B87-AB23-0E4DC6149111}" destId="{D11D7608-B504-497B-A604-7F7763077DA3}" srcOrd="1" destOrd="0" presId="urn:microsoft.com/office/officeart/2005/8/layout/pyramid1"/>
    <dgm:cxn modelId="{55251EEC-8522-4BF9-9787-23801442DAEB}" srcId="{21FAFCFC-3389-449B-8643-7BD1B4ED010F}" destId="{ED4F0327-723E-45F4-804A-428A9EE79E84}" srcOrd="4" destOrd="0" parTransId="{399EB779-4FEA-4484-8974-F7C8F4DF0C4F}" sibTransId="{C9B14772-0425-4866-A780-F907F9661648}"/>
    <dgm:cxn modelId="{D9FDEDF5-A8DD-4E02-8C02-E19846EFE238}" type="presOf" srcId="{21FAFCFC-3389-449B-8643-7BD1B4ED010F}" destId="{36ADD712-6F5C-4393-B3DC-420569E705F7}" srcOrd="0" destOrd="0" presId="urn:microsoft.com/office/officeart/2005/8/layout/pyramid1"/>
    <dgm:cxn modelId="{40F586E0-2256-4A30-AFF0-D1FEC64547FD}" type="presOf" srcId="{5DFB2612-9497-4B87-AB23-0E4DC6149111}" destId="{E8965415-8335-406F-A602-04F611BCAB57}" srcOrd="0" destOrd="0" presId="urn:microsoft.com/office/officeart/2005/8/layout/pyramid1"/>
    <dgm:cxn modelId="{1BD631E7-5C70-4773-A680-ECAAF81F22E0}" type="presParOf" srcId="{36ADD712-6F5C-4393-B3DC-420569E705F7}" destId="{BF381B02-CFE1-463B-BFC6-A9C2167565AE}" srcOrd="0" destOrd="0" presId="urn:microsoft.com/office/officeart/2005/8/layout/pyramid1"/>
    <dgm:cxn modelId="{085E72C3-83DF-4085-8C89-FE03CC235873}" type="presParOf" srcId="{BF381B02-CFE1-463B-BFC6-A9C2167565AE}" destId="{A0E57A52-CD47-48DC-81EF-A3996F4ED4AF}" srcOrd="0" destOrd="0" presId="urn:microsoft.com/office/officeart/2005/8/layout/pyramid1"/>
    <dgm:cxn modelId="{E5F405EA-B64D-409B-805A-81763B994DBE}" type="presParOf" srcId="{BF381B02-CFE1-463B-BFC6-A9C2167565AE}" destId="{2DFDBE1A-6EDB-4041-9EB5-0E0E83A4CB8D}" srcOrd="1" destOrd="0" presId="urn:microsoft.com/office/officeart/2005/8/layout/pyramid1"/>
    <dgm:cxn modelId="{6FCD4CC1-47DF-4D00-AE70-AC8436F53A0B}" type="presParOf" srcId="{36ADD712-6F5C-4393-B3DC-420569E705F7}" destId="{C9EC9B5C-8792-450D-A34F-E262603D71E6}" srcOrd="1" destOrd="0" presId="urn:microsoft.com/office/officeart/2005/8/layout/pyramid1"/>
    <dgm:cxn modelId="{4DE615F3-63A6-4112-8227-40ECAD211AC5}" type="presParOf" srcId="{C9EC9B5C-8792-450D-A34F-E262603D71E6}" destId="{E8965415-8335-406F-A602-04F611BCAB57}" srcOrd="0" destOrd="0" presId="urn:microsoft.com/office/officeart/2005/8/layout/pyramid1"/>
    <dgm:cxn modelId="{D9BAE01F-062D-4338-9BFE-30E8543EED61}" type="presParOf" srcId="{C9EC9B5C-8792-450D-A34F-E262603D71E6}" destId="{D11D7608-B504-497B-A604-7F7763077DA3}" srcOrd="1" destOrd="0" presId="urn:microsoft.com/office/officeart/2005/8/layout/pyramid1"/>
    <dgm:cxn modelId="{4F880C26-D0CE-4189-B6A2-E3ED16749193}" type="presParOf" srcId="{36ADD712-6F5C-4393-B3DC-420569E705F7}" destId="{564856E0-69D7-475C-BE44-564E1E60AF04}" srcOrd="2" destOrd="0" presId="urn:microsoft.com/office/officeart/2005/8/layout/pyramid1"/>
    <dgm:cxn modelId="{5B7F8135-72F3-464A-909E-4D8445D8ECC3}" type="presParOf" srcId="{564856E0-69D7-475C-BE44-564E1E60AF04}" destId="{4E329040-2564-4864-9BFC-649A865439E1}" srcOrd="0" destOrd="0" presId="urn:microsoft.com/office/officeart/2005/8/layout/pyramid1"/>
    <dgm:cxn modelId="{FCCF6EA4-8C0A-40C9-82CE-DA5F44174FAC}" type="presParOf" srcId="{564856E0-69D7-475C-BE44-564E1E60AF04}" destId="{9A948D5D-05C8-4CD8-853D-A38E45373740}" srcOrd="1" destOrd="0" presId="urn:microsoft.com/office/officeart/2005/8/layout/pyramid1"/>
    <dgm:cxn modelId="{DB3E22ED-A665-40CD-A4CD-D510B8768071}" type="presParOf" srcId="{36ADD712-6F5C-4393-B3DC-420569E705F7}" destId="{6A641C8D-685E-4821-BF35-D14CD1B02D2E}" srcOrd="3" destOrd="0" presId="urn:microsoft.com/office/officeart/2005/8/layout/pyramid1"/>
    <dgm:cxn modelId="{EAA4A95D-B5E2-4949-B9DC-635310563EFF}" type="presParOf" srcId="{6A641C8D-685E-4821-BF35-D14CD1B02D2E}" destId="{E0E4FD0C-9DB7-47A2-8A75-D4EFAD09BB6F}" srcOrd="0" destOrd="0" presId="urn:microsoft.com/office/officeart/2005/8/layout/pyramid1"/>
    <dgm:cxn modelId="{12235748-796C-4094-98A8-BE06CEADD113}" type="presParOf" srcId="{6A641C8D-685E-4821-BF35-D14CD1B02D2E}" destId="{D62CD845-A128-41D2-82AB-C2C1DFDBF775}" srcOrd="1" destOrd="0" presId="urn:microsoft.com/office/officeart/2005/8/layout/pyramid1"/>
    <dgm:cxn modelId="{F09D6F2C-30FC-4BD1-94FC-CDFA1904832A}" type="presParOf" srcId="{36ADD712-6F5C-4393-B3DC-420569E705F7}" destId="{18971D30-06C3-43BF-BFD5-2FB2F126D0E1}" srcOrd="4" destOrd="0" presId="urn:microsoft.com/office/officeart/2005/8/layout/pyramid1"/>
    <dgm:cxn modelId="{AD78A0A2-B357-4886-ABFC-BE2D2FF060B1}" type="presParOf" srcId="{18971D30-06C3-43BF-BFD5-2FB2F126D0E1}" destId="{A7661B4E-5DEF-4470-83C9-3603A5730B6E}" srcOrd="0" destOrd="0" presId="urn:microsoft.com/office/officeart/2005/8/layout/pyramid1"/>
    <dgm:cxn modelId="{AC066664-EA60-4321-814E-8FDE37BF94DF}" type="presParOf" srcId="{18971D30-06C3-43BF-BFD5-2FB2F126D0E1}" destId="{02950819-4599-46D0-A0D5-DE7A4D89D36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B3A03B-22CF-402A-8CB6-7878EEE68766}"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hu-HU"/>
        </a:p>
      </dgm:t>
    </dgm:pt>
    <dgm:pt modelId="{9BCAE2A2-2121-4D1A-9554-219C1A16CE66}">
      <dgm:prSet phldrT="[Szöveg]"/>
      <dgm:spPr/>
      <dgm:t>
        <a:bodyPr/>
        <a:lstStyle/>
        <a:p>
          <a:r>
            <a:rPr lang="hu-HU" dirty="0"/>
            <a:t>Közérdek</a:t>
          </a:r>
        </a:p>
      </dgm:t>
    </dgm:pt>
    <dgm:pt modelId="{F51E84C6-9EE8-4390-9658-CD3A7D344990}" type="parTrans" cxnId="{14770434-B33E-49EE-B155-23CCD102C6DE}">
      <dgm:prSet/>
      <dgm:spPr/>
      <dgm:t>
        <a:bodyPr/>
        <a:lstStyle/>
        <a:p>
          <a:endParaRPr lang="hu-HU"/>
        </a:p>
      </dgm:t>
    </dgm:pt>
    <dgm:pt modelId="{69FDEF38-B22D-4558-9FD8-977B7593258C}" type="sibTrans" cxnId="{14770434-B33E-49EE-B155-23CCD102C6DE}">
      <dgm:prSet/>
      <dgm:spPr/>
      <dgm:t>
        <a:bodyPr/>
        <a:lstStyle/>
        <a:p>
          <a:endParaRPr lang="hu-HU"/>
        </a:p>
      </dgm:t>
    </dgm:pt>
    <dgm:pt modelId="{43BB7AB0-4EC8-408C-8AE7-3ACF1761F5A2}">
      <dgm:prSet phldrT="[Szöveg]"/>
      <dgm:spPr/>
      <dgm:t>
        <a:bodyPr/>
        <a:lstStyle/>
        <a:p>
          <a:r>
            <a:rPr lang="hu-HU" dirty="0"/>
            <a:t>Jogos magánérdek</a:t>
          </a:r>
        </a:p>
      </dgm:t>
    </dgm:pt>
    <dgm:pt modelId="{272A5B59-1363-4CD1-8CCF-B355C60DAB2A}" type="parTrans" cxnId="{2B4A3A15-1950-44AA-8270-CE49FE60C917}">
      <dgm:prSet/>
      <dgm:spPr/>
      <dgm:t>
        <a:bodyPr/>
        <a:lstStyle/>
        <a:p>
          <a:endParaRPr lang="hu-HU"/>
        </a:p>
      </dgm:t>
    </dgm:pt>
    <dgm:pt modelId="{CF864958-934B-48B7-98E0-0D0538013A47}" type="sibTrans" cxnId="{2B4A3A15-1950-44AA-8270-CE49FE60C917}">
      <dgm:prSet/>
      <dgm:spPr/>
      <dgm:t>
        <a:bodyPr/>
        <a:lstStyle/>
        <a:p>
          <a:endParaRPr lang="hu-HU"/>
        </a:p>
      </dgm:t>
    </dgm:pt>
    <dgm:pt modelId="{9742DCC2-B076-4405-ACE1-1C38C09AB04D}" type="pres">
      <dgm:prSet presAssocID="{ADB3A03B-22CF-402A-8CB6-7878EEE68766}" presName="compositeShape" presStyleCnt="0">
        <dgm:presLayoutVars>
          <dgm:chMax val="2"/>
          <dgm:dir/>
          <dgm:resizeHandles val="exact"/>
        </dgm:presLayoutVars>
      </dgm:prSet>
      <dgm:spPr/>
      <dgm:t>
        <a:bodyPr/>
        <a:lstStyle/>
        <a:p>
          <a:endParaRPr lang="hu-HU"/>
        </a:p>
      </dgm:t>
    </dgm:pt>
    <dgm:pt modelId="{F38301BE-DB13-455A-94AC-80E79098331C}" type="pres">
      <dgm:prSet presAssocID="{ADB3A03B-22CF-402A-8CB6-7878EEE68766}" presName="divider" presStyleLbl="fgShp" presStyleIdx="0" presStyleCnt="1" custLinFactNeighborX="0" custLinFactNeighborY="2703"/>
      <dgm:spPr/>
    </dgm:pt>
    <dgm:pt modelId="{290DB31F-BB68-470B-ACEF-F80FCFA6DAD5}" type="pres">
      <dgm:prSet presAssocID="{9BCAE2A2-2121-4D1A-9554-219C1A16CE66}" presName="downArrow" presStyleLbl="node1" presStyleIdx="0" presStyleCnt="2"/>
      <dgm:spPr>
        <a:solidFill>
          <a:schemeClr val="accent1">
            <a:lumMod val="50000"/>
          </a:schemeClr>
        </a:solidFill>
      </dgm:spPr>
    </dgm:pt>
    <dgm:pt modelId="{EEA902C5-1353-4A51-9835-D5896473917E}" type="pres">
      <dgm:prSet presAssocID="{9BCAE2A2-2121-4D1A-9554-219C1A16CE66}" presName="downArrowText" presStyleLbl="revTx" presStyleIdx="0" presStyleCnt="2">
        <dgm:presLayoutVars>
          <dgm:bulletEnabled val="1"/>
        </dgm:presLayoutVars>
      </dgm:prSet>
      <dgm:spPr/>
      <dgm:t>
        <a:bodyPr/>
        <a:lstStyle/>
        <a:p>
          <a:endParaRPr lang="hu-HU"/>
        </a:p>
      </dgm:t>
    </dgm:pt>
    <dgm:pt modelId="{48D495AE-F76A-4EE1-AB88-AFE9029B0351}" type="pres">
      <dgm:prSet presAssocID="{43BB7AB0-4EC8-408C-8AE7-3ACF1761F5A2}" presName="upArrow" presStyleLbl="node1" presStyleIdx="1" presStyleCnt="2"/>
      <dgm:spPr>
        <a:solidFill>
          <a:schemeClr val="accent6">
            <a:lumMod val="75000"/>
          </a:schemeClr>
        </a:solidFill>
      </dgm:spPr>
    </dgm:pt>
    <dgm:pt modelId="{152898C2-F0CD-488F-8468-0D8DB23F586F}" type="pres">
      <dgm:prSet presAssocID="{43BB7AB0-4EC8-408C-8AE7-3ACF1761F5A2}" presName="upArrowText" presStyleLbl="revTx" presStyleIdx="1" presStyleCnt="2">
        <dgm:presLayoutVars>
          <dgm:bulletEnabled val="1"/>
        </dgm:presLayoutVars>
      </dgm:prSet>
      <dgm:spPr/>
      <dgm:t>
        <a:bodyPr/>
        <a:lstStyle/>
        <a:p>
          <a:endParaRPr lang="hu-HU"/>
        </a:p>
      </dgm:t>
    </dgm:pt>
  </dgm:ptLst>
  <dgm:cxnLst>
    <dgm:cxn modelId="{22F309CF-6501-4C1B-BAD9-A31F38A449C9}" type="presOf" srcId="{43BB7AB0-4EC8-408C-8AE7-3ACF1761F5A2}" destId="{152898C2-F0CD-488F-8468-0D8DB23F586F}" srcOrd="0" destOrd="0" presId="urn:microsoft.com/office/officeart/2005/8/layout/arrow3"/>
    <dgm:cxn modelId="{DA907CE8-E74D-434C-9FB4-677260DC6AA2}" type="presOf" srcId="{ADB3A03B-22CF-402A-8CB6-7878EEE68766}" destId="{9742DCC2-B076-4405-ACE1-1C38C09AB04D}" srcOrd="0" destOrd="0" presId="urn:microsoft.com/office/officeart/2005/8/layout/arrow3"/>
    <dgm:cxn modelId="{2B4A3A15-1950-44AA-8270-CE49FE60C917}" srcId="{ADB3A03B-22CF-402A-8CB6-7878EEE68766}" destId="{43BB7AB0-4EC8-408C-8AE7-3ACF1761F5A2}" srcOrd="1" destOrd="0" parTransId="{272A5B59-1363-4CD1-8CCF-B355C60DAB2A}" sibTransId="{CF864958-934B-48B7-98E0-0D0538013A47}"/>
    <dgm:cxn modelId="{4E77E645-57E6-4ACF-8371-661E2C0C0AC1}" type="presOf" srcId="{9BCAE2A2-2121-4D1A-9554-219C1A16CE66}" destId="{EEA902C5-1353-4A51-9835-D5896473917E}" srcOrd="0" destOrd="0" presId="urn:microsoft.com/office/officeart/2005/8/layout/arrow3"/>
    <dgm:cxn modelId="{14770434-B33E-49EE-B155-23CCD102C6DE}" srcId="{ADB3A03B-22CF-402A-8CB6-7878EEE68766}" destId="{9BCAE2A2-2121-4D1A-9554-219C1A16CE66}" srcOrd="0" destOrd="0" parTransId="{F51E84C6-9EE8-4390-9658-CD3A7D344990}" sibTransId="{69FDEF38-B22D-4558-9FD8-977B7593258C}"/>
    <dgm:cxn modelId="{462B8266-0AC5-42A3-AAB6-8F12EDF7C633}" type="presParOf" srcId="{9742DCC2-B076-4405-ACE1-1C38C09AB04D}" destId="{F38301BE-DB13-455A-94AC-80E79098331C}" srcOrd="0" destOrd="0" presId="urn:microsoft.com/office/officeart/2005/8/layout/arrow3"/>
    <dgm:cxn modelId="{C8F495B5-CC8B-4359-980F-5C0C39FD0FE5}" type="presParOf" srcId="{9742DCC2-B076-4405-ACE1-1C38C09AB04D}" destId="{290DB31F-BB68-470B-ACEF-F80FCFA6DAD5}" srcOrd="1" destOrd="0" presId="urn:microsoft.com/office/officeart/2005/8/layout/arrow3"/>
    <dgm:cxn modelId="{2683A032-AE24-4B4F-8E02-C0AEA75DDECE}" type="presParOf" srcId="{9742DCC2-B076-4405-ACE1-1C38C09AB04D}" destId="{EEA902C5-1353-4A51-9835-D5896473917E}" srcOrd="2" destOrd="0" presId="urn:microsoft.com/office/officeart/2005/8/layout/arrow3"/>
    <dgm:cxn modelId="{96BDCADA-DC72-473D-88A1-68A018710CA9}" type="presParOf" srcId="{9742DCC2-B076-4405-ACE1-1C38C09AB04D}" destId="{48D495AE-F76A-4EE1-AB88-AFE9029B0351}" srcOrd="3" destOrd="0" presId="urn:microsoft.com/office/officeart/2005/8/layout/arrow3"/>
    <dgm:cxn modelId="{DE7DC9BA-0952-4BEF-9CB7-95E7525AF0C6}" type="presParOf" srcId="{9742DCC2-B076-4405-ACE1-1C38C09AB04D}" destId="{152898C2-F0CD-488F-8468-0D8DB23F586F}" srcOrd="4" destOrd="0" presId="urn:microsoft.com/office/officeart/2005/8/layout/arrow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462C57-3D18-4452-A9DE-0D65D28D87CC}"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hu-HU"/>
        </a:p>
      </dgm:t>
    </dgm:pt>
    <dgm:pt modelId="{118D0609-15DD-40B6-ADF6-B355A1F805A0}">
      <dgm:prSet phldrT="[Szöveg]" custT="1"/>
      <dgm:spPr/>
      <dgm:t>
        <a:bodyPr/>
        <a:lstStyle/>
        <a:p>
          <a:r>
            <a:rPr lang="hu-HU" sz="1200" dirty="0"/>
            <a:t>Térben az országos területi szinttől</a:t>
          </a:r>
        </a:p>
      </dgm:t>
    </dgm:pt>
    <dgm:pt modelId="{134C615D-ECA5-4430-9715-23408D5BC9E9}" type="parTrans" cxnId="{10A33341-F966-4855-8C65-BA1014558A64}">
      <dgm:prSet/>
      <dgm:spPr/>
      <dgm:t>
        <a:bodyPr/>
        <a:lstStyle/>
        <a:p>
          <a:endParaRPr lang="hu-HU"/>
        </a:p>
      </dgm:t>
    </dgm:pt>
    <dgm:pt modelId="{20265C5B-CBE2-4122-BD3E-2F1185BDFC0F}" type="sibTrans" cxnId="{10A33341-F966-4855-8C65-BA1014558A64}">
      <dgm:prSet/>
      <dgm:spPr/>
      <dgm:t>
        <a:bodyPr/>
        <a:lstStyle/>
        <a:p>
          <a:endParaRPr lang="hu-HU"/>
        </a:p>
      </dgm:t>
    </dgm:pt>
    <dgm:pt modelId="{AAC7D251-1DF9-403A-98C1-71D61EEF6E50}">
      <dgm:prSet phldrT="[Szöveg]" custT="1"/>
      <dgm:spPr/>
      <dgm:t>
        <a:bodyPr/>
        <a:lstStyle/>
        <a:p>
          <a:r>
            <a:rPr lang="hu-HU" sz="1400" dirty="0"/>
            <a:t>az egyedi építési telek szintjéig</a:t>
          </a:r>
        </a:p>
      </dgm:t>
    </dgm:pt>
    <dgm:pt modelId="{A81E8786-1875-4D1F-BAD3-14E4C4840E40}" type="parTrans" cxnId="{4736CB23-FA87-415D-A50F-69A8599D6CE6}">
      <dgm:prSet/>
      <dgm:spPr/>
      <dgm:t>
        <a:bodyPr/>
        <a:lstStyle/>
        <a:p>
          <a:endParaRPr lang="hu-HU"/>
        </a:p>
      </dgm:t>
    </dgm:pt>
    <dgm:pt modelId="{B3695294-0256-4583-B2BD-20E6CD93F550}" type="sibTrans" cxnId="{4736CB23-FA87-415D-A50F-69A8599D6CE6}">
      <dgm:prSet/>
      <dgm:spPr/>
      <dgm:t>
        <a:bodyPr/>
        <a:lstStyle/>
        <a:p>
          <a:endParaRPr lang="hu-HU"/>
        </a:p>
      </dgm:t>
    </dgm:pt>
    <dgm:pt modelId="{26318552-E47B-4554-AAD4-FCAFEBF75AFD}" type="pres">
      <dgm:prSet presAssocID="{D1462C57-3D18-4452-A9DE-0D65D28D87CC}" presName="Name0" presStyleCnt="0">
        <dgm:presLayoutVars>
          <dgm:chMax val="7"/>
          <dgm:chPref val="5"/>
        </dgm:presLayoutVars>
      </dgm:prSet>
      <dgm:spPr/>
      <dgm:t>
        <a:bodyPr/>
        <a:lstStyle/>
        <a:p>
          <a:endParaRPr lang="hu-HU"/>
        </a:p>
      </dgm:t>
    </dgm:pt>
    <dgm:pt modelId="{D79D4744-D575-497F-9836-6C5C239DBD8A}" type="pres">
      <dgm:prSet presAssocID="{D1462C57-3D18-4452-A9DE-0D65D28D87CC}" presName="arrowNode" presStyleLbl="node1" presStyleIdx="0" presStyleCnt="1"/>
      <dgm:spPr>
        <a:solidFill>
          <a:srgbClr val="0070C0"/>
        </a:solidFill>
      </dgm:spPr>
    </dgm:pt>
    <dgm:pt modelId="{2C0FF469-009C-45C9-9575-B24E97F2B6DA}" type="pres">
      <dgm:prSet presAssocID="{118D0609-15DD-40B6-ADF6-B355A1F805A0}" presName="txNode1" presStyleLbl="revTx" presStyleIdx="0" presStyleCnt="2">
        <dgm:presLayoutVars>
          <dgm:bulletEnabled val="1"/>
        </dgm:presLayoutVars>
      </dgm:prSet>
      <dgm:spPr/>
      <dgm:t>
        <a:bodyPr/>
        <a:lstStyle/>
        <a:p>
          <a:endParaRPr lang="hu-HU"/>
        </a:p>
      </dgm:t>
    </dgm:pt>
    <dgm:pt modelId="{B1395476-D6DD-4E14-893E-6F48B35FD579}" type="pres">
      <dgm:prSet presAssocID="{AAC7D251-1DF9-403A-98C1-71D61EEF6E50}" presName="txNode2" presStyleLbl="revTx" presStyleIdx="1" presStyleCnt="2">
        <dgm:presLayoutVars>
          <dgm:bulletEnabled val="1"/>
        </dgm:presLayoutVars>
      </dgm:prSet>
      <dgm:spPr/>
      <dgm:t>
        <a:bodyPr/>
        <a:lstStyle/>
        <a:p>
          <a:endParaRPr lang="hu-HU"/>
        </a:p>
      </dgm:t>
    </dgm:pt>
  </dgm:ptLst>
  <dgm:cxnLst>
    <dgm:cxn modelId="{10A33341-F966-4855-8C65-BA1014558A64}" srcId="{D1462C57-3D18-4452-A9DE-0D65D28D87CC}" destId="{118D0609-15DD-40B6-ADF6-B355A1F805A0}" srcOrd="0" destOrd="0" parTransId="{134C615D-ECA5-4430-9715-23408D5BC9E9}" sibTransId="{20265C5B-CBE2-4122-BD3E-2F1185BDFC0F}"/>
    <dgm:cxn modelId="{49DDBDF4-F765-4D28-A5D9-C09BDE0C2B4F}" type="presOf" srcId="{118D0609-15DD-40B6-ADF6-B355A1F805A0}" destId="{2C0FF469-009C-45C9-9575-B24E97F2B6DA}" srcOrd="0" destOrd="0" presId="urn:microsoft.com/office/officeart/2009/3/layout/DescendingProcess"/>
    <dgm:cxn modelId="{4736CB23-FA87-415D-A50F-69A8599D6CE6}" srcId="{D1462C57-3D18-4452-A9DE-0D65D28D87CC}" destId="{AAC7D251-1DF9-403A-98C1-71D61EEF6E50}" srcOrd="1" destOrd="0" parTransId="{A81E8786-1875-4D1F-BAD3-14E4C4840E40}" sibTransId="{B3695294-0256-4583-B2BD-20E6CD93F550}"/>
    <dgm:cxn modelId="{13EB0CD8-2E5B-4887-9C8E-2CCB7B385B6C}" type="presOf" srcId="{D1462C57-3D18-4452-A9DE-0D65D28D87CC}" destId="{26318552-E47B-4554-AAD4-FCAFEBF75AFD}" srcOrd="0" destOrd="0" presId="urn:microsoft.com/office/officeart/2009/3/layout/DescendingProcess"/>
    <dgm:cxn modelId="{9BF10E4B-6705-4895-B6B6-728AB4DBD5D2}" type="presOf" srcId="{AAC7D251-1DF9-403A-98C1-71D61EEF6E50}" destId="{B1395476-D6DD-4E14-893E-6F48B35FD579}" srcOrd="0" destOrd="0" presId="urn:microsoft.com/office/officeart/2009/3/layout/DescendingProcess"/>
    <dgm:cxn modelId="{632A1A8F-F644-417C-8ECC-D515AC9C623A}" type="presParOf" srcId="{26318552-E47B-4554-AAD4-FCAFEBF75AFD}" destId="{D79D4744-D575-497F-9836-6C5C239DBD8A}" srcOrd="0" destOrd="0" presId="urn:microsoft.com/office/officeart/2009/3/layout/DescendingProcess"/>
    <dgm:cxn modelId="{E629C8EF-5373-4D3E-B118-DE9C8826BD08}" type="presParOf" srcId="{26318552-E47B-4554-AAD4-FCAFEBF75AFD}" destId="{2C0FF469-009C-45C9-9575-B24E97F2B6DA}" srcOrd="1" destOrd="0" presId="urn:microsoft.com/office/officeart/2009/3/layout/DescendingProcess"/>
    <dgm:cxn modelId="{3654234A-7772-4F82-92E0-327A488D3069}" type="presParOf" srcId="{26318552-E47B-4554-AAD4-FCAFEBF75AFD}" destId="{B1395476-D6DD-4E14-893E-6F48B35FD579}" srcOrd="2" destOrd="0" presId="urn:microsoft.com/office/officeart/2009/3/layout/DescendingProces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DE3A50-7EFD-4C10-B3E5-9F309D13431D}" type="doc">
      <dgm:prSet loTypeId="urn:microsoft.com/office/officeart/2005/8/layout/arrow2" loCatId="process" qsTypeId="urn:microsoft.com/office/officeart/2005/8/quickstyle/simple1" qsCatId="simple" csTypeId="urn:microsoft.com/office/officeart/2005/8/colors/accent1_2" csCatId="accent1" phldr="1"/>
      <dgm:spPr/>
    </dgm:pt>
    <dgm:pt modelId="{F33BDB56-11D4-47E1-85AA-16A079EF3802}">
      <dgm:prSet phldrT="[Szöveg]" custT="1"/>
      <dgm:spPr/>
      <dgm:t>
        <a:bodyPr/>
        <a:lstStyle/>
        <a:p>
          <a:r>
            <a:rPr lang="hu-HU" sz="1200" dirty="0"/>
            <a:t>Kiemelt beruházások</a:t>
          </a:r>
        </a:p>
        <a:p>
          <a:r>
            <a:rPr lang="hu-HU" sz="1200" dirty="0" err="1"/>
            <a:t>Étv</a:t>
          </a:r>
          <a:r>
            <a:rPr lang="hu-HU" sz="1200" dirty="0"/>
            <a:t>. 4.§ (3a) </a:t>
          </a:r>
          <a:r>
            <a:rPr lang="hu-HU" sz="1200" dirty="0" err="1"/>
            <a:t>bek</a:t>
          </a:r>
          <a:r>
            <a:rPr lang="hu-HU" sz="1200" dirty="0"/>
            <a:t>.</a:t>
          </a:r>
        </a:p>
      </dgm:t>
    </dgm:pt>
    <dgm:pt modelId="{71EDE615-A7B3-4439-B95B-79DE79C66F7C}" type="parTrans" cxnId="{6D0C790B-A97D-4118-91C3-A7D6EF427346}">
      <dgm:prSet/>
      <dgm:spPr/>
      <dgm:t>
        <a:bodyPr/>
        <a:lstStyle/>
        <a:p>
          <a:endParaRPr lang="hu-HU"/>
        </a:p>
      </dgm:t>
    </dgm:pt>
    <dgm:pt modelId="{4FAE4881-1D4D-4CB5-933D-5C7112E14520}" type="sibTrans" cxnId="{6D0C790B-A97D-4118-91C3-A7D6EF427346}">
      <dgm:prSet/>
      <dgm:spPr/>
      <dgm:t>
        <a:bodyPr/>
        <a:lstStyle/>
        <a:p>
          <a:endParaRPr lang="hu-HU"/>
        </a:p>
      </dgm:t>
    </dgm:pt>
    <dgm:pt modelId="{F930C918-06C3-4888-B665-4ABBFE713402}" type="pres">
      <dgm:prSet presAssocID="{53DE3A50-7EFD-4C10-B3E5-9F309D13431D}" presName="arrowDiagram" presStyleCnt="0">
        <dgm:presLayoutVars>
          <dgm:chMax val="5"/>
          <dgm:dir/>
          <dgm:resizeHandles val="exact"/>
        </dgm:presLayoutVars>
      </dgm:prSet>
      <dgm:spPr/>
    </dgm:pt>
    <dgm:pt modelId="{CD00866D-FD07-4188-B069-52680F9C0BCA}" type="pres">
      <dgm:prSet presAssocID="{53DE3A50-7EFD-4C10-B3E5-9F309D13431D}" presName="arrow" presStyleLbl="bgShp" presStyleIdx="0" presStyleCnt="1" custScaleX="124716" custLinFactNeighborX="20201" custLinFactNeighborY="50892"/>
      <dgm:spPr>
        <a:solidFill>
          <a:srgbClr val="7030A0"/>
        </a:solidFill>
      </dgm:spPr>
    </dgm:pt>
    <dgm:pt modelId="{8ED33E99-65BD-45D9-A249-A74F835FBDF9}" type="pres">
      <dgm:prSet presAssocID="{53DE3A50-7EFD-4C10-B3E5-9F309D13431D}" presName="arrowDiagram1" presStyleCnt="0">
        <dgm:presLayoutVars>
          <dgm:bulletEnabled val="1"/>
        </dgm:presLayoutVars>
      </dgm:prSet>
      <dgm:spPr/>
    </dgm:pt>
    <dgm:pt modelId="{85B24C24-23CB-498B-B11A-7E16F6FAE344}" type="pres">
      <dgm:prSet presAssocID="{F33BDB56-11D4-47E1-85AA-16A079EF3802}" presName="bullet1" presStyleLbl="node1" presStyleIdx="0" presStyleCnt="1"/>
      <dgm:spPr/>
    </dgm:pt>
    <dgm:pt modelId="{2CC30B8B-2D08-498E-8BD6-76BA86B47E27}" type="pres">
      <dgm:prSet presAssocID="{F33BDB56-11D4-47E1-85AA-16A079EF3802}" presName="textBox1" presStyleLbl="revTx" presStyleIdx="0" presStyleCnt="1" custScaleX="245118" custScaleY="58197" custLinFactNeighborX="81299" custLinFactNeighborY="21151">
        <dgm:presLayoutVars>
          <dgm:bulletEnabled val="1"/>
        </dgm:presLayoutVars>
      </dgm:prSet>
      <dgm:spPr/>
      <dgm:t>
        <a:bodyPr/>
        <a:lstStyle/>
        <a:p>
          <a:endParaRPr lang="hu-HU"/>
        </a:p>
      </dgm:t>
    </dgm:pt>
  </dgm:ptLst>
  <dgm:cxnLst>
    <dgm:cxn modelId="{C7389A02-4AF2-448B-8390-3AFEE63D9B58}" type="presOf" srcId="{53DE3A50-7EFD-4C10-B3E5-9F309D13431D}" destId="{F930C918-06C3-4888-B665-4ABBFE713402}" srcOrd="0" destOrd="0" presId="urn:microsoft.com/office/officeart/2005/8/layout/arrow2"/>
    <dgm:cxn modelId="{6D0C790B-A97D-4118-91C3-A7D6EF427346}" srcId="{53DE3A50-7EFD-4C10-B3E5-9F309D13431D}" destId="{F33BDB56-11D4-47E1-85AA-16A079EF3802}" srcOrd="0" destOrd="0" parTransId="{71EDE615-A7B3-4439-B95B-79DE79C66F7C}" sibTransId="{4FAE4881-1D4D-4CB5-933D-5C7112E14520}"/>
    <dgm:cxn modelId="{A6401E4B-7446-4A99-A8B6-2F73F184C53C}" type="presOf" srcId="{F33BDB56-11D4-47E1-85AA-16A079EF3802}" destId="{2CC30B8B-2D08-498E-8BD6-76BA86B47E27}" srcOrd="0" destOrd="0" presId="urn:microsoft.com/office/officeart/2005/8/layout/arrow2"/>
    <dgm:cxn modelId="{8E19B5A3-F0CB-4CFB-9912-63BDC37DC673}" type="presParOf" srcId="{F930C918-06C3-4888-B665-4ABBFE713402}" destId="{CD00866D-FD07-4188-B069-52680F9C0BCA}" srcOrd="0" destOrd="0" presId="urn:microsoft.com/office/officeart/2005/8/layout/arrow2"/>
    <dgm:cxn modelId="{97483AD4-79A0-4108-990B-19A5C1B04041}" type="presParOf" srcId="{F930C918-06C3-4888-B665-4ABBFE713402}" destId="{8ED33E99-65BD-45D9-A249-A74F835FBDF9}" srcOrd="1" destOrd="0" presId="urn:microsoft.com/office/officeart/2005/8/layout/arrow2"/>
    <dgm:cxn modelId="{6719A5C6-BB30-4E1D-90D6-911C5C290051}" type="presParOf" srcId="{8ED33E99-65BD-45D9-A249-A74F835FBDF9}" destId="{85B24C24-23CB-498B-B11A-7E16F6FAE344}" srcOrd="0" destOrd="0" presId="urn:microsoft.com/office/officeart/2005/8/layout/arrow2"/>
    <dgm:cxn modelId="{3E48A8FC-3D89-4AC6-BCEC-9B8D5E47C92A}" type="presParOf" srcId="{8ED33E99-65BD-45D9-A249-A74F835FBDF9}" destId="{2CC30B8B-2D08-498E-8BD6-76BA86B47E27}" srcOrd="1" destOrd="0" presId="urn:microsoft.com/office/officeart/2005/8/layout/arrow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E655DB-114C-4FF8-8B23-185132F99A4E}" type="doc">
      <dgm:prSet loTypeId="urn:microsoft.com/office/officeart/2005/8/layout/pyramid3" loCatId="pyramid" qsTypeId="urn:microsoft.com/office/officeart/2005/8/quickstyle/simple1" qsCatId="simple" csTypeId="urn:microsoft.com/office/officeart/2005/8/colors/accent1_2" csCatId="accent1" phldr="1"/>
      <dgm:spPr/>
    </dgm:pt>
    <dgm:pt modelId="{91D2F022-8F8B-4CE0-808D-E9593F654CC6}">
      <dgm:prSet/>
      <dgm:spPr>
        <a:solidFill>
          <a:srgbClr val="00B0F0"/>
        </a:solidFill>
      </dgm:spPr>
      <dgm:t>
        <a:bodyPr/>
        <a:lstStyle/>
        <a:p>
          <a:r>
            <a:rPr lang="hu-HU"/>
            <a:t>Az Országgyűlés 1/2014. (I. 3.) OGY határozata a Nemzeti Fejlesztés 2030 - Országos Fejlesztési és Területfejlesztési Koncepcióról</a:t>
          </a:r>
          <a:endParaRPr lang="hu-HU" dirty="0"/>
        </a:p>
      </dgm:t>
    </dgm:pt>
    <dgm:pt modelId="{50CEC529-C518-4B85-8057-46FBD515AEB1}" type="parTrans" cxnId="{B4FF40A7-EE15-424E-BE49-A19123EAA5D9}">
      <dgm:prSet/>
      <dgm:spPr/>
      <dgm:t>
        <a:bodyPr/>
        <a:lstStyle/>
        <a:p>
          <a:endParaRPr lang="hu-HU"/>
        </a:p>
      </dgm:t>
    </dgm:pt>
    <dgm:pt modelId="{37C37DAD-C5B0-43C6-8F86-FF793F412BB6}" type="sibTrans" cxnId="{B4FF40A7-EE15-424E-BE49-A19123EAA5D9}">
      <dgm:prSet/>
      <dgm:spPr/>
      <dgm:t>
        <a:bodyPr/>
        <a:lstStyle/>
        <a:p>
          <a:endParaRPr lang="hu-HU"/>
        </a:p>
      </dgm:t>
    </dgm:pt>
    <dgm:pt modelId="{F5D8DAC6-DC5D-4D9B-AB37-EFC83E41FFF5}">
      <dgm:prSet phldrT="[Szöveg]"/>
      <dgm:spPr>
        <a:solidFill>
          <a:schemeClr val="accent3">
            <a:lumMod val="75000"/>
          </a:schemeClr>
        </a:solidFill>
      </dgm:spPr>
      <dgm:t>
        <a:bodyPr/>
        <a:lstStyle/>
        <a:p>
          <a:r>
            <a:rPr lang="hu-HU" dirty="0"/>
            <a:t>Magyarország és egyes kiemelt térségeinek területrendezési tervéről szóló 2018. évi CXXXIX. törvény és a </a:t>
          </a:r>
          <a:r>
            <a:rPr lang="hu-HU" b="0" i="0" dirty="0"/>
            <a:t>területrendezési tervek készítésének és alkalmazásának kiegészítő szabályozásáról </a:t>
          </a:r>
          <a:r>
            <a:rPr lang="hu-HU" dirty="0"/>
            <a:t>szóló 9/2019. (IV.14.) </a:t>
          </a:r>
          <a:r>
            <a:rPr lang="hu-HU" dirty="0" err="1"/>
            <a:t>MvM</a:t>
          </a:r>
          <a:r>
            <a:rPr lang="hu-HU" dirty="0"/>
            <a:t> rendelet</a:t>
          </a:r>
        </a:p>
      </dgm:t>
    </dgm:pt>
    <dgm:pt modelId="{E977FED3-F135-4510-A04F-84E874078A99}" type="parTrans" cxnId="{88172C0D-D4E7-4996-9B71-99A25C87806F}">
      <dgm:prSet/>
      <dgm:spPr/>
      <dgm:t>
        <a:bodyPr/>
        <a:lstStyle/>
        <a:p>
          <a:endParaRPr lang="hu-HU"/>
        </a:p>
      </dgm:t>
    </dgm:pt>
    <dgm:pt modelId="{4D897B47-2B86-4C61-B749-D368A5173884}" type="sibTrans" cxnId="{88172C0D-D4E7-4996-9B71-99A25C87806F}">
      <dgm:prSet/>
      <dgm:spPr/>
      <dgm:t>
        <a:bodyPr/>
        <a:lstStyle/>
        <a:p>
          <a:endParaRPr lang="hu-HU"/>
        </a:p>
      </dgm:t>
    </dgm:pt>
    <dgm:pt modelId="{EB7BDA3F-30D2-4466-87FC-60BAC53B7ACA}">
      <dgm:prSet phldrT="[Szöveg]"/>
      <dgm:spPr>
        <a:solidFill>
          <a:schemeClr val="accent3">
            <a:lumMod val="60000"/>
            <a:lumOff val="40000"/>
          </a:schemeClr>
        </a:solidFill>
      </dgm:spPr>
      <dgm:t>
        <a:bodyPr/>
        <a:lstStyle/>
        <a:p>
          <a:r>
            <a:rPr lang="hu-HU" dirty="0"/>
            <a:t>Megyei Területrendezési tervek</a:t>
          </a:r>
        </a:p>
      </dgm:t>
    </dgm:pt>
    <dgm:pt modelId="{183FB204-B649-40DE-9968-281D67A2A678}" type="parTrans" cxnId="{902F7EF1-7931-4DF6-A31A-76DDED9F40A2}">
      <dgm:prSet/>
      <dgm:spPr/>
      <dgm:t>
        <a:bodyPr/>
        <a:lstStyle/>
        <a:p>
          <a:endParaRPr lang="hu-HU"/>
        </a:p>
      </dgm:t>
    </dgm:pt>
    <dgm:pt modelId="{0657A007-E60F-4765-B8DB-B33E68A5AFEE}" type="sibTrans" cxnId="{902F7EF1-7931-4DF6-A31A-76DDED9F40A2}">
      <dgm:prSet/>
      <dgm:spPr/>
      <dgm:t>
        <a:bodyPr/>
        <a:lstStyle/>
        <a:p>
          <a:endParaRPr lang="hu-HU"/>
        </a:p>
      </dgm:t>
    </dgm:pt>
    <dgm:pt modelId="{2071EA67-5E0E-49A5-94BB-80CD85D1B749}">
      <dgm:prSet phldrT="[Szöveg]"/>
      <dgm:spPr>
        <a:solidFill>
          <a:schemeClr val="accent3">
            <a:lumMod val="40000"/>
            <a:lumOff val="60000"/>
          </a:schemeClr>
        </a:solidFill>
      </dgm:spPr>
      <dgm:t>
        <a:bodyPr/>
        <a:lstStyle/>
        <a:p>
          <a:r>
            <a:rPr lang="hu-HU" dirty="0"/>
            <a:t>Településfejlesztési koncepció</a:t>
          </a:r>
        </a:p>
      </dgm:t>
    </dgm:pt>
    <dgm:pt modelId="{025DB5A6-FB40-4428-AC8E-0642E80E7C6D}" type="parTrans" cxnId="{F87FCAA4-5C73-46B0-B11F-C220BFD88498}">
      <dgm:prSet/>
      <dgm:spPr/>
      <dgm:t>
        <a:bodyPr/>
        <a:lstStyle/>
        <a:p>
          <a:endParaRPr lang="hu-HU"/>
        </a:p>
      </dgm:t>
    </dgm:pt>
    <dgm:pt modelId="{D03C495D-3FEA-46DF-AED7-C700C09A2357}" type="sibTrans" cxnId="{F87FCAA4-5C73-46B0-B11F-C220BFD88498}">
      <dgm:prSet/>
      <dgm:spPr/>
      <dgm:t>
        <a:bodyPr/>
        <a:lstStyle/>
        <a:p>
          <a:endParaRPr lang="hu-HU"/>
        </a:p>
      </dgm:t>
    </dgm:pt>
    <dgm:pt modelId="{C8FF954E-3192-4BDF-AD44-D445E82803D7}">
      <dgm:prSet phldrT="[Szöveg]"/>
      <dgm:spPr>
        <a:solidFill>
          <a:schemeClr val="accent6">
            <a:lumMod val="40000"/>
            <a:lumOff val="60000"/>
          </a:schemeClr>
        </a:solidFill>
      </dgm:spPr>
      <dgm:t>
        <a:bodyPr/>
        <a:lstStyle/>
        <a:p>
          <a:r>
            <a:rPr lang="hu-HU" dirty="0"/>
            <a:t>Integrált településfejlesztési stratégia</a:t>
          </a:r>
        </a:p>
      </dgm:t>
    </dgm:pt>
    <dgm:pt modelId="{BD28E95E-462B-4BF7-BBFF-88F0092D2528}" type="parTrans" cxnId="{9B40E079-968E-4B66-8540-599EA97EAC7E}">
      <dgm:prSet/>
      <dgm:spPr/>
      <dgm:t>
        <a:bodyPr/>
        <a:lstStyle/>
        <a:p>
          <a:endParaRPr lang="hu-HU"/>
        </a:p>
      </dgm:t>
    </dgm:pt>
    <dgm:pt modelId="{83C384F0-9162-4DE3-A094-908D2CCEEE82}" type="sibTrans" cxnId="{9B40E079-968E-4B66-8540-599EA97EAC7E}">
      <dgm:prSet/>
      <dgm:spPr/>
      <dgm:t>
        <a:bodyPr/>
        <a:lstStyle/>
        <a:p>
          <a:endParaRPr lang="hu-HU"/>
        </a:p>
      </dgm:t>
    </dgm:pt>
    <dgm:pt modelId="{18B14201-9C07-44CE-8BC3-82E2D3A44C42}">
      <dgm:prSet phldrT="[Szöveg]"/>
      <dgm:spPr>
        <a:solidFill>
          <a:schemeClr val="accent6">
            <a:lumMod val="20000"/>
            <a:lumOff val="80000"/>
          </a:schemeClr>
        </a:solidFill>
      </dgm:spPr>
      <dgm:t>
        <a:bodyPr/>
        <a:lstStyle/>
        <a:p>
          <a:r>
            <a:rPr lang="hu-HU" dirty="0"/>
            <a:t>Településrendezési eszközök (és </a:t>
          </a:r>
          <a:r>
            <a:rPr lang="hu-HU" dirty="0" err="1"/>
            <a:t>településképvédelmi</a:t>
          </a:r>
          <a:r>
            <a:rPr lang="hu-HU" dirty="0"/>
            <a:t> sajátos jogintézmény)</a:t>
          </a:r>
        </a:p>
      </dgm:t>
    </dgm:pt>
    <dgm:pt modelId="{11B8058B-321C-441D-9117-863617795FC7}" type="parTrans" cxnId="{3572A859-FA13-4949-8980-ED5584362AE7}">
      <dgm:prSet/>
      <dgm:spPr/>
      <dgm:t>
        <a:bodyPr/>
        <a:lstStyle/>
        <a:p>
          <a:endParaRPr lang="hu-HU"/>
        </a:p>
      </dgm:t>
    </dgm:pt>
    <dgm:pt modelId="{F78025FB-A4FD-4DEE-A5FA-6D342D8BAB93}" type="sibTrans" cxnId="{3572A859-FA13-4949-8980-ED5584362AE7}">
      <dgm:prSet/>
      <dgm:spPr/>
      <dgm:t>
        <a:bodyPr/>
        <a:lstStyle/>
        <a:p>
          <a:endParaRPr lang="hu-HU"/>
        </a:p>
      </dgm:t>
    </dgm:pt>
    <dgm:pt modelId="{4A084931-C873-4066-9848-8E433BDED583}" type="pres">
      <dgm:prSet presAssocID="{ADE655DB-114C-4FF8-8B23-185132F99A4E}" presName="Name0" presStyleCnt="0">
        <dgm:presLayoutVars>
          <dgm:dir/>
          <dgm:animLvl val="lvl"/>
          <dgm:resizeHandles val="exact"/>
        </dgm:presLayoutVars>
      </dgm:prSet>
      <dgm:spPr/>
    </dgm:pt>
    <dgm:pt modelId="{F3EFD029-6F1B-4F05-A34E-2CCEB07A2898}" type="pres">
      <dgm:prSet presAssocID="{91D2F022-8F8B-4CE0-808D-E9593F654CC6}" presName="Name8" presStyleCnt="0"/>
      <dgm:spPr/>
    </dgm:pt>
    <dgm:pt modelId="{4819E190-C8B1-4F38-BC9C-D2115933CBF4}" type="pres">
      <dgm:prSet presAssocID="{91D2F022-8F8B-4CE0-808D-E9593F654CC6}" presName="level" presStyleLbl="node1" presStyleIdx="0" presStyleCnt="6">
        <dgm:presLayoutVars>
          <dgm:chMax val="1"/>
          <dgm:bulletEnabled val="1"/>
        </dgm:presLayoutVars>
      </dgm:prSet>
      <dgm:spPr/>
      <dgm:t>
        <a:bodyPr/>
        <a:lstStyle/>
        <a:p>
          <a:endParaRPr lang="hu-HU"/>
        </a:p>
      </dgm:t>
    </dgm:pt>
    <dgm:pt modelId="{35783B1A-FF49-45C9-A65E-644D3F980832}" type="pres">
      <dgm:prSet presAssocID="{91D2F022-8F8B-4CE0-808D-E9593F654CC6}" presName="levelTx" presStyleLbl="revTx" presStyleIdx="0" presStyleCnt="0">
        <dgm:presLayoutVars>
          <dgm:chMax val="1"/>
          <dgm:bulletEnabled val="1"/>
        </dgm:presLayoutVars>
      </dgm:prSet>
      <dgm:spPr/>
      <dgm:t>
        <a:bodyPr/>
        <a:lstStyle/>
        <a:p>
          <a:endParaRPr lang="hu-HU"/>
        </a:p>
      </dgm:t>
    </dgm:pt>
    <dgm:pt modelId="{4F9A9932-F2DE-4E05-A741-5157B13D2F0F}" type="pres">
      <dgm:prSet presAssocID="{F5D8DAC6-DC5D-4D9B-AB37-EFC83E41FFF5}" presName="Name8" presStyleCnt="0"/>
      <dgm:spPr/>
    </dgm:pt>
    <dgm:pt modelId="{E651A8D4-904F-4944-9595-6F0C4A6B9241}" type="pres">
      <dgm:prSet presAssocID="{F5D8DAC6-DC5D-4D9B-AB37-EFC83E41FFF5}" presName="level" presStyleLbl="node1" presStyleIdx="1" presStyleCnt="6">
        <dgm:presLayoutVars>
          <dgm:chMax val="1"/>
          <dgm:bulletEnabled val="1"/>
        </dgm:presLayoutVars>
      </dgm:prSet>
      <dgm:spPr/>
      <dgm:t>
        <a:bodyPr/>
        <a:lstStyle/>
        <a:p>
          <a:endParaRPr lang="hu-HU"/>
        </a:p>
      </dgm:t>
    </dgm:pt>
    <dgm:pt modelId="{35A7EB59-FD2B-4058-BFC8-F6849ABF1D45}" type="pres">
      <dgm:prSet presAssocID="{F5D8DAC6-DC5D-4D9B-AB37-EFC83E41FFF5}" presName="levelTx" presStyleLbl="revTx" presStyleIdx="0" presStyleCnt="0">
        <dgm:presLayoutVars>
          <dgm:chMax val="1"/>
          <dgm:bulletEnabled val="1"/>
        </dgm:presLayoutVars>
      </dgm:prSet>
      <dgm:spPr/>
      <dgm:t>
        <a:bodyPr/>
        <a:lstStyle/>
        <a:p>
          <a:endParaRPr lang="hu-HU"/>
        </a:p>
      </dgm:t>
    </dgm:pt>
    <dgm:pt modelId="{18361218-80CE-454C-A907-456879F07395}" type="pres">
      <dgm:prSet presAssocID="{EB7BDA3F-30D2-4466-87FC-60BAC53B7ACA}" presName="Name8" presStyleCnt="0"/>
      <dgm:spPr/>
    </dgm:pt>
    <dgm:pt modelId="{AE6AEE4D-26DD-4800-9CF8-CFA8351DBBA7}" type="pres">
      <dgm:prSet presAssocID="{EB7BDA3F-30D2-4466-87FC-60BAC53B7ACA}" presName="level" presStyleLbl="node1" presStyleIdx="2" presStyleCnt="6">
        <dgm:presLayoutVars>
          <dgm:chMax val="1"/>
          <dgm:bulletEnabled val="1"/>
        </dgm:presLayoutVars>
      </dgm:prSet>
      <dgm:spPr/>
      <dgm:t>
        <a:bodyPr/>
        <a:lstStyle/>
        <a:p>
          <a:endParaRPr lang="hu-HU"/>
        </a:p>
      </dgm:t>
    </dgm:pt>
    <dgm:pt modelId="{3CE9D411-45B0-444B-949A-17CF466679D1}" type="pres">
      <dgm:prSet presAssocID="{EB7BDA3F-30D2-4466-87FC-60BAC53B7ACA}" presName="levelTx" presStyleLbl="revTx" presStyleIdx="0" presStyleCnt="0">
        <dgm:presLayoutVars>
          <dgm:chMax val="1"/>
          <dgm:bulletEnabled val="1"/>
        </dgm:presLayoutVars>
      </dgm:prSet>
      <dgm:spPr/>
      <dgm:t>
        <a:bodyPr/>
        <a:lstStyle/>
        <a:p>
          <a:endParaRPr lang="hu-HU"/>
        </a:p>
      </dgm:t>
    </dgm:pt>
    <dgm:pt modelId="{EA4812A5-BA1A-4D4E-8EAF-4C64114AF6D5}" type="pres">
      <dgm:prSet presAssocID="{2071EA67-5E0E-49A5-94BB-80CD85D1B749}" presName="Name8" presStyleCnt="0"/>
      <dgm:spPr/>
    </dgm:pt>
    <dgm:pt modelId="{68CDDDCD-9EA6-4E08-9943-AF6FEA44F8FD}" type="pres">
      <dgm:prSet presAssocID="{2071EA67-5E0E-49A5-94BB-80CD85D1B749}" presName="level" presStyleLbl="node1" presStyleIdx="3" presStyleCnt="6">
        <dgm:presLayoutVars>
          <dgm:chMax val="1"/>
          <dgm:bulletEnabled val="1"/>
        </dgm:presLayoutVars>
      </dgm:prSet>
      <dgm:spPr/>
      <dgm:t>
        <a:bodyPr/>
        <a:lstStyle/>
        <a:p>
          <a:endParaRPr lang="hu-HU"/>
        </a:p>
      </dgm:t>
    </dgm:pt>
    <dgm:pt modelId="{A665CFC7-DD31-42FC-AAB4-A6A8390BF110}" type="pres">
      <dgm:prSet presAssocID="{2071EA67-5E0E-49A5-94BB-80CD85D1B749}" presName="levelTx" presStyleLbl="revTx" presStyleIdx="0" presStyleCnt="0">
        <dgm:presLayoutVars>
          <dgm:chMax val="1"/>
          <dgm:bulletEnabled val="1"/>
        </dgm:presLayoutVars>
      </dgm:prSet>
      <dgm:spPr/>
      <dgm:t>
        <a:bodyPr/>
        <a:lstStyle/>
        <a:p>
          <a:endParaRPr lang="hu-HU"/>
        </a:p>
      </dgm:t>
    </dgm:pt>
    <dgm:pt modelId="{61BFBD48-3EEA-41DC-9F40-3DE0886362F1}" type="pres">
      <dgm:prSet presAssocID="{C8FF954E-3192-4BDF-AD44-D445E82803D7}" presName="Name8" presStyleCnt="0"/>
      <dgm:spPr/>
    </dgm:pt>
    <dgm:pt modelId="{EC812D86-3FD0-4234-80F7-A57A0F938D5E}" type="pres">
      <dgm:prSet presAssocID="{C8FF954E-3192-4BDF-AD44-D445E82803D7}" presName="level" presStyleLbl="node1" presStyleIdx="4" presStyleCnt="6">
        <dgm:presLayoutVars>
          <dgm:chMax val="1"/>
          <dgm:bulletEnabled val="1"/>
        </dgm:presLayoutVars>
      </dgm:prSet>
      <dgm:spPr/>
      <dgm:t>
        <a:bodyPr/>
        <a:lstStyle/>
        <a:p>
          <a:endParaRPr lang="hu-HU"/>
        </a:p>
      </dgm:t>
    </dgm:pt>
    <dgm:pt modelId="{8428334F-DE5A-47E6-AB24-1A0FFE0717C8}" type="pres">
      <dgm:prSet presAssocID="{C8FF954E-3192-4BDF-AD44-D445E82803D7}" presName="levelTx" presStyleLbl="revTx" presStyleIdx="0" presStyleCnt="0">
        <dgm:presLayoutVars>
          <dgm:chMax val="1"/>
          <dgm:bulletEnabled val="1"/>
        </dgm:presLayoutVars>
      </dgm:prSet>
      <dgm:spPr/>
      <dgm:t>
        <a:bodyPr/>
        <a:lstStyle/>
        <a:p>
          <a:endParaRPr lang="hu-HU"/>
        </a:p>
      </dgm:t>
    </dgm:pt>
    <dgm:pt modelId="{C69B7488-62C9-4623-83FF-4809FDD23657}" type="pres">
      <dgm:prSet presAssocID="{18B14201-9C07-44CE-8BC3-82E2D3A44C42}" presName="Name8" presStyleCnt="0"/>
      <dgm:spPr/>
    </dgm:pt>
    <dgm:pt modelId="{80FD22B3-4273-4765-9C27-25EBF00AD6F2}" type="pres">
      <dgm:prSet presAssocID="{18B14201-9C07-44CE-8BC3-82E2D3A44C42}" presName="level" presStyleLbl="node1" presStyleIdx="5" presStyleCnt="6">
        <dgm:presLayoutVars>
          <dgm:chMax val="1"/>
          <dgm:bulletEnabled val="1"/>
        </dgm:presLayoutVars>
      </dgm:prSet>
      <dgm:spPr/>
      <dgm:t>
        <a:bodyPr/>
        <a:lstStyle/>
        <a:p>
          <a:endParaRPr lang="hu-HU"/>
        </a:p>
      </dgm:t>
    </dgm:pt>
    <dgm:pt modelId="{B28F444D-574C-48A7-80C9-AEC4832E302B}" type="pres">
      <dgm:prSet presAssocID="{18B14201-9C07-44CE-8BC3-82E2D3A44C42}" presName="levelTx" presStyleLbl="revTx" presStyleIdx="0" presStyleCnt="0">
        <dgm:presLayoutVars>
          <dgm:chMax val="1"/>
          <dgm:bulletEnabled val="1"/>
        </dgm:presLayoutVars>
      </dgm:prSet>
      <dgm:spPr/>
      <dgm:t>
        <a:bodyPr/>
        <a:lstStyle/>
        <a:p>
          <a:endParaRPr lang="hu-HU"/>
        </a:p>
      </dgm:t>
    </dgm:pt>
  </dgm:ptLst>
  <dgm:cxnLst>
    <dgm:cxn modelId="{3572A859-FA13-4949-8980-ED5584362AE7}" srcId="{ADE655DB-114C-4FF8-8B23-185132F99A4E}" destId="{18B14201-9C07-44CE-8BC3-82E2D3A44C42}" srcOrd="5" destOrd="0" parTransId="{11B8058B-321C-441D-9117-863617795FC7}" sibTransId="{F78025FB-A4FD-4DEE-A5FA-6D342D8BAB93}"/>
    <dgm:cxn modelId="{AEDDBB98-8A99-494D-A1FC-DAEF094D51A9}" type="presOf" srcId="{F5D8DAC6-DC5D-4D9B-AB37-EFC83E41FFF5}" destId="{35A7EB59-FD2B-4058-BFC8-F6849ABF1D45}" srcOrd="1" destOrd="0" presId="urn:microsoft.com/office/officeart/2005/8/layout/pyramid3"/>
    <dgm:cxn modelId="{2A6643C2-CE46-4E6A-92D0-AC6AF84B6F93}" type="presOf" srcId="{ADE655DB-114C-4FF8-8B23-185132F99A4E}" destId="{4A084931-C873-4066-9848-8E433BDED583}" srcOrd="0" destOrd="0" presId="urn:microsoft.com/office/officeart/2005/8/layout/pyramid3"/>
    <dgm:cxn modelId="{F87FCAA4-5C73-46B0-B11F-C220BFD88498}" srcId="{ADE655DB-114C-4FF8-8B23-185132F99A4E}" destId="{2071EA67-5E0E-49A5-94BB-80CD85D1B749}" srcOrd="3" destOrd="0" parTransId="{025DB5A6-FB40-4428-AC8E-0642E80E7C6D}" sibTransId="{D03C495D-3FEA-46DF-AED7-C700C09A2357}"/>
    <dgm:cxn modelId="{88172C0D-D4E7-4996-9B71-99A25C87806F}" srcId="{ADE655DB-114C-4FF8-8B23-185132F99A4E}" destId="{F5D8DAC6-DC5D-4D9B-AB37-EFC83E41FFF5}" srcOrd="1" destOrd="0" parTransId="{E977FED3-F135-4510-A04F-84E874078A99}" sibTransId="{4D897B47-2B86-4C61-B749-D368A5173884}"/>
    <dgm:cxn modelId="{B4FF40A7-EE15-424E-BE49-A19123EAA5D9}" srcId="{ADE655DB-114C-4FF8-8B23-185132F99A4E}" destId="{91D2F022-8F8B-4CE0-808D-E9593F654CC6}" srcOrd="0" destOrd="0" parTransId="{50CEC529-C518-4B85-8057-46FBD515AEB1}" sibTransId="{37C37DAD-C5B0-43C6-8F86-FF793F412BB6}"/>
    <dgm:cxn modelId="{7725EDA6-1AAF-46FA-9389-85401C93CD1B}" type="presOf" srcId="{18B14201-9C07-44CE-8BC3-82E2D3A44C42}" destId="{B28F444D-574C-48A7-80C9-AEC4832E302B}" srcOrd="1" destOrd="0" presId="urn:microsoft.com/office/officeart/2005/8/layout/pyramid3"/>
    <dgm:cxn modelId="{8F9DEAD9-1F54-48CD-95A3-A7F6736DC627}" type="presOf" srcId="{EB7BDA3F-30D2-4466-87FC-60BAC53B7ACA}" destId="{3CE9D411-45B0-444B-949A-17CF466679D1}" srcOrd="1" destOrd="0" presId="urn:microsoft.com/office/officeart/2005/8/layout/pyramid3"/>
    <dgm:cxn modelId="{6E3C37A1-E317-478E-9A8C-88F636D07A89}" type="presOf" srcId="{C8FF954E-3192-4BDF-AD44-D445E82803D7}" destId="{8428334F-DE5A-47E6-AB24-1A0FFE0717C8}" srcOrd="1" destOrd="0" presId="urn:microsoft.com/office/officeart/2005/8/layout/pyramid3"/>
    <dgm:cxn modelId="{902F7EF1-7931-4DF6-A31A-76DDED9F40A2}" srcId="{ADE655DB-114C-4FF8-8B23-185132F99A4E}" destId="{EB7BDA3F-30D2-4466-87FC-60BAC53B7ACA}" srcOrd="2" destOrd="0" parTransId="{183FB204-B649-40DE-9968-281D67A2A678}" sibTransId="{0657A007-E60F-4765-B8DB-B33E68A5AFEE}"/>
    <dgm:cxn modelId="{41BFE714-CF73-47CC-868E-3980B1A23A23}" type="presOf" srcId="{C8FF954E-3192-4BDF-AD44-D445E82803D7}" destId="{EC812D86-3FD0-4234-80F7-A57A0F938D5E}" srcOrd="0" destOrd="0" presId="urn:microsoft.com/office/officeart/2005/8/layout/pyramid3"/>
    <dgm:cxn modelId="{5297AA18-8490-4608-8FF9-703BCB7F458E}" type="presOf" srcId="{2071EA67-5E0E-49A5-94BB-80CD85D1B749}" destId="{68CDDDCD-9EA6-4E08-9943-AF6FEA44F8FD}" srcOrd="0" destOrd="0" presId="urn:microsoft.com/office/officeart/2005/8/layout/pyramid3"/>
    <dgm:cxn modelId="{2E4BD2A4-25E2-49DB-8879-B56F680CBCE6}" type="presOf" srcId="{91D2F022-8F8B-4CE0-808D-E9593F654CC6}" destId="{4819E190-C8B1-4F38-BC9C-D2115933CBF4}" srcOrd="0" destOrd="0" presId="urn:microsoft.com/office/officeart/2005/8/layout/pyramid3"/>
    <dgm:cxn modelId="{00E6A31E-0E74-44EF-B2B1-FD54CFD5B709}" type="presOf" srcId="{18B14201-9C07-44CE-8BC3-82E2D3A44C42}" destId="{80FD22B3-4273-4765-9C27-25EBF00AD6F2}" srcOrd="0" destOrd="0" presId="urn:microsoft.com/office/officeart/2005/8/layout/pyramid3"/>
    <dgm:cxn modelId="{9B40E079-968E-4B66-8540-599EA97EAC7E}" srcId="{ADE655DB-114C-4FF8-8B23-185132F99A4E}" destId="{C8FF954E-3192-4BDF-AD44-D445E82803D7}" srcOrd="4" destOrd="0" parTransId="{BD28E95E-462B-4BF7-BBFF-88F0092D2528}" sibTransId="{83C384F0-9162-4DE3-A094-908D2CCEEE82}"/>
    <dgm:cxn modelId="{94C1E6A9-058C-48BA-AF01-A4E37DA79449}" type="presOf" srcId="{F5D8DAC6-DC5D-4D9B-AB37-EFC83E41FFF5}" destId="{E651A8D4-904F-4944-9595-6F0C4A6B9241}" srcOrd="0" destOrd="0" presId="urn:microsoft.com/office/officeart/2005/8/layout/pyramid3"/>
    <dgm:cxn modelId="{2D289E1E-DB15-4115-A979-523BF101DF6D}" type="presOf" srcId="{2071EA67-5E0E-49A5-94BB-80CD85D1B749}" destId="{A665CFC7-DD31-42FC-AAB4-A6A8390BF110}" srcOrd="1" destOrd="0" presId="urn:microsoft.com/office/officeart/2005/8/layout/pyramid3"/>
    <dgm:cxn modelId="{08A08064-08DF-4D32-85D2-5CE84886929E}" type="presOf" srcId="{91D2F022-8F8B-4CE0-808D-E9593F654CC6}" destId="{35783B1A-FF49-45C9-A65E-644D3F980832}" srcOrd="1" destOrd="0" presId="urn:microsoft.com/office/officeart/2005/8/layout/pyramid3"/>
    <dgm:cxn modelId="{60B1C598-E57A-4127-B0E3-0243F5B440F2}" type="presOf" srcId="{EB7BDA3F-30D2-4466-87FC-60BAC53B7ACA}" destId="{AE6AEE4D-26DD-4800-9CF8-CFA8351DBBA7}" srcOrd="0" destOrd="0" presId="urn:microsoft.com/office/officeart/2005/8/layout/pyramid3"/>
    <dgm:cxn modelId="{BAB1A5A8-2BE8-428D-A12C-C4DBBB91A60D}" type="presParOf" srcId="{4A084931-C873-4066-9848-8E433BDED583}" destId="{F3EFD029-6F1B-4F05-A34E-2CCEB07A2898}" srcOrd="0" destOrd="0" presId="urn:microsoft.com/office/officeart/2005/8/layout/pyramid3"/>
    <dgm:cxn modelId="{BDFAD9CB-910C-4CFF-BA57-51402008E1E4}" type="presParOf" srcId="{F3EFD029-6F1B-4F05-A34E-2CCEB07A2898}" destId="{4819E190-C8B1-4F38-BC9C-D2115933CBF4}" srcOrd="0" destOrd="0" presId="urn:microsoft.com/office/officeart/2005/8/layout/pyramid3"/>
    <dgm:cxn modelId="{1422FE16-7255-4D79-BB0F-D9C02F9A90D3}" type="presParOf" srcId="{F3EFD029-6F1B-4F05-A34E-2CCEB07A2898}" destId="{35783B1A-FF49-45C9-A65E-644D3F980832}" srcOrd="1" destOrd="0" presId="urn:microsoft.com/office/officeart/2005/8/layout/pyramid3"/>
    <dgm:cxn modelId="{1E88F818-377E-41FA-AA8D-5321F7908836}" type="presParOf" srcId="{4A084931-C873-4066-9848-8E433BDED583}" destId="{4F9A9932-F2DE-4E05-A741-5157B13D2F0F}" srcOrd="1" destOrd="0" presId="urn:microsoft.com/office/officeart/2005/8/layout/pyramid3"/>
    <dgm:cxn modelId="{E766C45A-958D-40CD-8B68-29568C98C1D2}" type="presParOf" srcId="{4F9A9932-F2DE-4E05-A741-5157B13D2F0F}" destId="{E651A8D4-904F-4944-9595-6F0C4A6B9241}" srcOrd="0" destOrd="0" presId="urn:microsoft.com/office/officeart/2005/8/layout/pyramid3"/>
    <dgm:cxn modelId="{1E51CCAE-804D-473D-9B52-C69863FCCB2C}" type="presParOf" srcId="{4F9A9932-F2DE-4E05-A741-5157B13D2F0F}" destId="{35A7EB59-FD2B-4058-BFC8-F6849ABF1D45}" srcOrd="1" destOrd="0" presId="urn:microsoft.com/office/officeart/2005/8/layout/pyramid3"/>
    <dgm:cxn modelId="{DC1C3B4E-5AF2-43F7-9209-8F094E709B23}" type="presParOf" srcId="{4A084931-C873-4066-9848-8E433BDED583}" destId="{18361218-80CE-454C-A907-456879F07395}" srcOrd="2" destOrd="0" presId="urn:microsoft.com/office/officeart/2005/8/layout/pyramid3"/>
    <dgm:cxn modelId="{45B6E34C-2FA2-4D38-98CA-A90D81D29110}" type="presParOf" srcId="{18361218-80CE-454C-A907-456879F07395}" destId="{AE6AEE4D-26DD-4800-9CF8-CFA8351DBBA7}" srcOrd="0" destOrd="0" presId="urn:microsoft.com/office/officeart/2005/8/layout/pyramid3"/>
    <dgm:cxn modelId="{3DD05357-8DFE-44A2-959F-5E691606A0EF}" type="presParOf" srcId="{18361218-80CE-454C-A907-456879F07395}" destId="{3CE9D411-45B0-444B-949A-17CF466679D1}" srcOrd="1" destOrd="0" presId="urn:microsoft.com/office/officeart/2005/8/layout/pyramid3"/>
    <dgm:cxn modelId="{66520DDB-661A-4FE7-8F57-1BF532691F09}" type="presParOf" srcId="{4A084931-C873-4066-9848-8E433BDED583}" destId="{EA4812A5-BA1A-4D4E-8EAF-4C64114AF6D5}" srcOrd="3" destOrd="0" presId="urn:microsoft.com/office/officeart/2005/8/layout/pyramid3"/>
    <dgm:cxn modelId="{9AA54C0E-5D36-4CCF-B0CE-FD0C8AC94891}" type="presParOf" srcId="{EA4812A5-BA1A-4D4E-8EAF-4C64114AF6D5}" destId="{68CDDDCD-9EA6-4E08-9943-AF6FEA44F8FD}" srcOrd="0" destOrd="0" presId="urn:microsoft.com/office/officeart/2005/8/layout/pyramid3"/>
    <dgm:cxn modelId="{5A784D57-0B25-4E5F-95BD-3BC4421A1BFC}" type="presParOf" srcId="{EA4812A5-BA1A-4D4E-8EAF-4C64114AF6D5}" destId="{A665CFC7-DD31-42FC-AAB4-A6A8390BF110}" srcOrd="1" destOrd="0" presId="urn:microsoft.com/office/officeart/2005/8/layout/pyramid3"/>
    <dgm:cxn modelId="{8DE688BB-6893-45DB-9524-1995EF9E7BAB}" type="presParOf" srcId="{4A084931-C873-4066-9848-8E433BDED583}" destId="{61BFBD48-3EEA-41DC-9F40-3DE0886362F1}" srcOrd="4" destOrd="0" presId="urn:microsoft.com/office/officeart/2005/8/layout/pyramid3"/>
    <dgm:cxn modelId="{24819CAC-0680-4106-81E3-7690D2DF70E7}" type="presParOf" srcId="{61BFBD48-3EEA-41DC-9F40-3DE0886362F1}" destId="{EC812D86-3FD0-4234-80F7-A57A0F938D5E}" srcOrd="0" destOrd="0" presId="urn:microsoft.com/office/officeart/2005/8/layout/pyramid3"/>
    <dgm:cxn modelId="{084DCA85-4404-40FE-849F-373F745DE08F}" type="presParOf" srcId="{61BFBD48-3EEA-41DC-9F40-3DE0886362F1}" destId="{8428334F-DE5A-47E6-AB24-1A0FFE0717C8}" srcOrd="1" destOrd="0" presId="urn:microsoft.com/office/officeart/2005/8/layout/pyramid3"/>
    <dgm:cxn modelId="{01D50051-E56A-4DA4-9290-90972DA06572}" type="presParOf" srcId="{4A084931-C873-4066-9848-8E433BDED583}" destId="{C69B7488-62C9-4623-83FF-4809FDD23657}" srcOrd="5" destOrd="0" presId="urn:microsoft.com/office/officeart/2005/8/layout/pyramid3"/>
    <dgm:cxn modelId="{A2B921A4-2CBC-4958-977C-7CF071465238}" type="presParOf" srcId="{C69B7488-62C9-4623-83FF-4809FDD23657}" destId="{80FD22B3-4273-4765-9C27-25EBF00AD6F2}" srcOrd="0" destOrd="0" presId="urn:microsoft.com/office/officeart/2005/8/layout/pyramid3"/>
    <dgm:cxn modelId="{05DFA472-5559-4BE4-9346-9A26252C4507}" type="presParOf" srcId="{C69B7488-62C9-4623-83FF-4809FDD23657}" destId="{B28F444D-574C-48A7-80C9-AEC4832E302B}"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9DA0BB-6FED-4E5A-9F20-56391CE478AA}" type="doc">
      <dgm:prSet loTypeId="urn:microsoft.com/office/officeart/2005/8/layout/pyramid1" loCatId="pyramid" qsTypeId="urn:microsoft.com/office/officeart/2005/8/quickstyle/simple1" qsCatId="simple" csTypeId="urn:microsoft.com/office/officeart/2005/8/colors/accent1_2" csCatId="accent1" phldr="1"/>
      <dgm:spPr/>
    </dgm:pt>
    <dgm:pt modelId="{352AB56E-54CB-4170-87FA-04CE9C024530}">
      <dgm:prSet phldrT="[Szöveg]"/>
      <dgm:spPr>
        <a:solidFill>
          <a:schemeClr val="accent3">
            <a:lumMod val="75000"/>
          </a:schemeClr>
        </a:solidFill>
      </dgm:spPr>
      <dgm:t>
        <a:bodyPr/>
        <a:lstStyle/>
        <a:p>
          <a:r>
            <a:rPr lang="hu-HU" dirty="0"/>
            <a:t>Településfejlesztési koncepció</a:t>
          </a:r>
        </a:p>
      </dgm:t>
    </dgm:pt>
    <dgm:pt modelId="{B8DDC528-BEE8-4C8D-8CD8-77BF26A92DC2}" type="parTrans" cxnId="{B41B1FFA-CDC7-4482-AD8D-5576A2B76FCA}">
      <dgm:prSet/>
      <dgm:spPr/>
      <dgm:t>
        <a:bodyPr/>
        <a:lstStyle/>
        <a:p>
          <a:endParaRPr lang="hu-HU"/>
        </a:p>
      </dgm:t>
    </dgm:pt>
    <dgm:pt modelId="{F54F5923-C60E-44D6-AAC3-74766AD4E094}" type="sibTrans" cxnId="{B41B1FFA-CDC7-4482-AD8D-5576A2B76FCA}">
      <dgm:prSet/>
      <dgm:spPr/>
      <dgm:t>
        <a:bodyPr/>
        <a:lstStyle/>
        <a:p>
          <a:endParaRPr lang="hu-HU"/>
        </a:p>
      </dgm:t>
    </dgm:pt>
    <dgm:pt modelId="{5BBEC318-1C75-47FE-A448-6E6ADB9DA5B4}">
      <dgm:prSet phldrT="[Szöveg]"/>
      <dgm:spPr>
        <a:solidFill>
          <a:schemeClr val="accent3">
            <a:lumMod val="60000"/>
            <a:lumOff val="40000"/>
          </a:schemeClr>
        </a:solidFill>
      </dgm:spPr>
      <dgm:t>
        <a:bodyPr/>
        <a:lstStyle/>
        <a:p>
          <a:r>
            <a:rPr lang="hu-HU" dirty="0"/>
            <a:t>Integrált településfejlesztési stratégia</a:t>
          </a:r>
        </a:p>
      </dgm:t>
    </dgm:pt>
    <dgm:pt modelId="{E6480983-CB89-42EC-8B77-BBFBC6DE75C0}" type="parTrans" cxnId="{7F675631-405D-4BDF-829A-36B7E85868E9}">
      <dgm:prSet/>
      <dgm:spPr/>
      <dgm:t>
        <a:bodyPr/>
        <a:lstStyle/>
        <a:p>
          <a:endParaRPr lang="hu-HU"/>
        </a:p>
      </dgm:t>
    </dgm:pt>
    <dgm:pt modelId="{DA2E062B-E5AB-4ACC-8BE4-F3BE979A8267}" type="sibTrans" cxnId="{7F675631-405D-4BDF-829A-36B7E85868E9}">
      <dgm:prSet/>
      <dgm:spPr/>
      <dgm:t>
        <a:bodyPr/>
        <a:lstStyle/>
        <a:p>
          <a:endParaRPr lang="hu-HU"/>
        </a:p>
      </dgm:t>
    </dgm:pt>
    <dgm:pt modelId="{0D18C76A-A2B7-4B74-AF4A-64281F660E42}">
      <dgm:prSet phldrT="[Szöveg]"/>
      <dgm:spPr/>
      <dgm:t>
        <a:bodyPr/>
        <a:lstStyle/>
        <a:p>
          <a:r>
            <a:rPr lang="hu-HU" dirty="0"/>
            <a:t>Településképi arculati kézikönyv</a:t>
          </a:r>
        </a:p>
      </dgm:t>
    </dgm:pt>
    <dgm:pt modelId="{F7C3D30A-96CC-4B56-BB0E-FF59555B53E2}" type="parTrans" cxnId="{94890DC6-7487-49C8-AAB8-93D407FC2FE0}">
      <dgm:prSet/>
      <dgm:spPr/>
      <dgm:t>
        <a:bodyPr/>
        <a:lstStyle/>
        <a:p>
          <a:endParaRPr lang="hu-HU"/>
        </a:p>
      </dgm:t>
    </dgm:pt>
    <dgm:pt modelId="{99266E42-4D0C-4092-8390-DD98EFD05D4A}" type="sibTrans" cxnId="{94890DC6-7487-49C8-AAB8-93D407FC2FE0}">
      <dgm:prSet/>
      <dgm:spPr/>
      <dgm:t>
        <a:bodyPr/>
        <a:lstStyle/>
        <a:p>
          <a:endParaRPr lang="hu-HU"/>
        </a:p>
      </dgm:t>
    </dgm:pt>
    <dgm:pt modelId="{34C03842-FBFF-43BD-8D78-2FB68C44D0C9}">
      <dgm:prSet phldrT="[Szöveg]"/>
      <dgm:spPr>
        <a:solidFill>
          <a:schemeClr val="accent1">
            <a:lumMod val="75000"/>
          </a:schemeClr>
        </a:solidFill>
        <a:ln w="38100">
          <a:prstDash val="lgDash"/>
        </a:ln>
      </dgm:spPr>
      <dgm:t>
        <a:bodyPr/>
        <a:lstStyle/>
        <a:p>
          <a:r>
            <a:rPr lang="hu-HU" dirty="0"/>
            <a:t>Településkép-védelmi rendelet</a:t>
          </a:r>
        </a:p>
      </dgm:t>
    </dgm:pt>
    <dgm:pt modelId="{4F3AFDCA-9BED-4D68-A034-752A9616551E}" type="parTrans" cxnId="{BE8CDFB7-17EF-48BF-89FD-09C27E6D036C}">
      <dgm:prSet/>
      <dgm:spPr/>
      <dgm:t>
        <a:bodyPr/>
        <a:lstStyle/>
        <a:p>
          <a:endParaRPr lang="hu-HU"/>
        </a:p>
      </dgm:t>
    </dgm:pt>
    <dgm:pt modelId="{EAB729D1-FFD5-4196-88B9-FB7B5FE8CDE0}" type="sibTrans" cxnId="{BE8CDFB7-17EF-48BF-89FD-09C27E6D036C}">
      <dgm:prSet/>
      <dgm:spPr/>
      <dgm:t>
        <a:bodyPr/>
        <a:lstStyle/>
        <a:p>
          <a:endParaRPr lang="hu-HU"/>
        </a:p>
      </dgm:t>
    </dgm:pt>
    <dgm:pt modelId="{A4A7805C-08F5-4CCB-B8CC-0C36C0EA043C}">
      <dgm:prSet phldrT="[Szöveg]"/>
      <dgm:spPr>
        <a:solidFill>
          <a:srgbClr val="00B0F0"/>
        </a:solidFill>
      </dgm:spPr>
      <dgm:t>
        <a:bodyPr/>
        <a:lstStyle/>
        <a:p>
          <a:r>
            <a:rPr lang="hu-HU" dirty="0"/>
            <a:t>Településszerkezeti terv</a:t>
          </a:r>
        </a:p>
      </dgm:t>
    </dgm:pt>
    <dgm:pt modelId="{500E32BE-67BF-4410-8496-160F02EA44D6}" type="parTrans" cxnId="{926FC173-7697-410F-A04F-B15B9C9FDFC9}">
      <dgm:prSet/>
      <dgm:spPr/>
      <dgm:t>
        <a:bodyPr/>
        <a:lstStyle/>
        <a:p>
          <a:endParaRPr lang="hu-HU"/>
        </a:p>
      </dgm:t>
    </dgm:pt>
    <dgm:pt modelId="{F2AD9634-8A8F-48C7-84DE-1BCAF872D09F}" type="sibTrans" cxnId="{926FC173-7697-410F-A04F-B15B9C9FDFC9}">
      <dgm:prSet/>
      <dgm:spPr/>
      <dgm:t>
        <a:bodyPr/>
        <a:lstStyle/>
        <a:p>
          <a:endParaRPr lang="hu-HU"/>
        </a:p>
      </dgm:t>
    </dgm:pt>
    <dgm:pt modelId="{42BF3179-8135-4DA3-9DED-9B67A598F364}">
      <dgm:prSet phldrT="[Szöveg]"/>
      <dgm:spPr>
        <a:solidFill>
          <a:schemeClr val="tx2">
            <a:lumMod val="60000"/>
            <a:lumOff val="40000"/>
          </a:schemeClr>
        </a:solidFill>
      </dgm:spPr>
      <dgm:t>
        <a:bodyPr/>
        <a:lstStyle/>
        <a:p>
          <a:r>
            <a:rPr lang="hu-HU" dirty="0"/>
            <a:t>Helyi építési szabályzat és szabályozási terv</a:t>
          </a:r>
        </a:p>
      </dgm:t>
    </dgm:pt>
    <dgm:pt modelId="{72242F1A-4763-4AB2-8F3B-8E3C64CFDA90}" type="parTrans" cxnId="{F9C8ECE6-2608-4316-A151-0A61B5C5F62F}">
      <dgm:prSet/>
      <dgm:spPr/>
      <dgm:t>
        <a:bodyPr/>
        <a:lstStyle/>
        <a:p>
          <a:endParaRPr lang="hu-HU"/>
        </a:p>
      </dgm:t>
    </dgm:pt>
    <dgm:pt modelId="{D9FABEC6-89BA-4EFF-9199-E41183A995DF}" type="sibTrans" cxnId="{F9C8ECE6-2608-4316-A151-0A61B5C5F62F}">
      <dgm:prSet/>
      <dgm:spPr/>
      <dgm:t>
        <a:bodyPr/>
        <a:lstStyle/>
        <a:p>
          <a:endParaRPr lang="hu-HU"/>
        </a:p>
      </dgm:t>
    </dgm:pt>
    <dgm:pt modelId="{74FA773B-644C-4691-9215-18F12550F13C}" type="pres">
      <dgm:prSet presAssocID="{A19DA0BB-6FED-4E5A-9F20-56391CE478AA}" presName="Name0" presStyleCnt="0">
        <dgm:presLayoutVars>
          <dgm:dir/>
          <dgm:animLvl val="lvl"/>
          <dgm:resizeHandles val="exact"/>
        </dgm:presLayoutVars>
      </dgm:prSet>
      <dgm:spPr/>
    </dgm:pt>
    <dgm:pt modelId="{706DB89C-80A4-44E7-9105-1CBA5C8FB397}" type="pres">
      <dgm:prSet presAssocID="{352AB56E-54CB-4170-87FA-04CE9C024530}" presName="Name8" presStyleCnt="0"/>
      <dgm:spPr/>
    </dgm:pt>
    <dgm:pt modelId="{FA4BA7C1-2DE0-4BE6-B7D4-9EDC5C0502DD}" type="pres">
      <dgm:prSet presAssocID="{352AB56E-54CB-4170-87FA-04CE9C024530}" presName="level" presStyleLbl="node1" presStyleIdx="0" presStyleCnt="6">
        <dgm:presLayoutVars>
          <dgm:chMax val="1"/>
          <dgm:bulletEnabled val="1"/>
        </dgm:presLayoutVars>
      </dgm:prSet>
      <dgm:spPr/>
      <dgm:t>
        <a:bodyPr/>
        <a:lstStyle/>
        <a:p>
          <a:endParaRPr lang="hu-HU"/>
        </a:p>
      </dgm:t>
    </dgm:pt>
    <dgm:pt modelId="{69B03B77-EF10-42BB-B687-8C2B5ABB2645}" type="pres">
      <dgm:prSet presAssocID="{352AB56E-54CB-4170-87FA-04CE9C024530}" presName="levelTx" presStyleLbl="revTx" presStyleIdx="0" presStyleCnt="0">
        <dgm:presLayoutVars>
          <dgm:chMax val="1"/>
          <dgm:bulletEnabled val="1"/>
        </dgm:presLayoutVars>
      </dgm:prSet>
      <dgm:spPr/>
      <dgm:t>
        <a:bodyPr/>
        <a:lstStyle/>
        <a:p>
          <a:endParaRPr lang="hu-HU"/>
        </a:p>
      </dgm:t>
    </dgm:pt>
    <dgm:pt modelId="{35EE276E-9FE9-49B7-8F35-215B2B8911C1}" type="pres">
      <dgm:prSet presAssocID="{5BBEC318-1C75-47FE-A448-6E6ADB9DA5B4}" presName="Name8" presStyleCnt="0"/>
      <dgm:spPr/>
    </dgm:pt>
    <dgm:pt modelId="{34177F36-89C7-4355-99DA-F74D6B5D488C}" type="pres">
      <dgm:prSet presAssocID="{5BBEC318-1C75-47FE-A448-6E6ADB9DA5B4}" presName="level" presStyleLbl="node1" presStyleIdx="1" presStyleCnt="6">
        <dgm:presLayoutVars>
          <dgm:chMax val="1"/>
          <dgm:bulletEnabled val="1"/>
        </dgm:presLayoutVars>
      </dgm:prSet>
      <dgm:spPr/>
      <dgm:t>
        <a:bodyPr/>
        <a:lstStyle/>
        <a:p>
          <a:endParaRPr lang="hu-HU"/>
        </a:p>
      </dgm:t>
    </dgm:pt>
    <dgm:pt modelId="{24C51D65-DA4D-4C5E-8DEA-04011683AF5F}" type="pres">
      <dgm:prSet presAssocID="{5BBEC318-1C75-47FE-A448-6E6ADB9DA5B4}" presName="levelTx" presStyleLbl="revTx" presStyleIdx="0" presStyleCnt="0">
        <dgm:presLayoutVars>
          <dgm:chMax val="1"/>
          <dgm:bulletEnabled val="1"/>
        </dgm:presLayoutVars>
      </dgm:prSet>
      <dgm:spPr/>
      <dgm:t>
        <a:bodyPr/>
        <a:lstStyle/>
        <a:p>
          <a:endParaRPr lang="hu-HU"/>
        </a:p>
      </dgm:t>
    </dgm:pt>
    <dgm:pt modelId="{357C2865-0FDE-4EAC-B2B0-00049D935DDA}" type="pres">
      <dgm:prSet presAssocID="{A4A7805C-08F5-4CCB-B8CC-0C36C0EA043C}" presName="Name8" presStyleCnt="0"/>
      <dgm:spPr/>
    </dgm:pt>
    <dgm:pt modelId="{94C3A978-A28F-46AD-9A07-2F0B9B2AD335}" type="pres">
      <dgm:prSet presAssocID="{A4A7805C-08F5-4CCB-B8CC-0C36C0EA043C}" presName="level" presStyleLbl="node1" presStyleIdx="2" presStyleCnt="6">
        <dgm:presLayoutVars>
          <dgm:chMax val="1"/>
          <dgm:bulletEnabled val="1"/>
        </dgm:presLayoutVars>
      </dgm:prSet>
      <dgm:spPr/>
      <dgm:t>
        <a:bodyPr/>
        <a:lstStyle/>
        <a:p>
          <a:endParaRPr lang="hu-HU"/>
        </a:p>
      </dgm:t>
    </dgm:pt>
    <dgm:pt modelId="{3E7EFC84-6FA1-445A-AA7A-90C047ACA5D0}" type="pres">
      <dgm:prSet presAssocID="{A4A7805C-08F5-4CCB-B8CC-0C36C0EA043C}" presName="levelTx" presStyleLbl="revTx" presStyleIdx="0" presStyleCnt="0">
        <dgm:presLayoutVars>
          <dgm:chMax val="1"/>
          <dgm:bulletEnabled val="1"/>
        </dgm:presLayoutVars>
      </dgm:prSet>
      <dgm:spPr/>
      <dgm:t>
        <a:bodyPr/>
        <a:lstStyle/>
        <a:p>
          <a:endParaRPr lang="hu-HU"/>
        </a:p>
      </dgm:t>
    </dgm:pt>
    <dgm:pt modelId="{8323EEB6-2071-4DE2-87A7-2D9596FD4426}" type="pres">
      <dgm:prSet presAssocID="{0D18C76A-A2B7-4B74-AF4A-64281F660E42}" presName="Name8" presStyleCnt="0"/>
      <dgm:spPr/>
    </dgm:pt>
    <dgm:pt modelId="{190BEEA5-7697-45A7-A782-B3D584C1F257}" type="pres">
      <dgm:prSet presAssocID="{0D18C76A-A2B7-4B74-AF4A-64281F660E42}" presName="level" presStyleLbl="node1" presStyleIdx="3" presStyleCnt="6">
        <dgm:presLayoutVars>
          <dgm:chMax val="1"/>
          <dgm:bulletEnabled val="1"/>
        </dgm:presLayoutVars>
      </dgm:prSet>
      <dgm:spPr/>
      <dgm:t>
        <a:bodyPr/>
        <a:lstStyle/>
        <a:p>
          <a:endParaRPr lang="hu-HU"/>
        </a:p>
      </dgm:t>
    </dgm:pt>
    <dgm:pt modelId="{42F83584-AF80-4AE9-9B45-C9843DC4FA88}" type="pres">
      <dgm:prSet presAssocID="{0D18C76A-A2B7-4B74-AF4A-64281F660E42}" presName="levelTx" presStyleLbl="revTx" presStyleIdx="0" presStyleCnt="0">
        <dgm:presLayoutVars>
          <dgm:chMax val="1"/>
          <dgm:bulletEnabled val="1"/>
        </dgm:presLayoutVars>
      </dgm:prSet>
      <dgm:spPr/>
      <dgm:t>
        <a:bodyPr/>
        <a:lstStyle/>
        <a:p>
          <a:endParaRPr lang="hu-HU"/>
        </a:p>
      </dgm:t>
    </dgm:pt>
    <dgm:pt modelId="{F1007F1E-7074-4478-AC11-EE1B5ACC0422}" type="pres">
      <dgm:prSet presAssocID="{34C03842-FBFF-43BD-8D78-2FB68C44D0C9}" presName="Name8" presStyleCnt="0"/>
      <dgm:spPr/>
    </dgm:pt>
    <dgm:pt modelId="{6E4B313D-21F6-4F8A-A913-274684B25E7C}" type="pres">
      <dgm:prSet presAssocID="{34C03842-FBFF-43BD-8D78-2FB68C44D0C9}" presName="level" presStyleLbl="node1" presStyleIdx="4" presStyleCnt="6">
        <dgm:presLayoutVars>
          <dgm:chMax val="1"/>
          <dgm:bulletEnabled val="1"/>
        </dgm:presLayoutVars>
      </dgm:prSet>
      <dgm:spPr/>
      <dgm:t>
        <a:bodyPr/>
        <a:lstStyle/>
        <a:p>
          <a:endParaRPr lang="hu-HU"/>
        </a:p>
      </dgm:t>
    </dgm:pt>
    <dgm:pt modelId="{4599F9CF-17FF-4BA4-AA4F-C4E321F0C03E}" type="pres">
      <dgm:prSet presAssocID="{34C03842-FBFF-43BD-8D78-2FB68C44D0C9}" presName="levelTx" presStyleLbl="revTx" presStyleIdx="0" presStyleCnt="0">
        <dgm:presLayoutVars>
          <dgm:chMax val="1"/>
          <dgm:bulletEnabled val="1"/>
        </dgm:presLayoutVars>
      </dgm:prSet>
      <dgm:spPr/>
      <dgm:t>
        <a:bodyPr/>
        <a:lstStyle/>
        <a:p>
          <a:endParaRPr lang="hu-HU"/>
        </a:p>
      </dgm:t>
    </dgm:pt>
    <dgm:pt modelId="{C3546936-C2A5-46B9-9A38-3FB1E1A350AC}" type="pres">
      <dgm:prSet presAssocID="{42BF3179-8135-4DA3-9DED-9B67A598F364}" presName="Name8" presStyleCnt="0"/>
      <dgm:spPr/>
    </dgm:pt>
    <dgm:pt modelId="{50FEDD2D-FC60-4E5C-BF6C-22F337182FBD}" type="pres">
      <dgm:prSet presAssocID="{42BF3179-8135-4DA3-9DED-9B67A598F364}" presName="level" presStyleLbl="node1" presStyleIdx="5" presStyleCnt="6">
        <dgm:presLayoutVars>
          <dgm:chMax val="1"/>
          <dgm:bulletEnabled val="1"/>
        </dgm:presLayoutVars>
      </dgm:prSet>
      <dgm:spPr/>
      <dgm:t>
        <a:bodyPr/>
        <a:lstStyle/>
        <a:p>
          <a:endParaRPr lang="hu-HU"/>
        </a:p>
      </dgm:t>
    </dgm:pt>
    <dgm:pt modelId="{BA48F6D1-04FD-452B-9E1D-66436E4B70ED}" type="pres">
      <dgm:prSet presAssocID="{42BF3179-8135-4DA3-9DED-9B67A598F364}" presName="levelTx" presStyleLbl="revTx" presStyleIdx="0" presStyleCnt="0">
        <dgm:presLayoutVars>
          <dgm:chMax val="1"/>
          <dgm:bulletEnabled val="1"/>
        </dgm:presLayoutVars>
      </dgm:prSet>
      <dgm:spPr/>
      <dgm:t>
        <a:bodyPr/>
        <a:lstStyle/>
        <a:p>
          <a:endParaRPr lang="hu-HU"/>
        </a:p>
      </dgm:t>
    </dgm:pt>
  </dgm:ptLst>
  <dgm:cxnLst>
    <dgm:cxn modelId="{D2C2BE7C-49D6-43D0-97E6-A1E26FFEED8A}" type="presOf" srcId="{34C03842-FBFF-43BD-8D78-2FB68C44D0C9}" destId="{6E4B313D-21F6-4F8A-A913-274684B25E7C}" srcOrd="0" destOrd="0" presId="urn:microsoft.com/office/officeart/2005/8/layout/pyramid1"/>
    <dgm:cxn modelId="{7F675631-405D-4BDF-829A-36B7E85868E9}" srcId="{A19DA0BB-6FED-4E5A-9F20-56391CE478AA}" destId="{5BBEC318-1C75-47FE-A448-6E6ADB9DA5B4}" srcOrd="1" destOrd="0" parTransId="{E6480983-CB89-42EC-8B77-BBFBC6DE75C0}" sibTransId="{DA2E062B-E5AB-4ACC-8BE4-F3BE979A8267}"/>
    <dgm:cxn modelId="{C504B3F9-58CC-42FA-AB2B-6E85B79BF181}" type="presOf" srcId="{A19DA0BB-6FED-4E5A-9F20-56391CE478AA}" destId="{74FA773B-644C-4691-9215-18F12550F13C}" srcOrd="0" destOrd="0" presId="urn:microsoft.com/office/officeart/2005/8/layout/pyramid1"/>
    <dgm:cxn modelId="{1D210098-1FCF-4F4C-AFF0-82A88BC0EE08}" type="presOf" srcId="{352AB56E-54CB-4170-87FA-04CE9C024530}" destId="{FA4BA7C1-2DE0-4BE6-B7D4-9EDC5C0502DD}" srcOrd="0" destOrd="0" presId="urn:microsoft.com/office/officeart/2005/8/layout/pyramid1"/>
    <dgm:cxn modelId="{94890DC6-7487-49C8-AAB8-93D407FC2FE0}" srcId="{A19DA0BB-6FED-4E5A-9F20-56391CE478AA}" destId="{0D18C76A-A2B7-4B74-AF4A-64281F660E42}" srcOrd="3" destOrd="0" parTransId="{F7C3D30A-96CC-4B56-BB0E-FF59555B53E2}" sibTransId="{99266E42-4D0C-4092-8390-DD98EFD05D4A}"/>
    <dgm:cxn modelId="{7BDA0A14-72AE-4399-8F05-BACB680455FC}" type="presOf" srcId="{42BF3179-8135-4DA3-9DED-9B67A598F364}" destId="{50FEDD2D-FC60-4E5C-BF6C-22F337182FBD}" srcOrd="0" destOrd="0" presId="urn:microsoft.com/office/officeart/2005/8/layout/pyramid1"/>
    <dgm:cxn modelId="{B41B1FFA-CDC7-4482-AD8D-5576A2B76FCA}" srcId="{A19DA0BB-6FED-4E5A-9F20-56391CE478AA}" destId="{352AB56E-54CB-4170-87FA-04CE9C024530}" srcOrd="0" destOrd="0" parTransId="{B8DDC528-BEE8-4C8D-8CD8-77BF26A92DC2}" sibTransId="{F54F5923-C60E-44D6-AAC3-74766AD4E094}"/>
    <dgm:cxn modelId="{4317C6AB-5346-4E77-B96A-F05AF18140FF}" type="presOf" srcId="{5BBEC318-1C75-47FE-A448-6E6ADB9DA5B4}" destId="{34177F36-89C7-4355-99DA-F74D6B5D488C}" srcOrd="0" destOrd="0" presId="urn:microsoft.com/office/officeart/2005/8/layout/pyramid1"/>
    <dgm:cxn modelId="{BE8CDFB7-17EF-48BF-89FD-09C27E6D036C}" srcId="{A19DA0BB-6FED-4E5A-9F20-56391CE478AA}" destId="{34C03842-FBFF-43BD-8D78-2FB68C44D0C9}" srcOrd="4" destOrd="0" parTransId="{4F3AFDCA-9BED-4D68-A034-752A9616551E}" sibTransId="{EAB729D1-FFD5-4196-88B9-FB7B5FE8CDE0}"/>
    <dgm:cxn modelId="{8952FBB1-7CC1-4912-8038-8E5E9A66F072}" type="presOf" srcId="{34C03842-FBFF-43BD-8D78-2FB68C44D0C9}" destId="{4599F9CF-17FF-4BA4-AA4F-C4E321F0C03E}" srcOrd="1" destOrd="0" presId="urn:microsoft.com/office/officeart/2005/8/layout/pyramid1"/>
    <dgm:cxn modelId="{F9C8ECE6-2608-4316-A151-0A61B5C5F62F}" srcId="{A19DA0BB-6FED-4E5A-9F20-56391CE478AA}" destId="{42BF3179-8135-4DA3-9DED-9B67A598F364}" srcOrd="5" destOrd="0" parTransId="{72242F1A-4763-4AB2-8F3B-8E3C64CFDA90}" sibTransId="{D9FABEC6-89BA-4EFF-9199-E41183A995DF}"/>
    <dgm:cxn modelId="{7349170E-5F65-4FCA-ACB0-B4F006318FD7}" type="presOf" srcId="{5BBEC318-1C75-47FE-A448-6E6ADB9DA5B4}" destId="{24C51D65-DA4D-4C5E-8DEA-04011683AF5F}" srcOrd="1" destOrd="0" presId="urn:microsoft.com/office/officeart/2005/8/layout/pyramid1"/>
    <dgm:cxn modelId="{76B30CEE-7415-4433-B83E-02FEDB0C9A2B}" type="presOf" srcId="{0D18C76A-A2B7-4B74-AF4A-64281F660E42}" destId="{190BEEA5-7697-45A7-A782-B3D584C1F257}" srcOrd="0" destOrd="0" presId="urn:microsoft.com/office/officeart/2005/8/layout/pyramid1"/>
    <dgm:cxn modelId="{66D16A5F-54DE-4033-9C63-A6520743D4CA}" type="presOf" srcId="{A4A7805C-08F5-4CCB-B8CC-0C36C0EA043C}" destId="{3E7EFC84-6FA1-445A-AA7A-90C047ACA5D0}" srcOrd="1" destOrd="0" presId="urn:microsoft.com/office/officeart/2005/8/layout/pyramid1"/>
    <dgm:cxn modelId="{926FC173-7697-410F-A04F-B15B9C9FDFC9}" srcId="{A19DA0BB-6FED-4E5A-9F20-56391CE478AA}" destId="{A4A7805C-08F5-4CCB-B8CC-0C36C0EA043C}" srcOrd="2" destOrd="0" parTransId="{500E32BE-67BF-4410-8496-160F02EA44D6}" sibTransId="{F2AD9634-8A8F-48C7-84DE-1BCAF872D09F}"/>
    <dgm:cxn modelId="{37BE5DA1-E376-4445-9710-3762A99E1588}" type="presOf" srcId="{42BF3179-8135-4DA3-9DED-9B67A598F364}" destId="{BA48F6D1-04FD-452B-9E1D-66436E4B70ED}" srcOrd="1" destOrd="0" presId="urn:microsoft.com/office/officeart/2005/8/layout/pyramid1"/>
    <dgm:cxn modelId="{323A4E3D-BBEA-47AE-8A65-29965BE98A6E}" type="presOf" srcId="{A4A7805C-08F5-4CCB-B8CC-0C36C0EA043C}" destId="{94C3A978-A28F-46AD-9A07-2F0B9B2AD335}" srcOrd="0" destOrd="0" presId="urn:microsoft.com/office/officeart/2005/8/layout/pyramid1"/>
    <dgm:cxn modelId="{1FF6AEA7-1D5E-4312-856C-03B59C63BF81}" type="presOf" srcId="{352AB56E-54CB-4170-87FA-04CE9C024530}" destId="{69B03B77-EF10-42BB-B687-8C2B5ABB2645}" srcOrd="1" destOrd="0" presId="urn:microsoft.com/office/officeart/2005/8/layout/pyramid1"/>
    <dgm:cxn modelId="{98615D16-23E1-494A-9A9D-1D866AFA3EF6}" type="presOf" srcId="{0D18C76A-A2B7-4B74-AF4A-64281F660E42}" destId="{42F83584-AF80-4AE9-9B45-C9843DC4FA88}" srcOrd="1" destOrd="0" presId="urn:microsoft.com/office/officeart/2005/8/layout/pyramid1"/>
    <dgm:cxn modelId="{5233060E-8C6C-4984-A72A-65C245426F97}" type="presParOf" srcId="{74FA773B-644C-4691-9215-18F12550F13C}" destId="{706DB89C-80A4-44E7-9105-1CBA5C8FB397}" srcOrd="0" destOrd="0" presId="urn:microsoft.com/office/officeart/2005/8/layout/pyramid1"/>
    <dgm:cxn modelId="{00AEC247-5931-43F9-A593-6F734AB4FD11}" type="presParOf" srcId="{706DB89C-80A4-44E7-9105-1CBA5C8FB397}" destId="{FA4BA7C1-2DE0-4BE6-B7D4-9EDC5C0502DD}" srcOrd="0" destOrd="0" presId="urn:microsoft.com/office/officeart/2005/8/layout/pyramid1"/>
    <dgm:cxn modelId="{306D8994-22FC-41F2-AE79-0E53BEA124CA}" type="presParOf" srcId="{706DB89C-80A4-44E7-9105-1CBA5C8FB397}" destId="{69B03B77-EF10-42BB-B687-8C2B5ABB2645}" srcOrd="1" destOrd="0" presId="urn:microsoft.com/office/officeart/2005/8/layout/pyramid1"/>
    <dgm:cxn modelId="{512DBC1A-6F99-4B66-8CFB-C268A63093ED}" type="presParOf" srcId="{74FA773B-644C-4691-9215-18F12550F13C}" destId="{35EE276E-9FE9-49B7-8F35-215B2B8911C1}" srcOrd="1" destOrd="0" presId="urn:microsoft.com/office/officeart/2005/8/layout/pyramid1"/>
    <dgm:cxn modelId="{4C9D93A3-D352-499F-9F37-C2BC96347E79}" type="presParOf" srcId="{35EE276E-9FE9-49B7-8F35-215B2B8911C1}" destId="{34177F36-89C7-4355-99DA-F74D6B5D488C}" srcOrd="0" destOrd="0" presId="urn:microsoft.com/office/officeart/2005/8/layout/pyramid1"/>
    <dgm:cxn modelId="{1C558B3A-F641-470F-AE4D-4B8083FD456F}" type="presParOf" srcId="{35EE276E-9FE9-49B7-8F35-215B2B8911C1}" destId="{24C51D65-DA4D-4C5E-8DEA-04011683AF5F}" srcOrd="1" destOrd="0" presId="urn:microsoft.com/office/officeart/2005/8/layout/pyramid1"/>
    <dgm:cxn modelId="{72E0863A-609B-49AA-AD35-1116B2297ED2}" type="presParOf" srcId="{74FA773B-644C-4691-9215-18F12550F13C}" destId="{357C2865-0FDE-4EAC-B2B0-00049D935DDA}" srcOrd="2" destOrd="0" presId="urn:microsoft.com/office/officeart/2005/8/layout/pyramid1"/>
    <dgm:cxn modelId="{29A9F68E-9211-4852-882D-D9DAFE32A002}" type="presParOf" srcId="{357C2865-0FDE-4EAC-B2B0-00049D935DDA}" destId="{94C3A978-A28F-46AD-9A07-2F0B9B2AD335}" srcOrd="0" destOrd="0" presId="urn:microsoft.com/office/officeart/2005/8/layout/pyramid1"/>
    <dgm:cxn modelId="{415BE4DA-52D2-450D-ABAE-5ECCFFDD64D4}" type="presParOf" srcId="{357C2865-0FDE-4EAC-B2B0-00049D935DDA}" destId="{3E7EFC84-6FA1-445A-AA7A-90C047ACA5D0}" srcOrd="1" destOrd="0" presId="urn:microsoft.com/office/officeart/2005/8/layout/pyramid1"/>
    <dgm:cxn modelId="{D0EA1325-B3B3-46E2-99DA-2198807B1B9F}" type="presParOf" srcId="{74FA773B-644C-4691-9215-18F12550F13C}" destId="{8323EEB6-2071-4DE2-87A7-2D9596FD4426}" srcOrd="3" destOrd="0" presId="urn:microsoft.com/office/officeart/2005/8/layout/pyramid1"/>
    <dgm:cxn modelId="{DADE56B8-B00E-49EF-84C8-41D31C750B06}" type="presParOf" srcId="{8323EEB6-2071-4DE2-87A7-2D9596FD4426}" destId="{190BEEA5-7697-45A7-A782-B3D584C1F257}" srcOrd="0" destOrd="0" presId="urn:microsoft.com/office/officeart/2005/8/layout/pyramid1"/>
    <dgm:cxn modelId="{B6A2919C-3F4D-4247-BD15-1803DB7E4B5E}" type="presParOf" srcId="{8323EEB6-2071-4DE2-87A7-2D9596FD4426}" destId="{42F83584-AF80-4AE9-9B45-C9843DC4FA88}" srcOrd="1" destOrd="0" presId="urn:microsoft.com/office/officeart/2005/8/layout/pyramid1"/>
    <dgm:cxn modelId="{309C8384-2890-4A89-AD2B-0497D98CE374}" type="presParOf" srcId="{74FA773B-644C-4691-9215-18F12550F13C}" destId="{F1007F1E-7074-4478-AC11-EE1B5ACC0422}" srcOrd="4" destOrd="0" presId="urn:microsoft.com/office/officeart/2005/8/layout/pyramid1"/>
    <dgm:cxn modelId="{497C9DCD-CCB2-4208-A669-660AE5FE5646}" type="presParOf" srcId="{F1007F1E-7074-4478-AC11-EE1B5ACC0422}" destId="{6E4B313D-21F6-4F8A-A913-274684B25E7C}" srcOrd="0" destOrd="0" presId="urn:microsoft.com/office/officeart/2005/8/layout/pyramid1"/>
    <dgm:cxn modelId="{FC2BCE15-BC6C-4E05-98FD-DFBB5B57ED92}" type="presParOf" srcId="{F1007F1E-7074-4478-AC11-EE1B5ACC0422}" destId="{4599F9CF-17FF-4BA4-AA4F-C4E321F0C03E}" srcOrd="1" destOrd="0" presId="urn:microsoft.com/office/officeart/2005/8/layout/pyramid1"/>
    <dgm:cxn modelId="{51963087-413C-4E52-87A9-24AC2D627A83}" type="presParOf" srcId="{74FA773B-644C-4691-9215-18F12550F13C}" destId="{C3546936-C2A5-46B9-9A38-3FB1E1A350AC}" srcOrd="5" destOrd="0" presId="urn:microsoft.com/office/officeart/2005/8/layout/pyramid1"/>
    <dgm:cxn modelId="{7D48FA50-7FC7-40DD-9D6A-3CADD2B4C345}" type="presParOf" srcId="{C3546936-C2A5-46B9-9A38-3FB1E1A350AC}" destId="{50FEDD2D-FC60-4E5C-BF6C-22F337182FBD}" srcOrd="0" destOrd="0" presId="urn:microsoft.com/office/officeart/2005/8/layout/pyramid1"/>
    <dgm:cxn modelId="{96DA43C6-D98E-44BB-8F0B-C1F9F8925290}" type="presParOf" srcId="{C3546936-C2A5-46B9-9A38-3FB1E1A350AC}" destId="{BA48F6D1-04FD-452B-9E1D-66436E4B70E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12BA37-468B-450E-84FD-07949CECDD63}"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hu-HU"/>
        </a:p>
      </dgm:t>
    </dgm:pt>
    <dgm:pt modelId="{6E898216-9E1A-401C-8CC4-D57580DADF3F}">
      <dgm:prSet phldrT="[Szöveg]"/>
      <dgm:spPr>
        <a:solidFill>
          <a:srgbClr val="00B0F0"/>
        </a:solidFill>
      </dgm:spPr>
      <dgm:t>
        <a:bodyPr/>
        <a:lstStyle/>
        <a:p>
          <a:r>
            <a:rPr lang="hu-HU" dirty="0"/>
            <a:t>1.</a:t>
          </a:r>
        </a:p>
      </dgm:t>
    </dgm:pt>
    <dgm:pt modelId="{5A751570-9B89-4673-9792-8457CE38B2D0}" type="parTrans" cxnId="{EE4B4327-800D-41A8-B718-2E308EB773A6}">
      <dgm:prSet/>
      <dgm:spPr/>
      <dgm:t>
        <a:bodyPr/>
        <a:lstStyle/>
        <a:p>
          <a:endParaRPr lang="hu-HU"/>
        </a:p>
      </dgm:t>
    </dgm:pt>
    <dgm:pt modelId="{6D8FDF71-F7E3-480E-8E25-E1B0E402CF99}" type="sibTrans" cxnId="{EE4B4327-800D-41A8-B718-2E308EB773A6}">
      <dgm:prSet/>
      <dgm:spPr/>
      <dgm:t>
        <a:bodyPr/>
        <a:lstStyle/>
        <a:p>
          <a:endParaRPr lang="hu-HU"/>
        </a:p>
      </dgm:t>
    </dgm:pt>
    <dgm:pt modelId="{252D8A0F-84EB-4AA5-A696-6891BB8E8CBE}">
      <dgm:prSet phldrT="[Szöveg]" custT="1"/>
      <dgm:spPr>
        <a:solidFill>
          <a:srgbClr val="00B0F0"/>
        </a:solidFill>
      </dgm:spPr>
      <dgm:t>
        <a:bodyPr/>
        <a:lstStyle/>
        <a:p>
          <a:r>
            <a:rPr lang="hu-HU" sz="1400" dirty="0"/>
            <a:t>Környezeti információkhoz való hozzáférés</a:t>
          </a:r>
        </a:p>
        <a:p>
          <a:r>
            <a:rPr lang="hu-HU" sz="1400" dirty="0"/>
            <a:t>(Egyezmény 4. és 5. cikke)</a:t>
          </a:r>
        </a:p>
      </dgm:t>
    </dgm:pt>
    <dgm:pt modelId="{47C537E6-9A0C-4BB9-B827-007CB8FD9ED7}" type="parTrans" cxnId="{5880C097-F412-456C-A53F-74BD59E4F187}">
      <dgm:prSet/>
      <dgm:spPr/>
      <dgm:t>
        <a:bodyPr/>
        <a:lstStyle/>
        <a:p>
          <a:endParaRPr lang="hu-HU"/>
        </a:p>
      </dgm:t>
    </dgm:pt>
    <dgm:pt modelId="{ED8F7317-5532-4C9F-9632-8E35BC99ED46}" type="sibTrans" cxnId="{5880C097-F412-456C-A53F-74BD59E4F187}">
      <dgm:prSet/>
      <dgm:spPr/>
      <dgm:t>
        <a:bodyPr/>
        <a:lstStyle/>
        <a:p>
          <a:endParaRPr lang="hu-HU"/>
        </a:p>
      </dgm:t>
    </dgm:pt>
    <dgm:pt modelId="{95FBCB75-F179-48DA-8F0D-6F7B53344954}">
      <dgm:prSet phldrT="[Szöveg]"/>
      <dgm:spPr/>
      <dgm:t>
        <a:bodyPr/>
        <a:lstStyle/>
        <a:p>
          <a:r>
            <a:rPr lang="hu-HU" dirty="0"/>
            <a:t>2.</a:t>
          </a:r>
        </a:p>
      </dgm:t>
    </dgm:pt>
    <dgm:pt modelId="{C6E1918C-3032-4AF1-87A9-8D1D12187CE0}" type="parTrans" cxnId="{C2DE993E-A8EA-4F12-B628-F3A7A4955D04}">
      <dgm:prSet/>
      <dgm:spPr/>
      <dgm:t>
        <a:bodyPr/>
        <a:lstStyle/>
        <a:p>
          <a:endParaRPr lang="hu-HU"/>
        </a:p>
      </dgm:t>
    </dgm:pt>
    <dgm:pt modelId="{EFB2E7C9-B64C-4E43-ADE7-163B7001C6C7}" type="sibTrans" cxnId="{C2DE993E-A8EA-4F12-B628-F3A7A4955D04}">
      <dgm:prSet/>
      <dgm:spPr/>
      <dgm:t>
        <a:bodyPr/>
        <a:lstStyle/>
        <a:p>
          <a:endParaRPr lang="hu-HU"/>
        </a:p>
      </dgm:t>
    </dgm:pt>
    <dgm:pt modelId="{AFA21C14-1C1F-4934-AC9F-2A7AB7BB8CDD}">
      <dgm:prSet phldrT="[Szöveg]" custT="1"/>
      <dgm:spPr/>
      <dgm:t>
        <a:bodyPr/>
        <a:lstStyle/>
        <a:p>
          <a:r>
            <a:rPr lang="hu-HU" sz="1400" dirty="0"/>
            <a:t>Részvétel a környezeti ügyek eljárásaiban</a:t>
          </a:r>
        </a:p>
        <a:p>
          <a:r>
            <a:rPr lang="hu-HU" sz="1400" dirty="0"/>
            <a:t>(Egyezmény 6., 7. és 8. cikk)</a:t>
          </a:r>
        </a:p>
      </dgm:t>
    </dgm:pt>
    <dgm:pt modelId="{2A9E2A5C-CB09-4F59-9641-47C99D429FF9}" type="parTrans" cxnId="{7564CD8C-1C44-4554-953C-0B7CC592CF42}">
      <dgm:prSet/>
      <dgm:spPr/>
      <dgm:t>
        <a:bodyPr/>
        <a:lstStyle/>
        <a:p>
          <a:endParaRPr lang="hu-HU"/>
        </a:p>
      </dgm:t>
    </dgm:pt>
    <dgm:pt modelId="{4EDEF238-486F-437D-9C48-D41F8E3A5CA5}" type="sibTrans" cxnId="{7564CD8C-1C44-4554-953C-0B7CC592CF42}">
      <dgm:prSet/>
      <dgm:spPr/>
      <dgm:t>
        <a:bodyPr/>
        <a:lstStyle/>
        <a:p>
          <a:endParaRPr lang="hu-HU"/>
        </a:p>
      </dgm:t>
    </dgm:pt>
    <dgm:pt modelId="{7AB5B684-D6B6-4900-81C5-F65E9CBE2973}">
      <dgm:prSet phldrT="[Szöveg]"/>
      <dgm:spPr>
        <a:solidFill>
          <a:schemeClr val="accent6">
            <a:lumMod val="75000"/>
          </a:schemeClr>
        </a:solidFill>
      </dgm:spPr>
      <dgm:t>
        <a:bodyPr/>
        <a:lstStyle/>
        <a:p>
          <a:r>
            <a:rPr lang="hu-HU" dirty="0"/>
            <a:t>3.</a:t>
          </a:r>
        </a:p>
      </dgm:t>
    </dgm:pt>
    <dgm:pt modelId="{82AC35D7-3963-4E2E-A56B-63AF78977F72}" type="parTrans" cxnId="{4BEA14DF-2238-46F1-B99E-030C2249FA83}">
      <dgm:prSet/>
      <dgm:spPr/>
      <dgm:t>
        <a:bodyPr/>
        <a:lstStyle/>
        <a:p>
          <a:endParaRPr lang="hu-HU"/>
        </a:p>
      </dgm:t>
    </dgm:pt>
    <dgm:pt modelId="{548902DC-67A0-4E4E-B85D-61CEFCB783B9}" type="sibTrans" cxnId="{4BEA14DF-2238-46F1-B99E-030C2249FA83}">
      <dgm:prSet/>
      <dgm:spPr/>
      <dgm:t>
        <a:bodyPr/>
        <a:lstStyle/>
        <a:p>
          <a:endParaRPr lang="hu-HU"/>
        </a:p>
      </dgm:t>
    </dgm:pt>
    <dgm:pt modelId="{1BCE3066-8426-48E8-A3D4-777E0A2E8C6F}">
      <dgm:prSet phldrT="[Szöveg]" custT="1"/>
      <dgm:spPr/>
      <dgm:t>
        <a:bodyPr/>
        <a:lstStyle/>
        <a:p>
          <a:r>
            <a:rPr lang="hu-HU" sz="1600" dirty="0" err="1"/>
            <a:t>Igazságszolgál-tatáshoz</a:t>
          </a:r>
          <a:r>
            <a:rPr lang="hu-HU" sz="1600" dirty="0"/>
            <a:t> való jog</a:t>
          </a:r>
        </a:p>
        <a:p>
          <a:r>
            <a:rPr lang="hu-HU" sz="1600" dirty="0"/>
            <a:t>(Egyezmény 9. cikk)</a:t>
          </a:r>
        </a:p>
        <a:p>
          <a:endParaRPr lang="hu-HU" sz="1100" dirty="0"/>
        </a:p>
      </dgm:t>
    </dgm:pt>
    <dgm:pt modelId="{B1125A3F-B93C-48EB-8C00-1DF2FDAF0D5B}" type="parTrans" cxnId="{6A3C831E-36FF-4B0C-9D75-6A2278DEFE75}">
      <dgm:prSet/>
      <dgm:spPr/>
      <dgm:t>
        <a:bodyPr/>
        <a:lstStyle/>
        <a:p>
          <a:endParaRPr lang="hu-HU"/>
        </a:p>
      </dgm:t>
    </dgm:pt>
    <dgm:pt modelId="{7D6CBC66-660F-411D-A40F-4BDE148FA9C3}" type="sibTrans" cxnId="{6A3C831E-36FF-4B0C-9D75-6A2278DEFE75}">
      <dgm:prSet/>
      <dgm:spPr/>
      <dgm:t>
        <a:bodyPr/>
        <a:lstStyle/>
        <a:p>
          <a:endParaRPr lang="hu-HU"/>
        </a:p>
      </dgm:t>
    </dgm:pt>
    <dgm:pt modelId="{CFB20179-ABEA-4D5A-960A-59E9FB73E7FC}" type="pres">
      <dgm:prSet presAssocID="{1012BA37-468B-450E-84FD-07949CECDD63}" presName="Name0" presStyleCnt="0">
        <dgm:presLayoutVars>
          <dgm:dir/>
          <dgm:animLvl val="lvl"/>
          <dgm:resizeHandles val="exact"/>
        </dgm:presLayoutVars>
      </dgm:prSet>
      <dgm:spPr/>
      <dgm:t>
        <a:bodyPr/>
        <a:lstStyle/>
        <a:p>
          <a:endParaRPr lang="hu-HU"/>
        </a:p>
      </dgm:t>
    </dgm:pt>
    <dgm:pt modelId="{1D9FA493-7E6F-4598-9FF8-DA2192A15678}" type="pres">
      <dgm:prSet presAssocID="{6E898216-9E1A-401C-8CC4-D57580DADF3F}" presName="compositeNode" presStyleCnt="0">
        <dgm:presLayoutVars>
          <dgm:bulletEnabled val="1"/>
        </dgm:presLayoutVars>
      </dgm:prSet>
      <dgm:spPr/>
    </dgm:pt>
    <dgm:pt modelId="{5523569B-275D-4F2D-80E8-9A5343E8DB49}" type="pres">
      <dgm:prSet presAssocID="{6E898216-9E1A-401C-8CC4-D57580DADF3F}" presName="bgRect" presStyleLbl="node1" presStyleIdx="0" presStyleCnt="3"/>
      <dgm:spPr/>
      <dgm:t>
        <a:bodyPr/>
        <a:lstStyle/>
        <a:p>
          <a:endParaRPr lang="hu-HU"/>
        </a:p>
      </dgm:t>
    </dgm:pt>
    <dgm:pt modelId="{64E532D9-FE45-41F1-95BA-C3504A549C49}" type="pres">
      <dgm:prSet presAssocID="{6E898216-9E1A-401C-8CC4-D57580DADF3F}" presName="parentNode" presStyleLbl="node1" presStyleIdx="0" presStyleCnt="3">
        <dgm:presLayoutVars>
          <dgm:chMax val="0"/>
          <dgm:bulletEnabled val="1"/>
        </dgm:presLayoutVars>
      </dgm:prSet>
      <dgm:spPr/>
      <dgm:t>
        <a:bodyPr/>
        <a:lstStyle/>
        <a:p>
          <a:endParaRPr lang="hu-HU"/>
        </a:p>
      </dgm:t>
    </dgm:pt>
    <dgm:pt modelId="{71BFF439-593C-4B6A-8C42-BE8E55C0659C}" type="pres">
      <dgm:prSet presAssocID="{6E898216-9E1A-401C-8CC4-D57580DADF3F}" presName="childNode" presStyleLbl="node1" presStyleIdx="0" presStyleCnt="3">
        <dgm:presLayoutVars>
          <dgm:bulletEnabled val="1"/>
        </dgm:presLayoutVars>
      </dgm:prSet>
      <dgm:spPr/>
      <dgm:t>
        <a:bodyPr/>
        <a:lstStyle/>
        <a:p>
          <a:endParaRPr lang="hu-HU"/>
        </a:p>
      </dgm:t>
    </dgm:pt>
    <dgm:pt modelId="{F3F348C1-91BA-4FB6-9DF8-F07824499465}" type="pres">
      <dgm:prSet presAssocID="{6D8FDF71-F7E3-480E-8E25-E1B0E402CF99}" presName="hSp" presStyleCnt="0"/>
      <dgm:spPr/>
    </dgm:pt>
    <dgm:pt modelId="{B38BE218-860B-44E9-BCC2-696E2A8D81A1}" type="pres">
      <dgm:prSet presAssocID="{6D8FDF71-F7E3-480E-8E25-E1B0E402CF99}" presName="vProcSp" presStyleCnt="0"/>
      <dgm:spPr/>
    </dgm:pt>
    <dgm:pt modelId="{BB06F9D4-5C3F-41EF-A54E-AE18D0B225BA}" type="pres">
      <dgm:prSet presAssocID="{6D8FDF71-F7E3-480E-8E25-E1B0E402CF99}" presName="vSp1" presStyleCnt="0"/>
      <dgm:spPr/>
    </dgm:pt>
    <dgm:pt modelId="{EAD8BCBD-934D-4065-A3D2-4A7288C52B2A}" type="pres">
      <dgm:prSet presAssocID="{6D8FDF71-F7E3-480E-8E25-E1B0E402CF99}" presName="simulatedConn" presStyleLbl="solidFgAcc1" presStyleIdx="0" presStyleCnt="2"/>
      <dgm:spPr/>
    </dgm:pt>
    <dgm:pt modelId="{DB728CC8-8315-47FD-BA34-14551CBA7504}" type="pres">
      <dgm:prSet presAssocID="{6D8FDF71-F7E3-480E-8E25-E1B0E402CF99}" presName="vSp2" presStyleCnt="0"/>
      <dgm:spPr/>
    </dgm:pt>
    <dgm:pt modelId="{64142552-D767-4861-9BF1-0058D1421672}" type="pres">
      <dgm:prSet presAssocID="{6D8FDF71-F7E3-480E-8E25-E1B0E402CF99}" presName="sibTrans" presStyleCnt="0"/>
      <dgm:spPr/>
    </dgm:pt>
    <dgm:pt modelId="{99BFC4A0-92C5-4853-9DAF-F1DF623E258D}" type="pres">
      <dgm:prSet presAssocID="{95FBCB75-F179-48DA-8F0D-6F7B53344954}" presName="compositeNode" presStyleCnt="0">
        <dgm:presLayoutVars>
          <dgm:bulletEnabled val="1"/>
        </dgm:presLayoutVars>
      </dgm:prSet>
      <dgm:spPr/>
    </dgm:pt>
    <dgm:pt modelId="{F3ADE3EA-F58A-4EB8-9AFA-7DDEB3424741}" type="pres">
      <dgm:prSet presAssocID="{95FBCB75-F179-48DA-8F0D-6F7B53344954}" presName="bgRect" presStyleLbl="node1" presStyleIdx="1" presStyleCnt="3"/>
      <dgm:spPr/>
      <dgm:t>
        <a:bodyPr/>
        <a:lstStyle/>
        <a:p>
          <a:endParaRPr lang="hu-HU"/>
        </a:p>
      </dgm:t>
    </dgm:pt>
    <dgm:pt modelId="{0434B796-F613-44F3-9017-0C0E7C71AD1C}" type="pres">
      <dgm:prSet presAssocID="{95FBCB75-F179-48DA-8F0D-6F7B53344954}" presName="parentNode" presStyleLbl="node1" presStyleIdx="1" presStyleCnt="3">
        <dgm:presLayoutVars>
          <dgm:chMax val="0"/>
          <dgm:bulletEnabled val="1"/>
        </dgm:presLayoutVars>
      </dgm:prSet>
      <dgm:spPr/>
      <dgm:t>
        <a:bodyPr/>
        <a:lstStyle/>
        <a:p>
          <a:endParaRPr lang="hu-HU"/>
        </a:p>
      </dgm:t>
    </dgm:pt>
    <dgm:pt modelId="{0DC51DD0-1C6C-4824-B30C-386EA931DA16}" type="pres">
      <dgm:prSet presAssocID="{95FBCB75-F179-48DA-8F0D-6F7B53344954}" presName="childNode" presStyleLbl="node1" presStyleIdx="1" presStyleCnt="3">
        <dgm:presLayoutVars>
          <dgm:bulletEnabled val="1"/>
        </dgm:presLayoutVars>
      </dgm:prSet>
      <dgm:spPr/>
      <dgm:t>
        <a:bodyPr/>
        <a:lstStyle/>
        <a:p>
          <a:endParaRPr lang="hu-HU"/>
        </a:p>
      </dgm:t>
    </dgm:pt>
    <dgm:pt modelId="{41CE8EC9-089B-41E6-8B69-9A8719D8D67C}" type="pres">
      <dgm:prSet presAssocID="{EFB2E7C9-B64C-4E43-ADE7-163B7001C6C7}" presName="hSp" presStyleCnt="0"/>
      <dgm:spPr/>
    </dgm:pt>
    <dgm:pt modelId="{85FA8702-DAC9-44E5-A631-E2660A42076F}" type="pres">
      <dgm:prSet presAssocID="{EFB2E7C9-B64C-4E43-ADE7-163B7001C6C7}" presName="vProcSp" presStyleCnt="0"/>
      <dgm:spPr/>
    </dgm:pt>
    <dgm:pt modelId="{D148063E-EC0E-42D9-A282-FB3CB60A88B2}" type="pres">
      <dgm:prSet presAssocID="{EFB2E7C9-B64C-4E43-ADE7-163B7001C6C7}" presName="vSp1" presStyleCnt="0"/>
      <dgm:spPr/>
    </dgm:pt>
    <dgm:pt modelId="{D7F8B6A2-8670-4E5B-8CEB-6034679CAF33}" type="pres">
      <dgm:prSet presAssocID="{EFB2E7C9-B64C-4E43-ADE7-163B7001C6C7}" presName="simulatedConn" presStyleLbl="solidFgAcc1" presStyleIdx="1" presStyleCnt="2"/>
      <dgm:spPr/>
    </dgm:pt>
    <dgm:pt modelId="{D02AB26B-832E-44FC-8CE6-F71850192265}" type="pres">
      <dgm:prSet presAssocID="{EFB2E7C9-B64C-4E43-ADE7-163B7001C6C7}" presName="vSp2" presStyleCnt="0"/>
      <dgm:spPr/>
    </dgm:pt>
    <dgm:pt modelId="{08918719-1254-44F3-962F-46CDD9B1A3CE}" type="pres">
      <dgm:prSet presAssocID="{EFB2E7C9-B64C-4E43-ADE7-163B7001C6C7}" presName="sibTrans" presStyleCnt="0"/>
      <dgm:spPr/>
    </dgm:pt>
    <dgm:pt modelId="{59601B3A-D90B-4FC6-9584-D90BFC3F4128}" type="pres">
      <dgm:prSet presAssocID="{7AB5B684-D6B6-4900-81C5-F65E9CBE2973}" presName="compositeNode" presStyleCnt="0">
        <dgm:presLayoutVars>
          <dgm:bulletEnabled val="1"/>
        </dgm:presLayoutVars>
      </dgm:prSet>
      <dgm:spPr/>
    </dgm:pt>
    <dgm:pt modelId="{81F1753E-AFF8-4DF9-AD60-BDECEA60AA53}" type="pres">
      <dgm:prSet presAssocID="{7AB5B684-D6B6-4900-81C5-F65E9CBE2973}" presName="bgRect" presStyleLbl="node1" presStyleIdx="2" presStyleCnt="3"/>
      <dgm:spPr/>
      <dgm:t>
        <a:bodyPr/>
        <a:lstStyle/>
        <a:p>
          <a:endParaRPr lang="hu-HU"/>
        </a:p>
      </dgm:t>
    </dgm:pt>
    <dgm:pt modelId="{16A158DE-A9D1-419A-AA01-60C8A4A7E370}" type="pres">
      <dgm:prSet presAssocID="{7AB5B684-D6B6-4900-81C5-F65E9CBE2973}" presName="parentNode" presStyleLbl="node1" presStyleIdx="2" presStyleCnt="3">
        <dgm:presLayoutVars>
          <dgm:chMax val="0"/>
          <dgm:bulletEnabled val="1"/>
        </dgm:presLayoutVars>
      </dgm:prSet>
      <dgm:spPr/>
      <dgm:t>
        <a:bodyPr/>
        <a:lstStyle/>
        <a:p>
          <a:endParaRPr lang="hu-HU"/>
        </a:p>
      </dgm:t>
    </dgm:pt>
    <dgm:pt modelId="{78E42844-E712-44A1-A8BC-B66D78B726E6}" type="pres">
      <dgm:prSet presAssocID="{7AB5B684-D6B6-4900-81C5-F65E9CBE2973}" presName="childNode" presStyleLbl="node1" presStyleIdx="2" presStyleCnt="3">
        <dgm:presLayoutVars>
          <dgm:bulletEnabled val="1"/>
        </dgm:presLayoutVars>
      </dgm:prSet>
      <dgm:spPr/>
      <dgm:t>
        <a:bodyPr/>
        <a:lstStyle/>
        <a:p>
          <a:endParaRPr lang="hu-HU"/>
        </a:p>
      </dgm:t>
    </dgm:pt>
  </dgm:ptLst>
  <dgm:cxnLst>
    <dgm:cxn modelId="{4BEA14DF-2238-46F1-B99E-030C2249FA83}" srcId="{1012BA37-468B-450E-84FD-07949CECDD63}" destId="{7AB5B684-D6B6-4900-81C5-F65E9CBE2973}" srcOrd="2" destOrd="0" parTransId="{82AC35D7-3963-4E2E-A56B-63AF78977F72}" sibTransId="{548902DC-67A0-4E4E-B85D-61CEFCB783B9}"/>
    <dgm:cxn modelId="{5880C097-F412-456C-A53F-74BD59E4F187}" srcId="{6E898216-9E1A-401C-8CC4-D57580DADF3F}" destId="{252D8A0F-84EB-4AA5-A696-6891BB8E8CBE}" srcOrd="0" destOrd="0" parTransId="{47C537E6-9A0C-4BB9-B827-007CB8FD9ED7}" sibTransId="{ED8F7317-5532-4C9F-9632-8E35BC99ED46}"/>
    <dgm:cxn modelId="{227082AF-99BC-4BDF-9F5E-AF8201BE78EA}" type="presOf" srcId="{95FBCB75-F179-48DA-8F0D-6F7B53344954}" destId="{F3ADE3EA-F58A-4EB8-9AFA-7DDEB3424741}" srcOrd="0" destOrd="0" presId="urn:microsoft.com/office/officeart/2005/8/layout/hProcess7"/>
    <dgm:cxn modelId="{674C6F92-3C19-49AD-91A6-0ECE1FD67729}" type="presOf" srcId="{7AB5B684-D6B6-4900-81C5-F65E9CBE2973}" destId="{16A158DE-A9D1-419A-AA01-60C8A4A7E370}" srcOrd="1" destOrd="0" presId="urn:microsoft.com/office/officeart/2005/8/layout/hProcess7"/>
    <dgm:cxn modelId="{9557F35D-7E62-4B80-8C38-21B2B4990E5D}" type="presOf" srcId="{AFA21C14-1C1F-4934-AC9F-2A7AB7BB8CDD}" destId="{0DC51DD0-1C6C-4824-B30C-386EA931DA16}" srcOrd="0" destOrd="0" presId="urn:microsoft.com/office/officeart/2005/8/layout/hProcess7"/>
    <dgm:cxn modelId="{7660EE64-493E-41E9-9926-DE72CAF5CAA9}" type="presOf" srcId="{1012BA37-468B-450E-84FD-07949CECDD63}" destId="{CFB20179-ABEA-4D5A-960A-59E9FB73E7FC}" srcOrd="0" destOrd="0" presId="urn:microsoft.com/office/officeart/2005/8/layout/hProcess7"/>
    <dgm:cxn modelId="{EC1369B7-E166-4AA0-83A0-402F68684F4A}" type="presOf" srcId="{252D8A0F-84EB-4AA5-A696-6891BB8E8CBE}" destId="{71BFF439-593C-4B6A-8C42-BE8E55C0659C}" srcOrd="0" destOrd="0" presId="urn:microsoft.com/office/officeart/2005/8/layout/hProcess7"/>
    <dgm:cxn modelId="{7564CD8C-1C44-4554-953C-0B7CC592CF42}" srcId="{95FBCB75-F179-48DA-8F0D-6F7B53344954}" destId="{AFA21C14-1C1F-4934-AC9F-2A7AB7BB8CDD}" srcOrd="0" destOrd="0" parTransId="{2A9E2A5C-CB09-4F59-9641-47C99D429FF9}" sibTransId="{4EDEF238-486F-437D-9C48-D41F8E3A5CA5}"/>
    <dgm:cxn modelId="{DA28907A-69D8-46B8-880A-BA13D6860A21}" type="presOf" srcId="{7AB5B684-D6B6-4900-81C5-F65E9CBE2973}" destId="{81F1753E-AFF8-4DF9-AD60-BDECEA60AA53}" srcOrd="0" destOrd="0" presId="urn:microsoft.com/office/officeart/2005/8/layout/hProcess7"/>
    <dgm:cxn modelId="{CA172036-D116-43B0-AA2C-885CBA79E847}" type="presOf" srcId="{6E898216-9E1A-401C-8CC4-D57580DADF3F}" destId="{64E532D9-FE45-41F1-95BA-C3504A549C49}" srcOrd="1" destOrd="0" presId="urn:microsoft.com/office/officeart/2005/8/layout/hProcess7"/>
    <dgm:cxn modelId="{FF851BC8-BDCD-4918-9B0A-EF28FA1763A4}" type="presOf" srcId="{95FBCB75-F179-48DA-8F0D-6F7B53344954}" destId="{0434B796-F613-44F3-9017-0C0E7C71AD1C}" srcOrd="1" destOrd="0" presId="urn:microsoft.com/office/officeart/2005/8/layout/hProcess7"/>
    <dgm:cxn modelId="{6A3C831E-36FF-4B0C-9D75-6A2278DEFE75}" srcId="{7AB5B684-D6B6-4900-81C5-F65E9CBE2973}" destId="{1BCE3066-8426-48E8-A3D4-777E0A2E8C6F}" srcOrd="0" destOrd="0" parTransId="{B1125A3F-B93C-48EB-8C00-1DF2FDAF0D5B}" sibTransId="{7D6CBC66-660F-411D-A40F-4BDE148FA9C3}"/>
    <dgm:cxn modelId="{EE4B4327-800D-41A8-B718-2E308EB773A6}" srcId="{1012BA37-468B-450E-84FD-07949CECDD63}" destId="{6E898216-9E1A-401C-8CC4-D57580DADF3F}" srcOrd="0" destOrd="0" parTransId="{5A751570-9B89-4673-9792-8457CE38B2D0}" sibTransId="{6D8FDF71-F7E3-480E-8E25-E1B0E402CF99}"/>
    <dgm:cxn modelId="{4723BA89-7BBB-4169-BA2D-0537440E659E}" type="presOf" srcId="{6E898216-9E1A-401C-8CC4-D57580DADF3F}" destId="{5523569B-275D-4F2D-80E8-9A5343E8DB49}" srcOrd="0" destOrd="0" presId="urn:microsoft.com/office/officeart/2005/8/layout/hProcess7"/>
    <dgm:cxn modelId="{F5AB5797-D2DA-4242-94F2-465BFE3D98A1}" type="presOf" srcId="{1BCE3066-8426-48E8-A3D4-777E0A2E8C6F}" destId="{78E42844-E712-44A1-A8BC-B66D78B726E6}" srcOrd="0" destOrd="0" presId="urn:microsoft.com/office/officeart/2005/8/layout/hProcess7"/>
    <dgm:cxn modelId="{C2DE993E-A8EA-4F12-B628-F3A7A4955D04}" srcId="{1012BA37-468B-450E-84FD-07949CECDD63}" destId="{95FBCB75-F179-48DA-8F0D-6F7B53344954}" srcOrd="1" destOrd="0" parTransId="{C6E1918C-3032-4AF1-87A9-8D1D12187CE0}" sibTransId="{EFB2E7C9-B64C-4E43-ADE7-163B7001C6C7}"/>
    <dgm:cxn modelId="{0C3A4A39-C162-4CA6-9428-95A624EA35D5}" type="presParOf" srcId="{CFB20179-ABEA-4D5A-960A-59E9FB73E7FC}" destId="{1D9FA493-7E6F-4598-9FF8-DA2192A15678}" srcOrd="0" destOrd="0" presId="urn:microsoft.com/office/officeart/2005/8/layout/hProcess7"/>
    <dgm:cxn modelId="{D7A12367-3D40-4117-9621-CC42AF72EE5D}" type="presParOf" srcId="{1D9FA493-7E6F-4598-9FF8-DA2192A15678}" destId="{5523569B-275D-4F2D-80E8-9A5343E8DB49}" srcOrd="0" destOrd="0" presId="urn:microsoft.com/office/officeart/2005/8/layout/hProcess7"/>
    <dgm:cxn modelId="{EDD3C1B8-C835-4966-8382-B057D726F071}" type="presParOf" srcId="{1D9FA493-7E6F-4598-9FF8-DA2192A15678}" destId="{64E532D9-FE45-41F1-95BA-C3504A549C49}" srcOrd="1" destOrd="0" presId="urn:microsoft.com/office/officeart/2005/8/layout/hProcess7"/>
    <dgm:cxn modelId="{D0FB947F-6206-4599-867E-9164E95066BF}" type="presParOf" srcId="{1D9FA493-7E6F-4598-9FF8-DA2192A15678}" destId="{71BFF439-593C-4B6A-8C42-BE8E55C0659C}" srcOrd="2" destOrd="0" presId="urn:microsoft.com/office/officeart/2005/8/layout/hProcess7"/>
    <dgm:cxn modelId="{E02607D6-24E3-4F17-883F-69C33E2DC080}" type="presParOf" srcId="{CFB20179-ABEA-4D5A-960A-59E9FB73E7FC}" destId="{F3F348C1-91BA-4FB6-9DF8-F07824499465}" srcOrd="1" destOrd="0" presId="urn:microsoft.com/office/officeart/2005/8/layout/hProcess7"/>
    <dgm:cxn modelId="{AF8CDAA3-6F41-4822-8629-2F19DDDECF2D}" type="presParOf" srcId="{CFB20179-ABEA-4D5A-960A-59E9FB73E7FC}" destId="{B38BE218-860B-44E9-BCC2-696E2A8D81A1}" srcOrd="2" destOrd="0" presId="urn:microsoft.com/office/officeart/2005/8/layout/hProcess7"/>
    <dgm:cxn modelId="{10827EFA-B79D-4955-A7C7-3FD5AC8EF0A5}" type="presParOf" srcId="{B38BE218-860B-44E9-BCC2-696E2A8D81A1}" destId="{BB06F9D4-5C3F-41EF-A54E-AE18D0B225BA}" srcOrd="0" destOrd="0" presId="urn:microsoft.com/office/officeart/2005/8/layout/hProcess7"/>
    <dgm:cxn modelId="{51DB6AF9-1A26-4659-B92B-872AF0D3897F}" type="presParOf" srcId="{B38BE218-860B-44E9-BCC2-696E2A8D81A1}" destId="{EAD8BCBD-934D-4065-A3D2-4A7288C52B2A}" srcOrd="1" destOrd="0" presId="urn:microsoft.com/office/officeart/2005/8/layout/hProcess7"/>
    <dgm:cxn modelId="{07AE531C-3B9F-43F1-85E7-A50DC9722CC2}" type="presParOf" srcId="{B38BE218-860B-44E9-BCC2-696E2A8D81A1}" destId="{DB728CC8-8315-47FD-BA34-14551CBA7504}" srcOrd="2" destOrd="0" presId="urn:microsoft.com/office/officeart/2005/8/layout/hProcess7"/>
    <dgm:cxn modelId="{41E5B480-5E76-4465-AD32-C5D28C8FCB59}" type="presParOf" srcId="{CFB20179-ABEA-4D5A-960A-59E9FB73E7FC}" destId="{64142552-D767-4861-9BF1-0058D1421672}" srcOrd="3" destOrd="0" presId="urn:microsoft.com/office/officeart/2005/8/layout/hProcess7"/>
    <dgm:cxn modelId="{F0CF2903-153C-4FD5-8D4E-4F74C709C4D9}" type="presParOf" srcId="{CFB20179-ABEA-4D5A-960A-59E9FB73E7FC}" destId="{99BFC4A0-92C5-4853-9DAF-F1DF623E258D}" srcOrd="4" destOrd="0" presId="urn:microsoft.com/office/officeart/2005/8/layout/hProcess7"/>
    <dgm:cxn modelId="{42F85A87-7E2E-45EB-8758-88194BD6DA8C}" type="presParOf" srcId="{99BFC4A0-92C5-4853-9DAF-F1DF623E258D}" destId="{F3ADE3EA-F58A-4EB8-9AFA-7DDEB3424741}" srcOrd="0" destOrd="0" presId="urn:microsoft.com/office/officeart/2005/8/layout/hProcess7"/>
    <dgm:cxn modelId="{93D3882E-F4FF-4D19-B238-54EA17F8478D}" type="presParOf" srcId="{99BFC4A0-92C5-4853-9DAF-F1DF623E258D}" destId="{0434B796-F613-44F3-9017-0C0E7C71AD1C}" srcOrd="1" destOrd="0" presId="urn:microsoft.com/office/officeart/2005/8/layout/hProcess7"/>
    <dgm:cxn modelId="{78680AAC-D852-4E18-8B95-10B9992A74AF}" type="presParOf" srcId="{99BFC4A0-92C5-4853-9DAF-F1DF623E258D}" destId="{0DC51DD0-1C6C-4824-B30C-386EA931DA16}" srcOrd="2" destOrd="0" presId="urn:microsoft.com/office/officeart/2005/8/layout/hProcess7"/>
    <dgm:cxn modelId="{64E7D910-5556-46DC-96EC-06FBF2368BCE}" type="presParOf" srcId="{CFB20179-ABEA-4D5A-960A-59E9FB73E7FC}" destId="{41CE8EC9-089B-41E6-8B69-9A8719D8D67C}" srcOrd="5" destOrd="0" presId="urn:microsoft.com/office/officeart/2005/8/layout/hProcess7"/>
    <dgm:cxn modelId="{C418E821-DFB9-4C84-A032-9E739E065641}" type="presParOf" srcId="{CFB20179-ABEA-4D5A-960A-59E9FB73E7FC}" destId="{85FA8702-DAC9-44E5-A631-E2660A42076F}" srcOrd="6" destOrd="0" presId="urn:microsoft.com/office/officeart/2005/8/layout/hProcess7"/>
    <dgm:cxn modelId="{EABCF160-F355-4CF9-BEAF-EDBADF84281F}" type="presParOf" srcId="{85FA8702-DAC9-44E5-A631-E2660A42076F}" destId="{D148063E-EC0E-42D9-A282-FB3CB60A88B2}" srcOrd="0" destOrd="0" presId="urn:microsoft.com/office/officeart/2005/8/layout/hProcess7"/>
    <dgm:cxn modelId="{D38EB1EB-DC20-4ACA-8467-F03F641D0196}" type="presParOf" srcId="{85FA8702-DAC9-44E5-A631-E2660A42076F}" destId="{D7F8B6A2-8670-4E5B-8CEB-6034679CAF33}" srcOrd="1" destOrd="0" presId="urn:microsoft.com/office/officeart/2005/8/layout/hProcess7"/>
    <dgm:cxn modelId="{6D7A6B9E-CB32-451C-80FF-40A5CA9A8383}" type="presParOf" srcId="{85FA8702-DAC9-44E5-A631-E2660A42076F}" destId="{D02AB26B-832E-44FC-8CE6-F71850192265}" srcOrd="2" destOrd="0" presId="urn:microsoft.com/office/officeart/2005/8/layout/hProcess7"/>
    <dgm:cxn modelId="{17669C13-E186-4EF8-9291-10497B4DA49C}" type="presParOf" srcId="{CFB20179-ABEA-4D5A-960A-59E9FB73E7FC}" destId="{08918719-1254-44F3-962F-46CDD9B1A3CE}" srcOrd="7" destOrd="0" presId="urn:microsoft.com/office/officeart/2005/8/layout/hProcess7"/>
    <dgm:cxn modelId="{5DDEA10B-7F7F-4B2A-9923-E60A8D2A9387}" type="presParOf" srcId="{CFB20179-ABEA-4D5A-960A-59E9FB73E7FC}" destId="{59601B3A-D90B-4FC6-9584-D90BFC3F4128}" srcOrd="8" destOrd="0" presId="urn:microsoft.com/office/officeart/2005/8/layout/hProcess7"/>
    <dgm:cxn modelId="{D8B89978-6CFF-4EB7-AB9C-A8EA36D1BD7F}" type="presParOf" srcId="{59601B3A-D90B-4FC6-9584-D90BFC3F4128}" destId="{81F1753E-AFF8-4DF9-AD60-BDECEA60AA53}" srcOrd="0" destOrd="0" presId="urn:microsoft.com/office/officeart/2005/8/layout/hProcess7"/>
    <dgm:cxn modelId="{58FF3431-8F61-4124-A133-796C85A1974A}" type="presParOf" srcId="{59601B3A-D90B-4FC6-9584-D90BFC3F4128}" destId="{16A158DE-A9D1-419A-AA01-60C8A4A7E370}" srcOrd="1" destOrd="0" presId="urn:microsoft.com/office/officeart/2005/8/layout/hProcess7"/>
    <dgm:cxn modelId="{025BEAA0-4322-4C8C-889B-E909620D4F55}" type="presParOf" srcId="{59601B3A-D90B-4FC6-9584-D90BFC3F4128}" destId="{78E42844-E712-44A1-A8BC-B66D78B726E6}"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57A52-CD47-48DC-81EF-A3996F4ED4AF}">
      <dsp:nvSpPr>
        <dsp:cNvPr id="0" name=""/>
        <dsp:cNvSpPr/>
      </dsp:nvSpPr>
      <dsp:spPr>
        <a:xfrm>
          <a:off x="2438400" y="0"/>
          <a:ext cx="1219200" cy="812799"/>
        </a:xfrm>
        <a:prstGeom prst="trapezoid">
          <a:avLst>
            <a:gd name="adj" fmla="val 75000"/>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hu-HU" sz="1200" kern="1200" dirty="0"/>
            <a:t>Országos Területrendezési Terv</a:t>
          </a:r>
        </a:p>
      </dsp:txBody>
      <dsp:txXfrm>
        <a:off x="2438400" y="0"/>
        <a:ext cx="1219200" cy="812799"/>
      </dsp:txXfrm>
    </dsp:sp>
    <dsp:sp modelId="{E8965415-8335-406F-A602-04F611BCAB57}">
      <dsp:nvSpPr>
        <dsp:cNvPr id="0" name=""/>
        <dsp:cNvSpPr/>
      </dsp:nvSpPr>
      <dsp:spPr>
        <a:xfrm>
          <a:off x="1828800" y="812799"/>
          <a:ext cx="2438400" cy="812799"/>
        </a:xfrm>
        <a:prstGeom prst="trapezoid">
          <a:avLst>
            <a:gd name="adj" fmla="val 7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hu-HU" sz="1200" kern="1200" dirty="0"/>
            <a:t>Kiemelt térségi területrendezési terv</a:t>
          </a:r>
        </a:p>
      </dsp:txBody>
      <dsp:txXfrm>
        <a:off x="2255520" y="812799"/>
        <a:ext cx="1584960" cy="812799"/>
      </dsp:txXfrm>
    </dsp:sp>
    <dsp:sp modelId="{4E329040-2564-4864-9BFC-649A865439E1}">
      <dsp:nvSpPr>
        <dsp:cNvPr id="0" name=""/>
        <dsp:cNvSpPr/>
      </dsp:nvSpPr>
      <dsp:spPr>
        <a:xfrm>
          <a:off x="1219200" y="1625599"/>
          <a:ext cx="3657600" cy="812799"/>
        </a:xfrm>
        <a:prstGeom prst="trapezoid">
          <a:avLst>
            <a:gd name="adj" fmla="val 75000"/>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hu-HU" sz="1200" kern="1200" dirty="0"/>
            <a:t>Megyei területrendezési terv</a:t>
          </a:r>
        </a:p>
      </dsp:txBody>
      <dsp:txXfrm>
        <a:off x="1859280" y="1625599"/>
        <a:ext cx="2377440" cy="812799"/>
      </dsp:txXfrm>
    </dsp:sp>
    <dsp:sp modelId="{E0E4FD0C-9DB7-47A2-8A75-D4EFAD09BB6F}">
      <dsp:nvSpPr>
        <dsp:cNvPr id="0" name=""/>
        <dsp:cNvSpPr/>
      </dsp:nvSpPr>
      <dsp:spPr>
        <a:xfrm>
          <a:off x="609600" y="2438399"/>
          <a:ext cx="4876800" cy="812799"/>
        </a:xfrm>
        <a:prstGeom prst="trapezoid">
          <a:avLst>
            <a:gd name="adj" fmla="val 75000"/>
          </a:avLst>
        </a:prstGeom>
        <a:solidFill>
          <a:schemeClr val="accent1">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hu-HU" sz="1600" b="1" kern="1200" dirty="0"/>
            <a:t>Településrendezési eszközök – Helyi építési szabályzat melléklete a szabályozási terv</a:t>
          </a:r>
        </a:p>
      </dsp:txBody>
      <dsp:txXfrm>
        <a:off x="1463039" y="2438399"/>
        <a:ext cx="3169920" cy="812799"/>
      </dsp:txXfrm>
    </dsp:sp>
    <dsp:sp modelId="{A7661B4E-5DEF-4470-83C9-3603A5730B6E}">
      <dsp:nvSpPr>
        <dsp:cNvPr id="0" name=""/>
        <dsp:cNvSpPr/>
      </dsp:nvSpPr>
      <dsp:spPr>
        <a:xfrm>
          <a:off x="0" y="3251199"/>
          <a:ext cx="6096000" cy="812799"/>
        </a:xfrm>
        <a:prstGeom prst="trapezoid">
          <a:avLst>
            <a:gd name="adj" fmla="val 75000"/>
          </a:avLst>
        </a:prstGeom>
        <a:solidFill>
          <a:schemeClr val="accent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hu-HU" sz="1200" kern="1200" dirty="0"/>
            <a:t>(Egyedi építési telek építészeti műszaki tervdokumentációja)</a:t>
          </a:r>
        </a:p>
      </dsp:txBody>
      <dsp:txXfrm>
        <a:off x="1066799" y="3251199"/>
        <a:ext cx="3962400" cy="812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8301BE-DB13-455A-94AC-80E79098331C}">
      <dsp:nvSpPr>
        <dsp:cNvPr id="0" name=""/>
        <dsp:cNvSpPr/>
      </dsp:nvSpPr>
      <dsp:spPr>
        <a:xfrm rot="21300000">
          <a:off x="10120" y="1180051"/>
          <a:ext cx="2307678" cy="332998"/>
        </a:xfrm>
        <a:prstGeom prst="mathMinus">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0DB31F-BB68-470B-ACEF-F80FCFA6DAD5}">
      <dsp:nvSpPr>
        <dsp:cNvPr id="0" name=""/>
        <dsp:cNvSpPr/>
      </dsp:nvSpPr>
      <dsp:spPr>
        <a:xfrm>
          <a:off x="279350" y="133214"/>
          <a:ext cx="698376" cy="1065718"/>
        </a:xfrm>
        <a:prstGeom prst="downArrow">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A902C5-1353-4A51-9835-D5896473917E}">
      <dsp:nvSpPr>
        <dsp:cNvPr id="0" name=""/>
        <dsp:cNvSpPr/>
      </dsp:nvSpPr>
      <dsp:spPr>
        <a:xfrm>
          <a:off x="1233797" y="0"/>
          <a:ext cx="744934" cy="1119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lvl="0" algn="ctr" defTabSz="311150">
            <a:lnSpc>
              <a:spcPct val="90000"/>
            </a:lnSpc>
            <a:spcBef>
              <a:spcPct val="0"/>
            </a:spcBef>
            <a:spcAft>
              <a:spcPct val="35000"/>
            </a:spcAft>
          </a:pPr>
          <a:r>
            <a:rPr lang="hu-HU" sz="700" kern="1200" dirty="0"/>
            <a:t>Közérdek</a:t>
          </a:r>
        </a:p>
      </dsp:txBody>
      <dsp:txXfrm>
        <a:off x="1233797" y="0"/>
        <a:ext cx="744934" cy="1119004"/>
      </dsp:txXfrm>
    </dsp:sp>
    <dsp:sp modelId="{48D495AE-F76A-4EE1-AB88-AFE9029B0351}">
      <dsp:nvSpPr>
        <dsp:cNvPr id="0" name=""/>
        <dsp:cNvSpPr/>
      </dsp:nvSpPr>
      <dsp:spPr>
        <a:xfrm>
          <a:off x="1350193" y="1465362"/>
          <a:ext cx="698376" cy="1065718"/>
        </a:xfrm>
        <a:prstGeom prst="upArrow">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2898C2-F0CD-488F-8468-0D8DB23F586F}">
      <dsp:nvSpPr>
        <dsp:cNvPr id="0" name=""/>
        <dsp:cNvSpPr/>
      </dsp:nvSpPr>
      <dsp:spPr>
        <a:xfrm>
          <a:off x="349188" y="1545291"/>
          <a:ext cx="744934" cy="1119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lvl="0" algn="ctr" defTabSz="311150">
            <a:lnSpc>
              <a:spcPct val="90000"/>
            </a:lnSpc>
            <a:spcBef>
              <a:spcPct val="0"/>
            </a:spcBef>
            <a:spcAft>
              <a:spcPct val="35000"/>
            </a:spcAft>
          </a:pPr>
          <a:r>
            <a:rPr lang="hu-HU" sz="700" kern="1200" dirty="0"/>
            <a:t>Jogos magánérdek</a:t>
          </a:r>
        </a:p>
      </dsp:txBody>
      <dsp:txXfrm>
        <a:off x="349188" y="1545291"/>
        <a:ext cx="744934" cy="11190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D4744-D575-497F-9836-6C5C239DBD8A}">
      <dsp:nvSpPr>
        <dsp:cNvPr id="0" name=""/>
        <dsp:cNvSpPr/>
      </dsp:nvSpPr>
      <dsp:spPr>
        <a:xfrm rot="4396374">
          <a:off x="414746" y="472857"/>
          <a:ext cx="2051331" cy="1430548"/>
        </a:xfrm>
        <a:prstGeom prst="swooshArrow">
          <a:avLst>
            <a:gd name="adj1" fmla="val 16310"/>
            <a:gd name="adj2" fmla="val 3137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0FF469-009C-45C9-9575-B24E97F2B6DA}">
      <dsp:nvSpPr>
        <dsp:cNvPr id="0" name=""/>
        <dsp:cNvSpPr/>
      </dsp:nvSpPr>
      <dsp:spPr>
        <a:xfrm>
          <a:off x="277230" y="0"/>
          <a:ext cx="967139" cy="380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b" anchorCtr="0">
          <a:noAutofit/>
        </a:bodyPr>
        <a:lstStyle/>
        <a:p>
          <a:pPr lvl="0" algn="ctr" defTabSz="533400">
            <a:lnSpc>
              <a:spcPct val="90000"/>
            </a:lnSpc>
            <a:spcBef>
              <a:spcPct val="0"/>
            </a:spcBef>
            <a:spcAft>
              <a:spcPct val="35000"/>
            </a:spcAft>
          </a:pPr>
          <a:r>
            <a:rPr lang="hu-HU" sz="1200" kern="1200" dirty="0"/>
            <a:t>Térben az országos területi szinttől</a:t>
          </a:r>
        </a:p>
      </dsp:txBody>
      <dsp:txXfrm>
        <a:off x="277230" y="0"/>
        <a:ext cx="967139" cy="380202"/>
      </dsp:txXfrm>
    </dsp:sp>
    <dsp:sp modelId="{B1395476-D6DD-4E14-893E-6F48B35FD579}">
      <dsp:nvSpPr>
        <dsp:cNvPr id="0" name=""/>
        <dsp:cNvSpPr/>
      </dsp:nvSpPr>
      <dsp:spPr>
        <a:xfrm>
          <a:off x="1584175" y="1996061"/>
          <a:ext cx="1306945" cy="380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t" anchorCtr="0">
          <a:noAutofit/>
        </a:bodyPr>
        <a:lstStyle/>
        <a:p>
          <a:pPr lvl="0" algn="ctr" defTabSz="622300">
            <a:lnSpc>
              <a:spcPct val="90000"/>
            </a:lnSpc>
            <a:spcBef>
              <a:spcPct val="0"/>
            </a:spcBef>
            <a:spcAft>
              <a:spcPct val="35000"/>
            </a:spcAft>
          </a:pPr>
          <a:r>
            <a:rPr lang="hu-HU" sz="1400" kern="1200" dirty="0"/>
            <a:t>az egyedi építési telek szintjéig</a:t>
          </a:r>
        </a:p>
      </dsp:txBody>
      <dsp:txXfrm>
        <a:off x="1584175" y="1996061"/>
        <a:ext cx="1306945" cy="3802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0866D-FD07-4188-B069-52680F9C0BCA}">
      <dsp:nvSpPr>
        <dsp:cNvPr id="0" name=""/>
        <dsp:cNvSpPr/>
      </dsp:nvSpPr>
      <dsp:spPr>
        <a:xfrm>
          <a:off x="1082747" y="0"/>
          <a:ext cx="2761567" cy="1383928"/>
        </a:xfrm>
        <a:prstGeom prst="swooshArrow">
          <a:avLst>
            <a:gd name="adj1" fmla="val 25000"/>
            <a:gd name="adj2" fmla="val 25000"/>
          </a:avLst>
        </a:prstGeom>
        <a:solidFill>
          <a:srgbClr val="7030A0"/>
        </a:solidFill>
        <a:ln>
          <a:noFill/>
        </a:ln>
        <a:effectLst/>
      </dsp:spPr>
      <dsp:style>
        <a:lnRef idx="0">
          <a:scrgbClr r="0" g="0" b="0"/>
        </a:lnRef>
        <a:fillRef idx="1">
          <a:scrgbClr r="0" g="0" b="0"/>
        </a:fillRef>
        <a:effectRef idx="0">
          <a:scrgbClr r="0" g="0" b="0"/>
        </a:effectRef>
        <a:fontRef idx="minor"/>
      </dsp:style>
    </dsp:sp>
    <dsp:sp modelId="{85B24C24-23CB-498B-B11A-7E16F6FAE344}">
      <dsp:nvSpPr>
        <dsp:cNvPr id="0" name=""/>
        <dsp:cNvSpPr/>
      </dsp:nvSpPr>
      <dsp:spPr>
        <a:xfrm>
          <a:off x="2598580" y="280660"/>
          <a:ext cx="163857" cy="16385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C30B8B-2D08-498E-8BD6-76BA86B47E27}">
      <dsp:nvSpPr>
        <dsp:cNvPr id="0" name=""/>
        <dsp:cNvSpPr/>
      </dsp:nvSpPr>
      <dsp:spPr>
        <a:xfrm>
          <a:off x="1861403" y="789539"/>
          <a:ext cx="2171044" cy="594388"/>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6824" bIns="0" numCol="1" spcCol="1270" anchor="t" anchorCtr="0">
          <a:noAutofit/>
        </a:bodyPr>
        <a:lstStyle/>
        <a:p>
          <a:pPr lvl="0" algn="r" defTabSz="533400">
            <a:lnSpc>
              <a:spcPct val="90000"/>
            </a:lnSpc>
            <a:spcBef>
              <a:spcPct val="0"/>
            </a:spcBef>
            <a:spcAft>
              <a:spcPct val="35000"/>
            </a:spcAft>
          </a:pPr>
          <a:r>
            <a:rPr lang="hu-HU" sz="1200" kern="1200" dirty="0"/>
            <a:t>Kiemelt beruházások</a:t>
          </a:r>
        </a:p>
        <a:p>
          <a:pPr lvl="0" algn="r" defTabSz="533400">
            <a:lnSpc>
              <a:spcPct val="90000"/>
            </a:lnSpc>
            <a:spcBef>
              <a:spcPct val="0"/>
            </a:spcBef>
            <a:spcAft>
              <a:spcPct val="35000"/>
            </a:spcAft>
          </a:pPr>
          <a:r>
            <a:rPr lang="hu-HU" sz="1200" kern="1200" dirty="0" err="1"/>
            <a:t>Étv</a:t>
          </a:r>
          <a:r>
            <a:rPr lang="hu-HU" sz="1200" kern="1200" dirty="0"/>
            <a:t>. 4.§ (3a) </a:t>
          </a:r>
          <a:r>
            <a:rPr lang="hu-HU" sz="1200" kern="1200" dirty="0" err="1"/>
            <a:t>bek</a:t>
          </a:r>
          <a:r>
            <a:rPr lang="hu-HU" sz="1200" kern="1200" dirty="0"/>
            <a:t>.</a:t>
          </a:r>
        </a:p>
      </dsp:txBody>
      <dsp:txXfrm>
        <a:off x="1890419" y="818555"/>
        <a:ext cx="2113012" cy="5363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19E190-C8B1-4F38-BC9C-D2115933CBF4}">
      <dsp:nvSpPr>
        <dsp:cNvPr id="0" name=""/>
        <dsp:cNvSpPr/>
      </dsp:nvSpPr>
      <dsp:spPr>
        <a:xfrm rot="10800000">
          <a:off x="0" y="0"/>
          <a:ext cx="7776864" cy="876097"/>
        </a:xfrm>
        <a:prstGeom prst="trapezoid">
          <a:avLst>
            <a:gd name="adj" fmla="val 73973"/>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hu-HU" sz="900" kern="1200"/>
            <a:t>Az Országgyűlés 1/2014. (I. 3.) OGY határozata a Nemzeti Fejlesztés 2030 - Országos Fejlesztési és Területfejlesztési Koncepcióról</a:t>
          </a:r>
          <a:endParaRPr lang="hu-HU" sz="900" kern="1200" dirty="0"/>
        </a:p>
      </dsp:txBody>
      <dsp:txXfrm rot="-10800000">
        <a:off x="1360951" y="0"/>
        <a:ext cx="5054961" cy="876097"/>
      </dsp:txXfrm>
    </dsp:sp>
    <dsp:sp modelId="{E651A8D4-904F-4944-9595-6F0C4A6B9241}">
      <dsp:nvSpPr>
        <dsp:cNvPr id="0" name=""/>
        <dsp:cNvSpPr/>
      </dsp:nvSpPr>
      <dsp:spPr>
        <a:xfrm rot="10800000">
          <a:off x="648072" y="876097"/>
          <a:ext cx="6480719" cy="876097"/>
        </a:xfrm>
        <a:prstGeom prst="trapezoid">
          <a:avLst>
            <a:gd name="adj" fmla="val 73973"/>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hu-HU" sz="900" kern="1200" dirty="0"/>
            <a:t>Magyarország és egyes kiemelt térségeinek területrendezési tervéről szóló 2018. évi CXXXIX. törvény és a </a:t>
          </a:r>
          <a:r>
            <a:rPr lang="hu-HU" sz="900" b="0" i="0" kern="1200" dirty="0"/>
            <a:t>területrendezési tervek készítésének és alkalmazásának kiegészítő szabályozásáról </a:t>
          </a:r>
          <a:r>
            <a:rPr lang="hu-HU" sz="900" kern="1200" dirty="0"/>
            <a:t>szóló 9/2019. (IV.14.) </a:t>
          </a:r>
          <a:r>
            <a:rPr lang="hu-HU" sz="900" kern="1200" dirty="0" err="1"/>
            <a:t>MvM</a:t>
          </a:r>
          <a:r>
            <a:rPr lang="hu-HU" sz="900" kern="1200" dirty="0"/>
            <a:t> rendelet</a:t>
          </a:r>
        </a:p>
      </dsp:txBody>
      <dsp:txXfrm rot="-10800000">
        <a:off x="1782198" y="876097"/>
        <a:ext cx="4212468" cy="876097"/>
      </dsp:txXfrm>
    </dsp:sp>
    <dsp:sp modelId="{AE6AEE4D-26DD-4800-9CF8-CFA8351DBBA7}">
      <dsp:nvSpPr>
        <dsp:cNvPr id="0" name=""/>
        <dsp:cNvSpPr/>
      </dsp:nvSpPr>
      <dsp:spPr>
        <a:xfrm rot="10800000">
          <a:off x="1296144" y="1752194"/>
          <a:ext cx="5184576" cy="876097"/>
        </a:xfrm>
        <a:prstGeom prst="trapezoid">
          <a:avLst>
            <a:gd name="adj" fmla="val 73973"/>
          </a:avLst>
        </a:prstGeom>
        <a:solidFill>
          <a:schemeClr val="accent3">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hu-HU" sz="900" kern="1200" dirty="0"/>
            <a:t>Megyei Területrendezési tervek</a:t>
          </a:r>
        </a:p>
      </dsp:txBody>
      <dsp:txXfrm rot="-10800000">
        <a:off x="2203444" y="1752194"/>
        <a:ext cx="3369974" cy="876097"/>
      </dsp:txXfrm>
    </dsp:sp>
    <dsp:sp modelId="{68CDDDCD-9EA6-4E08-9943-AF6FEA44F8FD}">
      <dsp:nvSpPr>
        <dsp:cNvPr id="0" name=""/>
        <dsp:cNvSpPr/>
      </dsp:nvSpPr>
      <dsp:spPr>
        <a:xfrm rot="10800000">
          <a:off x="1944216" y="2628291"/>
          <a:ext cx="3888432" cy="876097"/>
        </a:xfrm>
        <a:prstGeom prst="trapezoid">
          <a:avLst>
            <a:gd name="adj" fmla="val 73973"/>
          </a:avLst>
        </a:prstGeom>
        <a:solidFill>
          <a:schemeClr val="accent3">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hu-HU" sz="900" kern="1200" dirty="0"/>
            <a:t>Településfejlesztési koncepció</a:t>
          </a:r>
        </a:p>
      </dsp:txBody>
      <dsp:txXfrm rot="-10800000">
        <a:off x="2624691" y="2628291"/>
        <a:ext cx="2527480" cy="876097"/>
      </dsp:txXfrm>
    </dsp:sp>
    <dsp:sp modelId="{EC812D86-3FD0-4234-80F7-A57A0F938D5E}">
      <dsp:nvSpPr>
        <dsp:cNvPr id="0" name=""/>
        <dsp:cNvSpPr/>
      </dsp:nvSpPr>
      <dsp:spPr>
        <a:xfrm rot="10800000">
          <a:off x="2592288" y="3504389"/>
          <a:ext cx="2592288" cy="876097"/>
        </a:xfrm>
        <a:prstGeom prst="trapezoid">
          <a:avLst>
            <a:gd name="adj" fmla="val 73973"/>
          </a:avLst>
        </a:prstGeom>
        <a:solidFill>
          <a:schemeClr val="accent6">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hu-HU" sz="900" kern="1200" dirty="0"/>
            <a:t>Integrált településfejlesztési stratégia</a:t>
          </a:r>
        </a:p>
      </dsp:txBody>
      <dsp:txXfrm rot="-10800000">
        <a:off x="3045938" y="3504389"/>
        <a:ext cx="1684987" cy="876097"/>
      </dsp:txXfrm>
    </dsp:sp>
    <dsp:sp modelId="{80FD22B3-4273-4765-9C27-25EBF00AD6F2}">
      <dsp:nvSpPr>
        <dsp:cNvPr id="0" name=""/>
        <dsp:cNvSpPr/>
      </dsp:nvSpPr>
      <dsp:spPr>
        <a:xfrm rot="10800000">
          <a:off x="3240360" y="4380486"/>
          <a:ext cx="1296144" cy="876097"/>
        </a:xfrm>
        <a:prstGeom prst="trapezoid">
          <a:avLst>
            <a:gd name="adj" fmla="val 73973"/>
          </a:avLst>
        </a:prstGeom>
        <a:solidFill>
          <a:schemeClr val="accent6">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hu-HU" sz="900" kern="1200" dirty="0"/>
            <a:t>Településrendezési eszközök (és </a:t>
          </a:r>
          <a:r>
            <a:rPr lang="hu-HU" sz="900" kern="1200" dirty="0" err="1"/>
            <a:t>településképvédelmi</a:t>
          </a:r>
          <a:r>
            <a:rPr lang="hu-HU" sz="900" kern="1200" dirty="0"/>
            <a:t> sajátos jogintézmény)</a:t>
          </a:r>
        </a:p>
      </dsp:txBody>
      <dsp:txXfrm rot="-10800000">
        <a:off x="3240360" y="4380486"/>
        <a:ext cx="1296144" cy="8760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BA7C1-2DE0-4BE6-B7D4-9EDC5C0502DD}">
      <dsp:nvSpPr>
        <dsp:cNvPr id="0" name=""/>
        <dsp:cNvSpPr/>
      </dsp:nvSpPr>
      <dsp:spPr>
        <a:xfrm>
          <a:off x="3240360" y="0"/>
          <a:ext cx="1296144" cy="876097"/>
        </a:xfrm>
        <a:prstGeom prst="trapezoid">
          <a:avLst>
            <a:gd name="adj" fmla="val 73973"/>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hu-HU" sz="1100" kern="1200" dirty="0"/>
            <a:t>Településfejlesztési koncepció</a:t>
          </a:r>
        </a:p>
      </dsp:txBody>
      <dsp:txXfrm>
        <a:off x="3240360" y="0"/>
        <a:ext cx="1296144" cy="876097"/>
      </dsp:txXfrm>
    </dsp:sp>
    <dsp:sp modelId="{34177F36-89C7-4355-99DA-F74D6B5D488C}">
      <dsp:nvSpPr>
        <dsp:cNvPr id="0" name=""/>
        <dsp:cNvSpPr/>
      </dsp:nvSpPr>
      <dsp:spPr>
        <a:xfrm>
          <a:off x="2592288" y="876097"/>
          <a:ext cx="2592288" cy="876097"/>
        </a:xfrm>
        <a:prstGeom prst="trapezoid">
          <a:avLst>
            <a:gd name="adj" fmla="val 73973"/>
          </a:avLst>
        </a:prstGeom>
        <a:solidFill>
          <a:schemeClr val="accent3">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hu-HU" sz="1100" kern="1200" dirty="0"/>
            <a:t>Integrált településfejlesztési stratégia</a:t>
          </a:r>
        </a:p>
      </dsp:txBody>
      <dsp:txXfrm>
        <a:off x="3045938" y="876097"/>
        <a:ext cx="1684987" cy="876097"/>
      </dsp:txXfrm>
    </dsp:sp>
    <dsp:sp modelId="{94C3A978-A28F-46AD-9A07-2F0B9B2AD335}">
      <dsp:nvSpPr>
        <dsp:cNvPr id="0" name=""/>
        <dsp:cNvSpPr/>
      </dsp:nvSpPr>
      <dsp:spPr>
        <a:xfrm>
          <a:off x="1944216" y="1752194"/>
          <a:ext cx="3888432" cy="876097"/>
        </a:xfrm>
        <a:prstGeom prst="trapezoid">
          <a:avLst>
            <a:gd name="adj" fmla="val 73973"/>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hu-HU" sz="1100" kern="1200" dirty="0"/>
            <a:t>Településszerkezeti terv</a:t>
          </a:r>
        </a:p>
      </dsp:txBody>
      <dsp:txXfrm>
        <a:off x="2624691" y="1752194"/>
        <a:ext cx="2527480" cy="876097"/>
      </dsp:txXfrm>
    </dsp:sp>
    <dsp:sp modelId="{190BEEA5-7697-45A7-A782-B3D584C1F257}">
      <dsp:nvSpPr>
        <dsp:cNvPr id="0" name=""/>
        <dsp:cNvSpPr/>
      </dsp:nvSpPr>
      <dsp:spPr>
        <a:xfrm>
          <a:off x="1296144" y="2628291"/>
          <a:ext cx="5184576" cy="876097"/>
        </a:xfrm>
        <a:prstGeom prst="trapezoid">
          <a:avLst>
            <a:gd name="adj" fmla="val 73973"/>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hu-HU" sz="1100" kern="1200" dirty="0"/>
            <a:t>Településképi arculati kézikönyv</a:t>
          </a:r>
        </a:p>
      </dsp:txBody>
      <dsp:txXfrm>
        <a:off x="2203444" y="2628291"/>
        <a:ext cx="3369974" cy="876097"/>
      </dsp:txXfrm>
    </dsp:sp>
    <dsp:sp modelId="{6E4B313D-21F6-4F8A-A913-274684B25E7C}">
      <dsp:nvSpPr>
        <dsp:cNvPr id="0" name=""/>
        <dsp:cNvSpPr/>
      </dsp:nvSpPr>
      <dsp:spPr>
        <a:xfrm>
          <a:off x="648072" y="3504389"/>
          <a:ext cx="6480719" cy="876097"/>
        </a:xfrm>
        <a:prstGeom prst="trapezoid">
          <a:avLst>
            <a:gd name="adj" fmla="val 73973"/>
          </a:avLst>
        </a:prstGeom>
        <a:solidFill>
          <a:schemeClr val="accent1">
            <a:lumMod val="75000"/>
          </a:schemeClr>
        </a:solidFill>
        <a:ln w="38100" cap="flat" cmpd="sng" algn="ctr">
          <a:solidFill>
            <a:scrgbClr r="0" g="0" b="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hu-HU" sz="1100" kern="1200" dirty="0"/>
            <a:t>Településkép-védelmi rendelet</a:t>
          </a:r>
        </a:p>
      </dsp:txBody>
      <dsp:txXfrm>
        <a:off x="1782198" y="3504389"/>
        <a:ext cx="4212468" cy="876097"/>
      </dsp:txXfrm>
    </dsp:sp>
    <dsp:sp modelId="{50FEDD2D-FC60-4E5C-BF6C-22F337182FBD}">
      <dsp:nvSpPr>
        <dsp:cNvPr id="0" name=""/>
        <dsp:cNvSpPr/>
      </dsp:nvSpPr>
      <dsp:spPr>
        <a:xfrm>
          <a:off x="0" y="4380486"/>
          <a:ext cx="7776864" cy="876097"/>
        </a:xfrm>
        <a:prstGeom prst="trapezoid">
          <a:avLst>
            <a:gd name="adj" fmla="val 73973"/>
          </a:avLst>
        </a:prstGeom>
        <a:solidFill>
          <a:schemeClr val="tx2">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hu-HU" sz="1100" kern="1200" dirty="0"/>
            <a:t>Helyi építési szabályzat és szabályozási terv</a:t>
          </a:r>
        </a:p>
      </dsp:txBody>
      <dsp:txXfrm>
        <a:off x="1360951" y="4380486"/>
        <a:ext cx="5054961" cy="8760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3569B-275D-4F2D-80E8-9A5343E8DB49}">
      <dsp:nvSpPr>
        <dsp:cNvPr id="0" name=""/>
        <dsp:cNvSpPr/>
      </dsp:nvSpPr>
      <dsp:spPr>
        <a:xfrm>
          <a:off x="506" y="0"/>
          <a:ext cx="2181019" cy="1815976"/>
        </a:xfrm>
        <a:prstGeom prst="roundRect">
          <a:avLst>
            <a:gd name="adj" fmla="val 5000"/>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lvl="0" algn="r" defTabSz="1111250">
            <a:lnSpc>
              <a:spcPct val="90000"/>
            </a:lnSpc>
            <a:spcBef>
              <a:spcPct val="0"/>
            </a:spcBef>
            <a:spcAft>
              <a:spcPct val="35000"/>
            </a:spcAft>
          </a:pPr>
          <a:r>
            <a:rPr lang="hu-HU" sz="2500" kern="1200" dirty="0"/>
            <a:t>1.</a:t>
          </a:r>
        </a:p>
      </dsp:txBody>
      <dsp:txXfrm rot="16200000">
        <a:off x="-525941" y="526448"/>
        <a:ext cx="1489100" cy="436203"/>
      </dsp:txXfrm>
    </dsp:sp>
    <dsp:sp modelId="{71BFF439-593C-4B6A-8C42-BE8E55C0659C}">
      <dsp:nvSpPr>
        <dsp:cNvPr id="0" name=""/>
        <dsp:cNvSpPr/>
      </dsp:nvSpPr>
      <dsp:spPr>
        <a:xfrm>
          <a:off x="436710" y="0"/>
          <a:ext cx="1624859" cy="1815976"/>
        </a:xfrm>
        <a:prstGeom prst="rect">
          <a:avLst/>
        </a:prstGeom>
        <a:solidFill>
          <a:srgbClr val="00B0F0"/>
        </a:solid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lvl="0" algn="l" defTabSz="622300">
            <a:lnSpc>
              <a:spcPct val="90000"/>
            </a:lnSpc>
            <a:spcBef>
              <a:spcPct val="0"/>
            </a:spcBef>
            <a:spcAft>
              <a:spcPct val="35000"/>
            </a:spcAft>
          </a:pPr>
          <a:r>
            <a:rPr lang="hu-HU" sz="1400" kern="1200" dirty="0"/>
            <a:t>Környezeti információkhoz való hozzáférés</a:t>
          </a:r>
        </a:p>
        <a:p>
          <a:pPr lvl="0" algn="l" defTabSz="622300">
            <a:lnSpc>
              <a:spcPct val="90000"/>
            </a:lnSpc>
            <a:spcBef>
              <a:spcPct val="0"/>
            </a:spcBef>
            <a:spcAft>
              <a:spcPct val="35000"/>
            </a:spcAft>
          </a:pPr>
          <a:r>
            <a:rPr lang="hu-HU" sz="1400" kern="1200" dirty="0"/>
            <a:t>(Egyezmény 4. és 5. cikke)</a:t>
          </a:r>
        </a:p>
      </dsp:txBody>
      <dsp:txXfrm>
        <a:off x="436710" y="0"/>
        <a:ext cx="1624859" cy="1815976"/>
      </dsp:txXfrm>
    </dsp:sp>
    <dsp:sp modelId="{F3ADE3EA-F58A-4EB8-9AFA-7DDEB3424741}">
      <dsp:nvSpPr>
        <dsp:cNvPr id="0" name=""/>
        <dsp:cNvSpPr/>
      </dsp:nvSpPr>
      <dsp:spPr>
        <a:xfrm>
          <a:off x="2257862" y="0"/>
          <a:ext cx="2181019" cy="1815976"/>
        </a:xfrm>
        <a:prstGeom prst="roundRect">
          <a:avLst>
            <a:gd name="adj" fmla="val 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lvl="0" algn="r" defTabSz="1111250">
            <a:lnSpc>
              <a:spcPct val="90000"/>
            </a:lnSpc>
            <a:spcBef>
              <a:spcPct val="0"/>
            </a:spcBef>
            <a:spcAft>
              <a:spcPct val="35000"/>
            </a:spcAft>
          </a:pPr>
          <a:r>
            <a:rPr lang="hu-HU" sz="2500" kern="1200" dirty="0"/>
            <a:t>2.</a:t>
          </a:r>
        </a:p>
      </dsp:txBody>
      <dsp:txXfrm rot="16200000">
        <a:off x="1731413" y="526448"/>
        <a:ext cx="1489100" cy="436203"/>
      </dsp:txXfrm>
    </dsp:sp>
    <dsp:sp modelId="{EAD8BCBD-934D-4065-A3D2-4A7288C52B2A}">
      <dsp:nvSpPr>
        <dsp:cNvPr id="0" name=""/>
        <dsp:cNvSpPr/>
      </dsp:nvSpPr>
      <dsp:spPr>
        <a:xfrm rot="5400000">
          <a:off x="2135355" y="1392893"/>
          <a:ext cx="266823" cy="327152"/>
        </a:xfrm>
        <a:prstGeom prst="flowChartExtra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C51DD0-1C6C-4824-B30C-386EA931DA16}">
      <dsp:nvSpPr>
        <dsp:cNvPr id="0" name=""/>
        <dsp:cNvSpPr/>
      </dsp:nvSpPr>
      <dsp:spPr>
        <a:xfrm>
          <a:off x="2694066" y="0"/>
          <a:ext cx="1624859" cy="1815976"/>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lvl="0" algn="l" defTabSz="622300">
            <a:lnSpc>
              <a:spcPct val="90000"/>
            </a:lnSpc>
            <a:spcBef>
              <a:spcPct val="0"/>
            </a:spcBef>
            <a:spcAft>
              <a:spcPct val="35000"/>
            </a:spcAft>
          </a:pPr>
          <a:r>
            <a:rPr lang="hu-HU" sz="1400" kern="1200" dirty="0"/>
            <a:t>Részvétel a környezeti ügyek eljárásaiban</a:t>
          </a:r>
        </a:p>
        <a:p>
          <a:pPr lvl="0" algn="l" defTabSz="622300">
            <a:lnSpc>
              <a:spcPct val="90000"/>
            </a:lnSpc>
            <a:spcBef>
              <a:spcPct val="0"/>
            </a:spcBef>
            <a:spcAft>
              <a:spcPct val="35000"/>
            </a:spcAft>
          </a:pPr>
          <a:r>
            <a:rPr lang="hu-HU" sz="1400" kern="1200" dirty="0"/>
            <a:t>(Egyezmény 6., 7. és 8. cikk)</a:t>
          </a:r>
        </a:p>
      </dsp:txBody>
      <dsp:txXfrm>
        <a:off x="2694066" y="0"/>
        <a:ext cx="1624859" cy="1815976"/>
      </dsp:txXfrm>
    </dsp:sp>
    <dsp:sp modelId="{81F1753E-AFF8-4DF9-AD60-BDECEA60AA53}">
      <dsp:nvSpPr>
        <dsp:cNvPr id="0" name=""/>
        <dsp:cNvSpPr/>
      </dsp:nvSpPr>
      <dsp:spPr>
        <a:xfrm>
          <a:off x="4515217" y="0"/>
          <a:ext cx="2181019" cy="1815976"/>
        </a:xfrm>
        <a:prstGeom prst="roundRect">
          <a:avLst>
            <a:gd name="adj" fmla="val 5000"/>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lvl="0" algn="r" defTabSz="1111250">
            <a:lnSpc>
              <a:spcPct val="90000"/>
            </a:lnSpc>
            <a:spcBef>
              <a:spcPct val="0"/>
            </a:spcBef>
            <a:spcAft>
              <a:spcPct val="35000"/>
            </a:spcAft>
          </a:pPr>
          <a:r>
            <a:rPr lang="hu-HU" sz="2500" kern="1200" dirty="0"/>
            <a:t>3.</a:t>
          </a:r>
        </a:p>
      </dsp:txBody>
      <dsp:txXfrm rot="16200000">
        <a:off x="3988769" y="526448"/>
        <a:ext cx="1489100" cy="436203"/>
      </dsp:txXfrm>
    </dsp:sp>
    <dsp:sp modelId="{D7F8B6A2-8670-4E5B-8CEB-6034679CAF33}">
      <dsp:nvSpPr>
        <dsp:cNvPr id="0" name=""/>
        <dsp:cNvSpPr/>
      </dsp:nvSpPr>
      <dsp:spPr>
        <a:xfrm rot="5400000">
          <a:off x="4392710" y="1392893"/>
          <a:ext cx="266823" cy="327152"/>
        </a:xfrm>
        <a:prstGeom prst="flowChartExtra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E42844-E712-44A1-A8BC-B66D78B726E6}">
      <dsp:nvSpPr>
        <dsp:cNvPr id="0" name=""/>
        <dsp:cNvSpPr/>
      </dsp:nvSpPr>
      <dsp:spPr>
        <a:xfrm>
          <a:off x="4951421" y="0"/>
          <a:ext cx="1624859" cy="1815976"/>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hu-HU" sz="1600" kern="1200" dirty="0" err="1"/>
            <a:t>Igazságszolgál-tatáshoz</a:t>
          </a:r>
          <a:r>
            <a:rPr lang="hu-HU" sz="1600" kern="1200" dirty="0"/>
            <a:t> való jog</a:t>
          </a:r>
        </a:p>
        <a:p>
          <a:pPr lvl="0" algn="l" defTabSz="711200">
            <a:lnSpc>
              <a:spcPct val="90000"/>
            </a:lnSpc>
            <a:spcBef>
              <a:spcPct val="0"/>
            </a:spcBef>
            <a:spcAft>
              <a:spcPct val="35000"/>
            </a:spcAft>
          </a:pPr>
          <a:r>
            <a:rPr lang="hu-HU" sz="1600" kern="1200" dirty="0"/>
            <a:t>(Egyezmény 9. cikk)</a:t>
          </a:r>
        </a:p>
        <a:p>
          <a:pPr lvl="0" algn="l" defTabSz="711200">
            <a:lnSpc>
              <a:spcPct val="90000"/>
            </a:lnSpc>
            <a:spcBef>
              <a:spcPct val="0"/>
            </a:spcBef>
            <a:spcAft>
              <a:spcPct val="35000"/>
            </a:spcAft>
          </a:pPr>
          <a:endParaRPr lang="hu-HU" sz="1100" kern="1200" dirty="0"/>
        </a:p>
      </dsp:txBody>
      <dsp:txXfrm>
        <a:off x="4951421" y="0"/>
        <a:ext cx="1624859" cy="181597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45659" cy="496332"/>
          </a:xfrm>
          <a:prstGeom prst="rect">
            <a:avLst/>
          </a:prstGeom>
        </p:spPr>
        <p:txBody>
          <a:bodyPr vert="horz" lIns="93177" tIns="46589" rIns="93177" bIns="46589" rtlCol="0"/>
          <a:lstStyle>
            <a:lvl1pPr algn="l">
              <a:defRPr sz="1200"/>
            </a:lvl1pPr>
          </a:lstStyle>
          <a:p>
            <a:endParaRPr lang="hu-HU"/>
          </a:p>
        </p:txBody>
      </p:sp>
      <p:sp>
        <p:nvSpPr>
          <p:cNvPr id="3" name="Dátum helye 2"/>
          <p:cNvSpPr>
            <a:spLocks noGrp="1"/>
          </p:cNvSpPr>
          <p:nvPr>
            <p:ph type="dt" sz="quarter" idx="1"/>
          </p:nvPr>
        </p:nvSpPr>
        <p:spPr>
          <a:xfrm>
            <a:off x="3850443" y="0"/>
            <a:ext cx="2945659" cy="496332"/>
          </a:xfrm>
          <a:prstGeom prst="rect">
            <a:avLst/>
          </a:prstGeom>
        </p:spPr>
        <p:txBody>
          <a:bodyPr vert="horz" lIns="93177" tIns="46589" rIns="93177" bIns="46589" rtlCol="0"/>
          <a:lstStyle>
            <a:lvl1pPr algn="r">
              <a:defRPr sz="1200"/>
            </a:lvl1pPr>
          </a:lstStyle>
          <a:p>
            <a:fld id="{BFFE9243-F156-41B5-A06C-5A2A909382BC}" type="datetimeFigureOut">
              <a:rPr lang="hu-HU" smtClean="0"/>
              <a:t>2021. 04. 21.</a:t>
            </a:fld>
            <a:endParaRPr lang="hu-HU"/>
          </a:p>
        </p:txBody>
      </p:sp>
      <p:sp>
        <p:nvSpPr>
          <p:cNvPr id="4" name="Élőláb helye 3"/>
          <p:cNvSpPr>
            <a:spLocks noGrp="1"/>
          </p:cNvSpPr>
          <p:nvPr>
            <p:ph type="ftr" sz="quarter" idx="2"/>
          </p:nvPr>
        </p:nvSpPr>
        <p:spPr>
          <a:xfrm>
            <a:off x="0" y="9428584"/>
            <a:ext cx="2945659" cy="496332"/>
          </a:xfrm>
          <a:prstGeom prst="rect">
            <a:avLst/>
          </a:prstGeom>
        </p:spPr>
        <p:txBody>
          <a:bodyPr vert="horz" lIns="93177" tIns="46589" rIns="93177" bIns="46589" rtlCol="0" anchor="b"/>
          <a:lstStyle>
            <a:lvl1pPr algn="l">
              <a:defRPr sz="1200"/>
            </a:lvl1pPr>
          </a:lstStyle>
          <a:p>
            <a:endParaRPr lang="hu-HU"/>
          </a:p>
        </p:txBody>
      </p:sp>
      <p:sp>
        <p:nvSpPr>
          <p:cNvPr id="5" name="Dia számának helye 4"/>
          <p:cNvSpPr>
            <a:spLocks noGrp="1"/>
          </p:cNvSpPr>
          <p:nvPr>
            <p:ph type="sldNum" sz="quarter" idx="3"/>
          </p:nvPr>
        </p:nvSpPr>
        <p:spPr>
          <a:xfrm>
            <a:off x="3850443" y="9428584"/>
            <a:ext cx="2945659" cy="496332"/>
          </a:xfrm>
          <a:prstGeom prst="rect">
            <a:avLst/>
          </a:prstGeom>
        </p:spPr>
        <p:txBody>
          <a:bodyPr vert="horz" lIns="93177" tIns="46589" rIns="93177" bIns="46589" rtlCol="0" anchor="b"/>
          <a:lstStyle>
            <a:lvl1pPr algn="r">
              <a:defRPr sz="1200"/>
            </a:lvl1pPr>
          </a:lstStyle>
          <a:p>
            <a:fld id="{6CD5F078-5AF2-4F05-A3AD-D9CBF172CD53}" type="slidenum">
              <a:rPr lang="hu-HU" smtClean="0"/>
              <a:t>‹#›</a:t>
            </a:fld>
            <a:endParaRPr lang="hu-HU"/>
          </a:p>
        </p:txBody>
      </p:sp>
    </p:spTree>
    <p:extLst>
      <p:ext uri="{BB962C8B-B14F-4D97-AF65-F5344CB8AC3E}">
        <p14:creationId xmlns:p14="http://schemas.microsoft.com/office/powerpoint/2010/main" val="2101370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46275" cy="496671"/>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49862" y="0"/>
            <a:ext cx="2946275" cy="496671"/>
          </a:xfrm>
          <a:prstGeom prst="rect">
            <a:avLst/>
          </a:prstGeom>
        </p:spPr>
        <p:txBody>
          <a:bodyPr vert="horz" lIns="91440" tIns="45720" rIns="91440" bIns="45720" rtlCol="0"/>
          <a:lstStyle>
            <a:lvl1pPr algn="r">
              <a:defRPr sz="1200"/>
            </a:lvl1pPr>
          </a:lstStyle>
          <a:p>
            <a:fld id="{6120B049-9DA5-46CD-878A-5F0C29717372}" type="datetimeFigureOut">
              <a:rPr lang="hu-HU" smtClean="0"/>
              <a:t>2021. 04. 21.</a:t>
            </a:fld>
            <a:endParaRPr lang="hu-HU"/>
          </a:p>
        </p:txBody>
      </p:sp>
      <p:sp>
        <p:nvSpPr>
          <p:cNvPr id="4" name="Diakép hely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0383" y="4715831"/>
            <a:ext cx="5436909" cy="4466649"/>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9428272"/>
            <a:ext cx="2946275" cy="496671"/>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49862" y="9428272"/>
            <a:ext cx="2946275" cy="496671"/>
          </a:xfrm>
          <a:prstGeom prst="rect">
            <a:avLst/>
          </a:prstGeom>
        </p:spPr>
        <p:txBody>
          <a:bodyPr vert="horz" lIns="91440" tIns="45720" rIns="91440" bIns="45720" rtlCol="0" anchor="b"/>
          <a:lstStyle>
            <a:lvl1pPr algn="r">
              <a:defRPr sz="1200"/>
            </a:lvl1pPr>
          </a:lstStyle>
          <a:p>
            <a:fld id="{E33FE211-C62D-4A44-9B72-3F060143C406}" type="slidenum">
              <a:rPr lang="hu-HU" smtClean="0"/>
              <a:t>‹#›</a:t>
            </a:fld>
            <a:endParaRPr lang="hu-HU"/>
          </a:p>
        </p:txBody>
      </p:sp>
    </p:spTree>
    <p:extLst>
      <p:ext uri="{BB962C8B-B14F-4D97-AF65-F5344CB8AC3E}">
        <p14:creationId xmlns:p14="http://schemas.microsoft.com/office/powerpoint/2010/main" val="3250204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net.jogtar.hu/jogszabaly?docid=A0600053.TV&amp;searchUrl=/gyorskereso?pagenum%3D5#lbj6id4876" TargetMode="External"/><Relationship Id="rId3" Type="http://schemas.openxmlformats.org/officeDocument/2006/relationships/hyperlink" Target="https://net.jogtar.hu/jogszabaly?docid=A0600053.TV&amp;searchUrl=/gyorskereso?pagenum%3D5#lbj1id4876" TargetMode="External"/><Relationship Id="rId7" Type="http://schemas.openxmlformats.org/officeDocument/2006/relationships/hyperlink" Target="https://net.jogtar.hu/jogszabaly?docid=A0600053.TV&amp;searchUrl=/gyorskereso?pagenum%3D5#lbj5id4876" TargetMode="External"/><Relationship Id="rId12" Type="http://schemas.openxmlformats.org/officeDocument/2006/relationships/hyperlink" Target="https://net.jogtar.hu/jogszabaly?docid=A0600053.TV&amp;searchUrl=/gyorskereso?pagenum%3D5#lbj10id4876"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net.jogtar.hu/jogszabaly?docid=A0600053.TV&amp;searchUrl=/gyorskereso?pagenum%3D5#lbj4id4876" TargetMode="External"/><Relationship Id="rId11" Type="http://schemas.openxmlformats.org/officeDocument/2006/relationships/hyperlink" Target="https://net.jogtar.hu/jogszabaly?docid=A0600053.TV&amp;searchUrl=/gyorskereso?pagenum%3D5#lbj9id4876" TargetMode="External"/><Relationship Id="rId5" Type="http://schemas.openxmlformats.org/officeDocument/2006/relationships/hyperlink" Target="https://net.jogtar.hu/jogszabaly?docid=A0600053.TV&amp;searchUrl=/gyorskereso?pagenum%3D5#lbj3id4876" TargetMode="External"/><Relationship Id="rId10" Type="http://schemas.openxmlformats.org/officeDocument/2006/relationships/hyperlink" Target="https://net.jogtar.hu/jogszabaly?docid=A0600053.TV&amp;searchUrl=/gyorskereso?pagenum%3D5#lbj8id4876" TargetMode="External"/><Relationship Id="rId4" Type="http://schemas.openxmlformats.org/officeDocument/2006/relationships/hyperlink" Target="https://net.jogtar.hu/jogszabaly?docid=A0600053.TV&amp;searchUrl=/gyorskereso?pagenum%3D5#lbj2id4876" TargetMode="External"/><Relationship Id="rId9" Type="http://schemas.openxmlformats.org/officeDocument/2006/relationships/hyperlink" Target="https://net.jogtar.hu/jogszabaly?docid=A0600053.TV&amp;searchUrl=/gyorskereso?pagenum%3D5#lbj7id4876"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et.jogtar.hu/jogszabaly?docid=99700078.tv#lbj86id7e4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1</a:t>
            </a:fld>
            <a:endParaRPr lang="hu-HU"/>
          </a:p>
        </p:txBody>
      </p:sp>
    </p:spTree>
    <p:extLst>
      <p:ext uri="{BB962C8B-B14F-4D97-AF65-F5344CB8AC3E}">
        <p14:creationId xmlns:p14="http://schemas.microsoft.com/office/powerpoint/2010/main" val="2406943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településfejlesztési koncepciót, az integrált településfejlesztési stratégiát és a településrendezési eszközöket a területfejlesztési tervekkel összhangban, az országos településfejlesztési és településrendezési szakmai előírások figyelembevételével, továbbá azok elkészítéséről szóló, e törvény végrehajtására kiadott jogszabályban meghatározottak szerint kell elkészíteni.</a:t>
            </a:r>
          </a:p>
        </p:txBody>
      </p:sp>
      <p:sp>
        <p:nvSpPr>
          <p:cNvPr id="4" name="Dia számának helye 3"/>
          <p:cNvSpPr>
            <a:spLocks noGrp="1"/>
          </p:cNvSpPr>
          <p:nvPr>
            <p:ph type="sldNum" sz="quarter" idx="10"/>
          </p:nvPr>
        </p:nvSpPr>
        <p:spPr/>
        <p:txBody>
          <a:bodyPr/>
          <a:lstStyle/>
          <a:p>
            <a:fld id="{E33FE211-C62D-4A44-9B72-3F060143C406}" type="slidenum">
              <a:rPr lang="hu-HU" smtClean="0"/>
              <a:t>11</a:t>
            </a:fld>
            <a:endParaRPr lang="hu-HU"/>
          </a:p>
        </p:txBody>
      </p:sp>
    </p:spTree>
    <p:extLst>
      <p:ext uri="{BB962C8B-B14F-4D97-AF65-F5344CB8AC3E}">
        <p14:creationId xmlns:p14="http://schemas.microsoft.com/office/powerpoint/2010/main" val="444253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12</a:t>
            </a:fld>
            <a:endParaRPr lang="hu-HU"/>
          </a:p>
        </p:txBody>
      </p:sp>
    </p:spTree>
    <p:extLst>
      <p:ext uri="{BB962C8B-B14F-4D97-AF65-F5344CB8AC3E}">
        <p14:creationId xmlns:p14="http://schemas.microsoft.com/office/powerpoint/2010/main" val="2695464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Külfejtéses bányatelek megállapítása új szabályozás</a:t>
            </a:r>
          </a:p>
        </p:txBody>
      </p:sp>
      <p:sp>
        <p:nvSpPr>
          <p:cNvPr id="4" name="Dia számának helye 3"/>
          <p:cNvSpPr>
            <a:spLocks noGrp="1"/>
          </p:cNvSpPr>
          <p:nvPr>
            <p:ph type="sldNum" sz="quarter" idx="10"/>
          </p:nvPr>
        </p:nvSpPr>
        <p:spPr/>
        <p:txBody>
          <a:bodyPr/>
          <a:lstStyle/>
          <a:p>
            <a:fld id="{E33FE211-C62D-4A44-9B72-3F060143C406}" type="slidenum">
              <a:rPr lang="hu-HU" smtClean="0"/>
              <a:t>15</a:t>
            </a:fld>
            <a:endParaRPr lang="hu-HU"/>
          </a:p>
        </p:txBody>
      </p:sp>
    </p:spTree>
    <p:extLst>
      <p:ext uri="{BB962C8B-B14F-4D97-AF65-F5344CB8AC3E}">
        <p14:creationId xmlns:p14="http://schemas.microsoft.com/office/powerpoint/2010/main" val="2721326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6. § *  (1) A települési önkormányzat az épített környezet, a település tervszerű alakítása és védelme érdekében e törvény és végrehajtási rendeleteinek keretei között településfejlesztési és településrendezési feladatokat lát el.  </a:t>
            </a:r>
          </a:p>
          <a:p>
            <a:r>
              <a:rPr lang="hu-HU" dirty="0"/>
              <a:t>(2) Ha országos közérdekből vagy kiemelt nemzetgazdasági érdekből szükséges, törvény a települési önkormányzatot kötelezheti, hogy - a Kormány által rendeletben meghatározott határidőre - gondoskodjon a településfejlesztési koncepciójának, integrált településfejlesztési stratégiájának és a településrendezési eszközeinek elkészítéséről, módosításáról, azok jóváhagyásáról. Ilyen esetben a pénzügyi fedezetnek az éves központi költségvetésben történő tervezéséről a Kormány gondoskodik.</a:t>
            </a:r>
          </a:p>
          <a:p>
            <a:r>
              <a:rPr lang="hu-HU" dirty="0"/>
              <a:t>(3) *  </a:t>
            </a:r>
            <a:r>
              <a:rPr lang="hu-HU" b="1" dirty="0"/>
              <a:t>Tömeges bevándorlás okozta válsághelyzet esetén a Kormány rendeletben meghatározhatja a </a:t>
            </a:r>
            <a:r>
              <a:rPr lang="hu-HU" b="1" dirty="0" err="1"/>
              <a:t>területfelhasználás</a:t>
            </a:r>
            <a:r>
              <a:rPr lang="hu-HU" b="1" dirty="0"/>
              <a:t> és beépítés feltételeit. </a:t>
            </a:r>
            <a:r>
              <a:rPr lang="hu-HU" dirty="0"/>
              <a:t>A területileg érintett települési önkormányzat - a fővárosban a fővárosi vagy a kerületi önkormányzat - hatályban lévő településrendezési eszközeinek a Kormány rendeletében meghatározott szabályokkal ellentétes szabályai nem alkalmazhatóak.</a:t>
            </a:r>
          </a:p>
          <a:p>
            <a:r>
              <a:rPr lang="hu-HU" dirty="0"/>
              <a:t>(4) A fővárosban a településfejlesztéssel és a településrendezéssel kapcsolatos feladatok ellátása a 14-14/A. §</a:t>
            </a:r>
            <a:r>
              <a:rPr lang="hu-HU" dirty="0" err="1"/>
              <a:t>-ban</a:t>
            </a:r>
            <a:r>
              <a:rPr lang="hu-HU" dirty="0"/>
              <a:t> foglaltak szerint történik.</a:t>
            </a:r>
          </a:p>
          <a:p>
            <a:r>
              <a:rPr lang="hu-HU" dirty="0"/>
              <a:t>6/A. § *  (1) E törvényben meghatározott feltételek teljesülése esetén - jogszabályban meghatározott körben és az ott meghatározottak szerint -</a:t>
            </a:r>
          </a:p>
          <a:p>
            <a:r>
              <a:rPr lang="hu-HU" dirty="0"/>
              <a:t>a) *  </a:t>
            </a:r>
            <a:r>
              <a:rPr lang="hu-HU" dirty="0" err="1"/>
              <a:t>a</a:t>
            </a:r>
            <a:r>
              <a:rPr lang="hu-HU" dirty="0"/>
              <a:t> települési önkormányzat (fővárosban a kerületi önkormányzat, illetve a fővárosi önkormányzat által közvetlenül igazgatott terület tekintetében a fővárosi önkormányzat)</a:t>
            </a:r>
          </a:p>
          <a:p>
            <a:r>
              <a:rPr lang="hu-HU" dirty="0" err="1"/>
              <a:t>aa</a:t>
            </a:r>
            <a:r>
              <a:rPr lang="hu-HU" dirty="0"/>
              <a:t>) elláthatja az épített környezet helyi védelmét, a helyi építészeti értékek, a településkép, a rálátás és kilátás védelmét, továbbá meghatározza a település </a:t>
            </a:r>
            <a:r>
              <a:rPr lang="hu-HU" dirty="0" err="1"/>
              <a:t>területfelhasználásához</a:t>
            </a:r>
            <a:r>
              <a:rPr lang="hu-HU" dirty="0"/>
              <a:t> az építményekben létesíthető rendeltetések körét és a reklámok elhelyezésére vonatkozó követelményeket,</a:t>
            </a:r>
          </a:p>
          <a:p>
            <a:r>
              <a:rPr lang="hu-HU" dirty="0"/>
              <a:t>ab)</a:t>
            </a:r>
            <a:r>
              <a:rPr lang="hu-HU" dirty="0" err="1"/>
              <a:t>-ac</a:t>
            </a:r>
            <a:r>
              <a:rPr lang="hu-HU" dirty="0"/>
              <a:t>) * </a:t>
            </a:r>
          </a:p>
          <a:p>
            <a:r>
              <a:rPr lang="hu-HU" dirty="0"/>
              <a:t>b) a fővárosi önkormányzat - e törvényben meghatározott körben - elláthatja az épített környezet helyi védelmét, a helyi építészeti értékek és örökség védelmét.</a:t>
            </a:r>
          </a:p>
          <a:p>
            <a:r>
              <a:rPr lang="hu-HU" dirty="0"/>
              <a:t>(2) A települési önkormányzat polgármestere jogszabályban meghatározott esetekben és módon</a:t>
            </a:r>
          </a:p>
          <a:p>
            <a:r>
              <a:rPr lang="hu-HU" dirty="0"/>
              <a:t>a) véleményt adhat a jogszabályban meghatározott építésügyi hatósági engedélykérelemhez,</a:t>
            </a:r>
          </a:p>
          <a:p>
            <a:r>
              <a:rPr lang="hu-HU" dirty="0"/>
              <a:t>b) településképi bejelentési eljárást folytathat le az építésügyi hatósági engedélyhez nem kötött építési tevékenységek, reklámelhelyezések és rendeltetésmódosítások tekintetében.</a:t>
            </a:r>
          </a:p>
          <a:p>
            <a:r>
              <a:rPr lang="hu-HU" dirty="0"/>
              <a:t>(3) *  A települési önkormányzat (fővárosban a fővárosi és a kerületi önkormányzat) az építésügyi feladatát a helyi rendeletei megalkotásával és a kapcsolódó sajátos jogintézményekkel, továbbá a települési (fővárosban a fővárosi és a kerületi), a térségi vagy a megyei - a főépítészi tevékenységről szóló kormányrendeletben foglaltak szerinti - önkormányzati főépítész közreműködésével látja el.</a:t>
            </a:r>
          </a:p>
          <a:p>
            <a:r>
              <a:rPr lang="hu-HU" dirty="0"/>
              <a:t>6/B. § *  Kormányrendeletben meghatározott települési önkormányzat kormányrendeletben meghatározottak szerint egyes - nem hatósági - építésügyi igazgatási és települési műszaki feladatokat lát el.</a:t>
            </a:r>
          </a:p>
          <a:p>
            <a:r>
              <a:rPr lang="hu-HU" dirty="0"/>
              <a:t>8. § *  Az épített környezet alakításáról és védelméről szóló 1997. évi LXXVIII. törvény (a továbbiakban: </a:t>
            </a:r>
            <a:r>
              <a:rPr lang="hu-HU" dirty="0" err="1"/>
              <a:t>Étv</a:t>
            </a:r>
            <a:r>
              <a:rPr lang="hu-HU" dirty="0"/>
              <a:t>.) 4. § (3a) bekezdése szerinti esetekben egyedi, az országos, a kiemelt térségi és a megyei területrendezési terv rendelkezéseitől eltérő vagy annak alkalmazását kizáró területrendezési szabályokat és különös hatósági eljárási szabályokat a Kormány rendeletben állapíthat meg.</a:t>
            </a:r>
          </a:p>
          <a:p>
            <a:endParaRPr lang="hu-HU" dirty="0"/>
          </a:p>
          <a:p>
            <a:r>
              <a:rPr lang="hu-HU" dirty="0" err="1"/>
              <a:t>Mötv</a:t>
            </a:r>
            <a:r>
              <a:rPr lang="hu-HU" dirty="0"/>
              <a:t>. 16.§</a:t>
            </a:r>
            <a:r>
              <a:rPr lang="hu-HU" dirty="0" err="1"/>
              <a:t>16</a:t>
            </a:r>
            <a:r>
              <a:rPr lang="hu-HU" dirty="0"/>
              <a:t>. § *  (1) Ha az Európai Unió vagy más nemzetközi szervezet felé vállalt kötelezettség határideje eredménytelenül telt el, vagy a határidőben történő teljesítés elmaradásának reális veszélye fennáll, a Kormány a kötelezettséggel összefüggő beruházás megvalósításáról saját hatáskörben gondoskodhat. A Kormány a beruházás saját hatáskörben történő megvalósításáról egyedi határozatban dönt. * </a:t>
            </a:r>
          </a:p>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18</a:t>
            </a:fld>
            <a:endParaRPr lang="hu-HU"/>
          </a:p>
        </p:txBody>
      </p:sp>
    </p:spTree>
    <p:extLst>
      <p:ext uri="{BB962C8B-B14F-4D97-AF65-F5344CB8AC3E}">
        <p14:creationId xmlns:p14="http://schemas.microsoft.com/office/powerpoint/2010/main" val="4172551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1" i="0" kern="1200" dirty="0">
                <a:solidFill>
                  <a:schemeClr val="tx1"/>
                </a:solidFill>
                <a:effectLst/>
                <a:latin typeface="+mn-lt"/>
                <a:ea typeface="+mn-ea"/>
                <a:cs typeface="+mn-cs"/>
              </a:rPr>
              <a:t>1. § </a:t>
            </a:r>
            <a:r>
              <a:rPr lang="hu-HU" sz="1200" b="0" i="0" kern="1200" dirty="0">
                <a:solidFill>
                  <a:schemeClr val="tx1"/>
                </a:solidFill>
                <a:effectLst/>
                <a:latin typeface="+mn-lt"/>
                <a:ea typeface="+mn-ea"/>
                <a:cs typeface="+mn-cs"/>
              </a:rPr>
              <a:t>(1)</a:t>
            </a:r>
            <a:r>
              <a:rPr lang="hu-HU" sz="1200" b="1" i="0" u="none" strike="noStrike" kern="1200" baseline="30000" dirty="0">
                <a:solidFill>
                  <a:schemeClr val="tx1"/>
                </a:solidFill>
                <a:effectLst/>
                <a:latin typeface="+mn-lt"/>
                <a:ea typeface="+mn-ea"/>
                <a:cs typeface="+mn-cs"/>
                <a:hlinkClick r:id="rId3"/>
              </a:rPr>
              <a:t> * </a:t>
            </a:r>
            <a:r>
              <a:rPr lang="hu-HU" sz="1200" b="0" i="0" kern="1200" dirty="0">
                <a:solidFill>
                  <a:schemeClr val="tx1"/>
                </a:solidFill>
                <a:effectLst/>
                <a:latin typeface="+mn-lt"/>
                <a:ea typeface="+mn-ea"/>
                <a:cs typeface="+mn-cs"/>
              </a:rPr>
              <a:t> A törvény hatálya az egyes,</a:t>
            </a:r>
          </a:p>
          <a:p>
            <a:r>
              <a:rPr lang="hu-HU" sz="1200" b="0" i="1" kern="1200" dirty="0">
                <a:solidFill>
                  <a:schemeClr val="tx1"/>
                </a:solidFill>
                <a:effectLst/>
                <a:latin typeface="+mn-lt"/>
                <a:ea typeface="+mn-ea"/>
                <a:cs typeface="+mn-cs"/>
              </a:rPr>
              <a:t>a)</a:t>
            </a:r>
            <a:r>
              <a:rPr lang="hu-HU" sz="1200" b="1" i="1" u="none" strike="noStrike" kern="1200" baseline="30000" dirty="0">
                <a:solidFill>
                  <a:schemeClr val="tx1"/>
                </a:solidFill>
                <a:effectLst/>
                <a:latin typeface="+mn-lt"/>
                <a:ea typeface="+mn-ea"/>
                <a:cs typeface="+mn-cs"/>
                <a:hlinkClick r:id="rId4"/>
              </a:rPr>
              <a:t> * </a:t>
            </a:r>
            <a:r>
              <a:rPr lang="hu-HU" sz="1200" b="0" i="1" kern="1200" dirty="0">
                <a:solidFill>
                  <a:schemeClr val="tx1"/>
                </a:solidFill>
                <a:effectLst/>
                <a:latin typeface="+mn-lt"/>
                <a:ea typeface="+mn-ea"/>
                <a:cs typeface="+mn-cs"/>
              </a:rPr>
              <a:t> </a:t>
            </a:r>
            <a:r>
              <a:rPr lang="hu-HU" sz="1200" b="0" i="0" kern="1200" dirty="0">
                <a:solidFill>
                  <a:schemeClr val="tx1"/>
                </a:solidFill>
                <a:effectLst/>
                <a:latin typeface="+mn-lt"/>
                <a:ea typeface="+mn-ea"/>
                <a:cs typeface="+mn-cs"/>
              </a:rPr>
              <a:t>részben vagy egészben európai uniós támogatásból megvalósítandó,</a:t>
            </a:r>
          </a:p>
          <a:p>
            <a:r>
              <a:rPr lang="hu-HU" sz="1200" b="0" i="1" kern="1200" dirty="0">
                <a:solidFill>
                  <a:schemeClr val="tx1"/>
                </a:solidFill>
                <a:effectLst/>
                <a:latin typeface="+mn-lt"/>
                <a:ea typeface="+mn-ea"/>
                <a:cs typeface="+mn-cs"/>
              </a:rPr>
              <a:t>b)</a:t>
            </a:r>
            <a:r>
              <a:rPr lang="hu-HU" sz="1200" b="1" i="1" u="none" strike="noStrike" kern="1200" baseline="30000" dirty="0">
                <a:solidFill>
                  <a:schemeClr val="tx1"/>
                </a:solidFill>
                <a:effectLst/>
                <a:latin typeface="+mn-lt"/>
                <a:ea typeface="+mn-ea"/>
                <a:cs typeface="+mn-cs"/>
                <a:hlinkClick r:id="rId5"/>
              </a:rPr>
              <a:t> * </a:t>
            </a:r>
            <a:r>
              <a:rPr lang="hu-HU" sz="1200" b="0" i="1" kern="1200" dirty="0">
                <a:solidFill>
                  <a:schemeClr val="tx1"/>
                </a:solidFill>
                <a:effectLst/>
                <a:latin typeface="+mn-lt"/>
                <a:ea typeface="+mn-ea"/>
                <a:cs typeface="+mn-cs"/>
              </a:rPr>
              <a:t> </a:t>
            </a:r>
            <a:r>
              <a:rPr lang="hu-HU" sz="1200" b="0" i="0" kern="1200" dirty="0">
                <a:solidFill>
                  <a:schemeClr val="tx1"/>
                </a:solidFill>
                <a:effectLst/>
                <a:latin typeface="+mn-lt"/>
                <a:ea typeface="+mn-ea"/>
                <a:cs typeface="+mn-cs"/>
              </a:rPr>
              <a:t>részben vagy egészben központi költségvetési támogatásból megvalósítandó,</a:t>
            </a:r>
          </a:p>
          <a:p>
            <a:r>
              <a:rPr lang="hu-HU" sz="1200" b="0" i="1" kern="1200" dirty="0">
                <a:solidFill>
                  <a:schemeClr val="tx1"/>
                </a:solidFill>
                <a:effectLst/>
                <a:latin typeface="+mn-lt"/>
                <a:ea typeface="+mn-ea"/>
                <a:cs typeface="+mn-cs"/>
              </a:rPr>
              <a:t>c)</a:t>
            </a:r>
            <a:r>
              <a:rPr lang="hu-HU" sz="1200" b="1" i="1" u="none" strike="noStrike" kern="1200" baseline="30000" dirty="0">
                <a:solidFill>
                  <a:schemeClr val="tx1"/>
                </a:solidFill>
                <a:effectLst/>
                <a:latin typeface="+mn-lt"/>
                <a:ea typeface="+mn-ea"/>
                <a:cs typeface="+mn-cs"/>
                <a:hlinkClick r:id="rId6"/>
              </a:rPr>
              <a:t> * </a:t>
            </a:r>
            <a:r>
              <a:rPr lang="hu-HU" sz="1200" b="0" i="1" kern="1200" dirty="0">
                <a:solidFill>
                  <a:schemeClr val="tx1"/>
                </a:solidFill>
                <a:effectLst/>
                <a:latin typeface="+mn-lt"/>
                <a:ea typeface="+mn-ea"/>
                <a:cs typeface="+mn-cs"/>
              </a:rPr>
              <a:t> </a:t>
            </a:r>
            <a:r>
              <a:rPr lang="hu-HU" sz="1200" b="0" i="0" kern="1200" dirty="0">
                <a:solidFill>
                  <a:schemeClr val="tx1"/>
                </a:solidFill>
                <a:effectLst/>
                <a:latin typeface="+mn-lt"/>
                <a:ea typeface="+mn-ea"/>
                <a:cs typeface="+mn-cs"/>
              </a:rPr>
              <a:t>a koncessziós, illetve az egyes kizárólagos állami tevékenységek gyakorlása jogának átengedése érdekében lefolytatott árverési és pályázati eljárások keretében létrejött szerződések alapján megvalósítandó és ahhoz szorosan kapcsolódó, összesen legalább öt milliárd forint teljes költségigényű,</a:t>
            </a:r>
          </a:p>
          <a:p>
            <a:r>
              <a:rPr lang="hu-HU" sz="1200" b="0" i="1" kern="1200" dirty="0">
                <a:solidFill>
                  <a:schemeClr val="tx1"/>
                </a:solidFill>
                <a:effectLst/>
                <a:latin typeface="+mn-lt"/>
                <a:ea typeface="+mn-ea"/>
                <a:cs typeface="+mn-cs"/>
              </a:rPr>
              <a:t>d)</a:t>
            </a:r>
            <a:r>
              <a:rPr lang="hu-HU" sz="1200" b="1" i="1" u="none" strike="noStrike" kern="1200" baseline="30000" dirty="0">
                <a:solidFill>
                  <a:schemeClr val="tx1"/>
                </a:solidFill>
                <a:effectLst/>
                <a:latin typeface="+mn-lt"/>
                <a:ea typeface="+mn-ea"/>
                <a:cs typeface="+mn-cs"/>
                <a:hlinkClick r:id="rId7"/>
              </a:rPr>
              <a:t> * </a:t>
            </a:r>
            <a:r>
              <a:rPr lang="hu-HU" sz="1200" b="0" i="1" kern="1200" dirty="0">
                <a:solidFill>
                  <a:schemeClr val="tx1"/>
                </a:solidFill>
                <a:effectLst/>
                <a:latin typeface="+mn-lt"/>
                <a:ea typeface="+mn-ea"/>
                <a:cs typeface="+mn-cs"/>
              </a:rPr>
              <a:t> </a:t>
            </a:r>
            <a:r>
              <a:rPr lang="hu-HU" sz="1200" b="0" i="0" kern="1200" dirty="0">
                <a:solidFill>
                  <a:schemeClr val="tx1"/>
                </a:solidFill>
                <a:effectLst/>
                <a:latin typeface="+mn-lt"/>
                <a:ea typeface="+mn-ea"/>
                <a:cs typeface="+mn-cs"/>
              </a:rPr>
              <a:t>részben vagy egészben egyedi kormánydöntéssel megítélt támogatásból megvalósítandó,</a:t>
            </a:r>
          </a:p>
          <a:p>
            <a:r>
              <a:rPr lang="hu-HU" sz="1200" b="0" i="1" kern="1200" dirty="0">
                <a:solidFill>
                  <a:schemeClr val="tx1"/>
                </a:solidFill>
                <a:effectLst/>
                <a:latin typeface="+mn-lt"/>
                <a:ea typeface="+mn-ea"/>
                <a:cs typeface="+mn-cs"/>
              </a:rPr>
              <a:t>e)</a:t>
            </a:r>
            <a:r>
              <a:rPr lang="hu-HU" sz="1200" b="1" i="1" u="none" strike="noStrike" kern="1200" baseline="30000" dirty="0">
                <a:solidFill>
                  <a:schemeClr val="tx1"/>
                </a:solidFill>
                <a:effectLst/>
                <a:latin typeface="+mn-lt"/>
                <a:ea typeface="+mn-ea"/>
                <a:cs typeface="+mn-cs"/>
                <a:hlinkClick r:id="rId8"/>
              </a:rPr>
              <a:t> * </a:t>
            </a:r>
            <a:r>
              <a:rPr lang="hu-HU" sz="1200" b="0" i="1" kern="1200" dirty="0">
                <a:solidFill>
                  <a:schemeClr val="tx1"/>
                </a:solidFill>
                <a:effectLst/>
                <a:latin typeface="+mn-lt"/>
                <a:ea typeface="+mn-ea"/>
                <a:cs typeface="+mn-cs"/>
              </a:rPr>
              <a:t> </a:t>
            </a:r>
            <a:r>
              <a:rPr lang="hu-HU" sz="1200" b="0" i="0" kern="1200" dirty="0">
                <a:solidFill>
                  <a:schemeClr val="tx1"/>
                </a:solidFill>
                <a:effectLst/>
                <a:latin typeface="+mn-lt"/>
                <a:ea typeface="+mn-ea"/>
                <a:cs typeface="+mn-cs"/>
              </a:rPr>
              <a:t>legalább 90 millió forint teljes költségigényű és legalább 15 új munkahely megteremtését biztosító,</a:t>
            </a:r>
          </a:p>
          <a:p>
            <a:r>
              <a:rPr lang="hu-HU" sz="1200" b="0" i="1" kern="1200" dirty="0">
                <a:solidFill>
                  <a:schemeClr val="tx1"/>
                </a:solidFill>
                <a:effectLst/>
                <a:latin typeface="+mn-lt"/>
                <a:ea typeface="+mn-ea"/>
                <a:cs typeface="+mn-cs"/>
              </a:rPr>
              <a:t>f)</a:t>
            </a:r>
            <a:r>
              <a:rPr lang="hu-HU" sz="1200" b="1" i="1" u="none" strike="noStrike" kern="1200" baseline="30000" dirty="0">
                <a:solidFill>
                  <a:schemeClr val="tx1"/>
                </a:solidFill>
                <a:effectLst/>
                <a:latin typeface="+mn-lt"/>
                <a:ea typeface="+mn-ea"/>
                <a:cs typeface="+mn-cs"/>
                <a:hlinkClick r:id="rId9"/>
              </a:rPr>
              <a:t> * </a:t>
            </a:r>
            <a:r>
              <a:rPr lang="hu-HU" sz="1200" b="0" i="1" kern="1200" dirty="0">
                <a:solidFill>
                  <a:schemeClr val="tx1"/>
                </a:solidFill>
                <a:effectLst/>
                <a:latin typeface="+mn-lt"/>
                <a:ea typeface="+mn-ea"/>
                <a:cs typeface="+mn-cs"/>
              </a:rPr>
              <a:t> </a:t>
            </a:r>
            <a:r>
              <a:rPr lang="hu-HU" sz="1200" b="0" i="0" kern="1200" dirty="0">
                <a:solidFill>
                  <a:schemeClr val="tx1"/>
                </a:solidFill>
                <a:effectLst/>
                <a:latin typeface="+mn-lt"/>
                <a:ea typeface="+mn-ea"/>
                <a:cs typeface="+mn-cs"/>
              </a:rPr>
              <a:t>környezetvédelmi, kutatás-fejlesztési, oktatási, valamint egészségügyi és szociális célok megvalósítását elősegítő,</a:t>
            </a:r>
          </a:p>
          <a:p>
            <a:r>
              <a:rPr lang="hu-HU" sz="1200" b="0" i="1" kern="1200" dirty="0">
                <a:solidFill>
                  <a:schemeClr val="tx1"/>
                </a:solidFill>
                <a:effectLst/>
                <a:latin typeface="+mn-lt"/>
                <a:ea typeface="+mn-ea"/>
                <a:cs typeface="+mn-cs"/>
              </a:rPr>
              <a:t>g)</a:t>
            </a:r>
            <a:r>
              <a:rPr lang="hu-HU" sz="1200" b="1" i="1" u="none" strike="noStrike" kern="1200" baseline="30000" dirty="0">
                <a:solidFill>
                  <a:schemeClr val="tx1"/>
                </a:solidFill>
                <a:effectLst/>
                <a:latin typeface="+mn-lt"/>
                <a:ea typeface="+mn-ea"/>
                <a:cs typeface="+mn-cs"/>
                <a:hlinkClick r:id="rId10"/>
              </a:rPr>
              <a:t> * </a:t>
            </a:r>
            <a:r>
              <a:rPr lang="hu-HU" sz="1200" b="0" i="1" kern="1200" dirty="0">
                <a:solidFill>
                  <a:schemeClr val="tx1"/>
                </a:solidFill>
                <a:effectLst/>
                <a:latin typeface="+mn-lt"/>
                <a:ea typeface="+mn-ea"/>
                <a:cs typeface="+mn-cs"/>
              </a:rPr>
              <a:t> </a:t>
            </a:r>
            <a:r>
              <a:rPr lang="hu-HU" sz="1200" b="0" i="0" kern="1200" dirty="0">
                <a:solidFill>
                  <a:schemeClr val="tx1"/>
                </a:solidFill>
                <a:effectLst/>
                <a:latin typeface="+mn-lt"/>
                <a:ea typeface="+mn-ea"/>
                <a:cs typeface="+mn-cs"/>
              </a:rPr>
              <a:t>kiemelt nemzeti emlékhely fenntartásához, bemutatásához, fejlesztéséhez szorosan kapcsolódó, vagy</a:t>
            </a:r>
          </a:p>
          <a:p>
            <a:r>
              <a:rPr lang="hu-HU" sz="1200" b="0" i="1" kern="1200" dirty="0">
                <a:solidFill>
                  <a:schemeClr val="tx1"/>
                </a:solidFill>
                <a:effectLst/>
                <a:latin typeface="+mn-lt"/>
                <a:ea typeface="+mn-ea"/>
                <a:cs typeface="+mn-cs"/>
              </a:rPr>
              <a:t>h)</a:t>
            </a:r>
            <a:r>
              <a:rPr lang="hu-HU" sz="1200" b="1" i="1" u="none" strike="noStrike" kern="1200" baseline="30000" dirty="0">
                <a:solidFill>
                  <a:schemeClr val="tx1"/>
                </a:solidFill>
                <a:effectLst/>
                <a:latin typeface="+mn-lt"/>
                <a:ea typeface="+mn-ea"/>
                <a:cs typeface="+mn-cs"/>
                <a:hlinkClick r:id="rId11"/>
              </a:rPr>
              <a:t> * </a:t>
            </a:r>
            <a:r>
              <a:rPr lang="hu-HU" sz="1200" b="0" i="1" kern="1200" dirty="0">
                <a:solidFill>
                  <a:schemeClr val="tx1"/>
                </a:solidFill>
                <a:effectLst/>
                <a:latin typeface="+mn-lt"/>
                <a:ea typeface="+mn-ea"/>
                <a:cs typeface="+mn-cs"/>
              </a:rPr>
              <a:t> </a:t>
            </a:r>
            <a:r>
              <a:rPr lang="hu-HU" sz="1200" b="0" i="0" kern="1200" dirty="0">
                <a:solidFill>
                  <a:schemeClr val="tx1"/>
                </a:solidFill>
                <a:effectLst/>
                <a:latin typeface="+mn-lt"/>
                <a:ea typeface="+mn-ea"/>
                <a:cs typeface="+mn-cs"/>
              </a:rPr>
              <a:t>nemzetgazdasági szempontból kiemelt jelentőségű nemzeti vagyonnak minősülő műemlékek és </a:t>
            </a:r>
            <a:r>
              <a:rPr lang="hu-HU" sz="1200" b="0" i="0" kern="1200" dirty="0" err="1">
                <a:solidFill>
                  <a:schemeClr val="tx1"/>
                </a:solidFill>
                <a:effectLst/>
                <a:latin typeface="+mn-lt"/>
                <a:ea typeface="+mn-ea"/>
                <a:cs typeface="+mn-cs"/>
              </a:rPr>
              <a:t>műemlékegyüttesek</a:t>
            </a:r>
            <a:r>
              <a:rPr lang="hu-HU" sz="1200" b="0" i="0" kern="1200" dirty="0">
                <a:solidFill>
                  <a:schemeClr val="tx1"/>
                </a:solidFill>
                <a:effectLst/>
                <a:latin typeface="+mn-lt"/>
                <a:ea typeface="+mn-ea"/>
                <a:cs typeface="+mn-cs"/>
              </a:rPr>
              <a:t>, továbbá a világörökségi területen lévő műemlékek és </a:t>
            </a:r>
            <a:r>
              <a:rPr lang="hu-HU" sz="1200" b="0" i="0" kern="1200" dirty="0" err="1">
                <a:solidFill>
                  <a:schemeClr val="tx1"/>
                </a:solidFill>
                <a:effectLst/>
                <a:latin typeface="+mn-lt"/>
                <a:ea typeface="+mn-ea"/>
                <a:cs typeface="+mn-cs"/>
              </a:rPr>
              <a:t>műemlékegyüttesek</a:t>
            </a:r>
            <a:r>
              <a:rPr lang="hu-HU" sz="1200" b="0" i="0" kern="1200" dirty="0">
                <a:solidFill>
                  <a:schemeClr val="tx1"/>
                </a:solidFill>
                <a:effectLst/>
                <a:latin typeface="+mn-lt"/>
                <a:ea typeface="+mn-ea"/>
                <a:cs typeface="+mn-cs"/>
              </a:rPr>
              <a:t> fenntartásához, felújításához, fejlesztéséhez szorosan kapcsolódó,</a:t>
            </a:r>
          </a:p>
          <a:p>
            <a:r>
              <a:rPr lang="hu-HU" sz="1200" b="0" i="0" kern="1200" dirty="0">
                <a:solidFill>
                  <a:schemeClr val="tx1"/>
                </a:solidFill>
                <a:effectLst/>
                <a:latin typeface="+mn-lt"/>
                <a:ea typeface="+mn-ea"/>
                <a:cs typeface="+mn-cs"/>
              </a:rPr>
              <a:t>nemzetgazdasági szempontból kiemelt jelentőségű beruházások megvalósítására, valamint az azokkal összefüggő, a Kormány által rendeletben meghatározott közigazgatási hatósági ügyekben (a továbbiakban: kiemelt jelentőségű ügy) indult eljárásokra és e törvény szerinti egyéb eljárásokra terjed ki.</a:t>
            </a:r>
            <a:r>
              <a:rPr lang="hu-HU" sz="1200" b="1" i="0" u="none" strike="noStrike" kern="1200" baseline="30000" dirty="0">
                <a:solidFill>
                  <a:schemeClr val="tx1"/>
                </a:solidFill>
                <a:effectLst/>
                <a:latin typeface="+mn-lt"/>
                <a:ea typeface="+mn-ea"/>
                <a:cs typeface="+mn-cs"/>
                <a:hlinkClick r:id="rId12"/>
              </a:rPr>
              <a:t> * </a:t>
            </a:r>
            <a:endParaRPr lang="hu-HU" sz="1200" b="1" i="0" u="none" strike="noStrike" kern="1200" baseline="30000" dirty="0">
              <a:solidFill>
                <a:schemeClr val="tx1"/>
              </a:solidFill>
              <a:effectLst/>
              <a:latin typeface="+mn-lt"/>
              <a:ea typeface="+mn-ea"/>
              <a:cs typeface="+mn-cs"/>
            </a:endParaRPr>
          </a:p>
          <a:p>
            <a:r>
              <a:rPr lang="hu-HU" sz="1200" b="0" i="0" kern="1200" dirty="0">
                <a:solidFill>
                  <a:schemeClr val="tx1"/>
                </a:solidFill>
                <a:effectLst/>
                <a:latin typeface="+mn-lt"/>
                <a:ea typeface="+mn-ea"/>
                <a:cs typeface="+mn-cs"/>
              </a:rPr>
              <a:t>45. Rozsdaövezeti akcióterület: az e törvény felhatalmazása alapján kiadott kormányrendeletben kijelölt, közlekedési, közmű- és intézményi infrastruktúrával ellátott vagy fenntartható módon ellátható, lakó- és más rendeltetés kialakítására alkalmas, jellemzően barnamezős területeket is magában foglaló terület, függetlenül attól, hogy a barnamezős területek 8. § (7) bekezdése szerinti lehatárolása megtörtént-e.</a:t>
            </a:r>
          </a:p>
          <a:p>
            <a:r>
              <a:rPr lang="hu-HU" sz="1200" b="0" i="0" kern="1200" dirty="0">
                <a:solidFill>
                  <a:schemeClr val="tx1"/>
                </a:solidFill>
                <a:effectLst/>
                <a:latin typeface="+mn-lt"/>
                <a:ea typeface="+mn-ea"/>
                <a:cs typeface="+mn-cs"/>
              </a:rPr>
              <a:t>46. Azonnali rozsdaövezeti akcióterület: olyan rozsdaövezeti akcióterület, amelyen a megvalósítani kívánt építési beruházások megindításához szükséges előkészítő munkák elvégzése nem szükséges, illetve azok folyamatban vannak vagy rövid időn belül elvégezhetőek, és amely tekintetében engedélyezett vagy előkészítés alatt álló építési beruházás megvalósítását tervezik a tulajdonosok, építtetők, és a kapcsolódó kedvezmények bevezetése gyors építkezéskezdést eredményezhet.</a:t>
            </a:r>
          </a:p>
          <a:p>
            <a:r>
              <a:rPr lang="hu-HU" sz="1200" b="0" i="0" kern="1200" dirty="0">
                <a:solidFill>
                  <a:schemeClr val="tx1"/>
                </a:solidFill>
                <a:effectLst/>
                <a:latin typeface="+mn-lt"/>
                <a:ea typeface="+mn-ea"/>
                <a:cs typeface="+mn-cs"/>
              </a:rPr>
              <a:t>47. </a:t>
            </a:r>
            <a:r>
              <a:rPr lang="hu-HU" sz="1200" b="0" i="0" kern="1200">
                <a:solidFill>
                  <a:schemeClr val="tx1"/>
                </a:solidFill>
                <a:effectLst/>
                <a:latin typeface="+mn-lt"/>
                <a:ea typeface="+mn-ea"/>
                <a:cs typeface="+mn-cs"/>
              </a:rPr>
              <a:t>Közép- és hosszú távú rozsdaövezeti akcióterület: olyan rozsdaövezeti akcióterület, amely tekintetében összetett előkészítő munkák, adott esetben környezeti kármentesítés, bontás, közműrendezés és infrastruktúra-fejlesztés, tulajdonrendezés, telekalakítás és településrendezési feladatok elvégzése szükséges, és amely fejlesztési célú területként való rendelkezésre állása kormányzati koordinációt, jelentős anyagi ráfordítást és többéves előkészítő időszakot igényel.”</a:t>
            </a:r>
          </a:p>
          <a:p>
            <a:endParaRPr lang="hu-HU" sz="1200" b="0" i="0" kern="1200" dirty="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solidFill>
                  <a:prstClr val="black"/>
                </a:solidFill>
              </a:rPr>
              <a:pPr/>
              <a:t>20</a:t>
            </a:fld>
            <a:endParaRPr lang="hu-HU">
              <a:solidFill>
                <a:prstClr val="black"/>
              </a:solidFill>
            </a:endParaRPr>
          </a:p>
        </p:txBody>
      </p:sp>
    </p:spTree>
    <p:extLst>
      <p:ext uri="{BB962C8B-B14F-4D97-AF65-F5344CB8AC3E}">
        <p14:creationId xmlns:p14="http://schemas.microsoft.com/office/powerpoint/2010/main" val="2210923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22</a:t>
            </a:fld>
            <a:endParaRPr lang="hu-HU"/>
          </a:p>
        </p:txBody>
      </p:sp>
    </p:spTree>
    <p:extLst>
      <p:ext uri="{BB962C8B-B14F-4D97-AF65-F5344CB8AC3E}">
        <p14:creationId xmlns:p14="http://schemas.microsoft.com/office/powerpoint/2010/main" val="1398012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1" i="1" u="none" strike="noStrike" kern="1200" cap="none" spc="0" normalizeH="0" baseline="0" noProof="0" dirty="0" err="1">
                <a:ln>
                  <a:noFill/>
                </a:ln>
                <a:solidFill>
                  <a:prstClr val="black"/>
                </a:solidFill>
                <a:effectLst/>
                <a:uLnTx/>
                <a:uFillTx/>
                <a:latin typeface="+mn-lt"/>
                <a:ea typeface="+mn-ea"/>
                <a:cs typeface="+mn-cs"/>
              </a:rPr>
              <a:t>Holovits</a:t>
            </a:r>
            <a:r>
              <a:rPr kumimoji="0" lang="hu-HU" sz="1200" b="1" i="1" u="none" strike="noStrike" kern="1200" cap="none" spc="0" normalizeH="0" baseline="0" noProof="0" dirty="0">
                <a:ln>
                  <a:noFill/>
                </a:ln>
                <a:solidFill>
                  <a:prstClr val="black"/>
                </a:solidFill>
                <a:effectLst/>
                <a:uLnTx/>
                <a:uFillTx/>
                <a:latin typeface="+mn-lt"/>
                <a:ea typeface="+mn-ea"/>
                <a:cs typeface="+mn-cs"/>
              </a:rPr>
              <a:t> Huba</a:t>
            </a:r>
            <a:r>
              <a:rPr kumimoji="0" lang="hu-HU" sz="1200" b="0" i="0" u="none" strike="noStrike" kern="1200" cap="none" spc="0" normalizeH="0" baseline="0" noProof="0" dirty="0">
                <a:ln>
                  <a:noFill/>
                </a:ln>
                <a:solidFill>
                  <a:prstClr val="black"/>
                </a:solidFill>
                <a:effectLst/>
                <a:uLnTx/>
                <a:uFillTx/>
                <a:latin typeface="+mn-lt"/>
                <a:ea typeface="+mn-ea"/>
                <a:cs typeface="+mn-cs"/>
              </a:rPr>
              <a:t> polgármester korábban azt nyilatkozta: </a:t>
            </a:r>
            <a:r>
              <a:rPr kumimoji="0" lang="hu-HU" sz="1200" b="1" i="1" u="sng" strike="noStrike" kern="1200" cap="none" spc="0" normalizeH="0" baseline="0" noProof="0" dirty="0">
                <a:ln>
                  <a:noFill/>
                </a:ln>
                <a:solidFill>
                  <a:prstClr val="black"/>
                </a:solidFill>
                <a:effectLst/>
                <a:uLnTx/>
                <a:uFillTx/>
                <a:latin typeface="+mn-lt"/>
                <a:ea typeface="+mn-ea"/>
                <a:cs typeface="+mn-cs"/>
              </a:rPr>
              <a:t>jogtechnikai ügyről van szó, mely érdemben nem befolyásolja a nyári városközponttal kapcsolatos fejlesztési elképzeléseket. </a:t>
            </a:r>
            <a:r>
              <a:rPr kumimoji="0" lang="hu-HU" sz="1200" b="0" i="1" u="none" strike="noStrike" kern="1200" cap="none" spc="0" normalizeH="0" baseline="0" noProof="0" dirty="0">
                <a:ln>
                  <a:noFill/>
                </a:ln>
                <a:solidFill>
                  <a:prstClr val="black"/>
                </a:solidFill>
                <a:effectLst/>
                <a:uLnTx/>
                <a:uFillTx/>
                <a:latin typeface="+mn-lt"/>
                <a:ea typeface="+mn-ea"/>
                <a:cs typeface="+mn-cs"/>
              </a:rPr>
              <a:t>A rendezési terv módosítását több egyeztetés előzte meg az államigazgatási szervekkel, illetve az érintett szakhatóságokkal. A képviselő-testület ezek figyelembevételével a véleményező apparátus hozzájárulásával fogadta el a rendezési terv módosítását. A kifogásolt rész a tervezett projekt néhány méter hosszúságú területrészét érinti, mely probléma áthidalására egy másik jogi megoldást kell találni és alkalmazni. A városvezető tudomása szerint több frekventált, gyors ütemben fejlődő Balaton parti település építésügyi szabályzatában szerepel a kifogásolt jogi megnevezés (</a:t>
            </a:r>
            <a:r>
              <a:rPr kumimoji="0" lang="hu-HU" sz="1200" b="0" i="1" u="none" strike="noStrike" kern="1200" cap="none" spc="0" normalizeH="0" baseline="0" noProof="0" dirty="0" err="1">
                <a:ln>
                  <a:noFill/>
                </a:ln>
                <a:solidFill>
                  <a:prstClr val="black"/>
                </a:solidFill>
                <a:effectLst/>
                <a:uLnTx/>
                <a:uFillTx/>
                <a:latin typeface="+mn-lt"/>
                <a:ea typeface="+mn-ea"/>
                <a:cs typeface="+mn-cs"/>
              </a:rPr>
              <a:t>alövezet</a:t>
            </a:r>
            <a:r>
              <a:rPr kumimoji="0" lang="hu-HU" sz="1200" b="0" i="1" u="none" strike="noStrike" kern="1200" cap="none" spc="0" normalizeH="0" baseline="0" noProof="0" dirty="0">
                <a:ln>
                  <a:noFill/>
                </a:ln>
                <a:solidFill>
                  <a:prstClr val="black"/>
                </a:solidFill>
                <a:effectLst/>
                <a:uLnTx/>
                <a:uFillTx/>
                <a:latin typeface="+mn-lt"/>
                <a:ea typeface="+mn-ea"/>
                <a:cs typeface="+mn-cs"/>
              </a:rPr>
              <a:t>) ott mégsem fordultak Kúriához az ügyben.</a:t>
            </a:r>
            <a:r>
              <a:rPr kumimoji="0" lang="hu-HU" sz="1200" b="0" i="0" u="none" strike="noStrike" kern="1200" cap="none" spc="0" normalizeH="0" baseline="0" noProof="0" dirty="0">
                <a:ln>
                  <a:noFill/>
                </a:ln>
                <a:solidFill>
                  <a:prstClr val="black"/>
                </a:solidFill>
                <a:effectLst/>
                <a:uLnTx/>
                <a:uFillTx/>
                <a:latin typeface="+mn-lt"/>
                <a:ea typeface="+mn-ea"/>
                <a:cs typeface="+mn-cs"/>
              </a:rPr>
              <a:t/>
            </a:r>
            <a:br>
              <a:rPr kumimoji="0" lang="hu-HU" sz="1200" b="0" i="0" u="none" strike="noStrike" kern="1200" cap="none" spc="0" normalizeH="0" baseline="0" noProof="0" dirty="0">
                <a:ln>
                  <a:noFill/>
                </a:ln>
                <a:solidFill>
                  <a:prstClr val="black"/>
                </a:solidFill>
                <a:effectLst/>
                <a:uLnTx/>
                <a:uFillTx/>
                <a:latin typeface="+mn-lt"/>
                <a:ea typeface="+mn-ea"/>
                <a:cs typeface="+mn-cs"/>
              </a:rPr>
            </a:br>
            <a:r>
              <a:rPr kumimoji="0" lang="hu-HU" sz="1200" b="0" i="1" u="none" strike="noStrike" kern="1200" cap="none" spc="0" normalizeH="0" baseline="0" noProof="0" dirty="0">
                <a:ln>
                  <a:noFill/>
                </a:ln>
                <a:solidFill>
                  <a:prstClr val="black"/>
                </a:solidFill>
                <a:effectLst/>
                <a:uLnTx/>
                <a:uFillTx/>
                <a:latin typeface="+mn-lt"/>
                <a:ea typeface="+mn-ea"/>
                <a:cs typeface="+mn-cs"/>
              </a:rPr>
              <a:t>Tudomásunk szerint Balatonföldvár az első olyan település, ahol ilyen mértékű jogi formai kifogást képeztek egy adott városfejlesztési elképzelés útjába. Balatonföldvár álláspontja továbbra is az, hogy a kikötőfejlesztés a város és az itt élők alapvető érdeke, hiszen a kikötő és környéke a település nyári központja, első számú turisztikai attrakció. </a:t>
            </a:r>
            <a:r>
              <a:rPr kumimoji="0" lang="hu-HU" sz="1200" b="1" i="1" u="sng" strike="noStrike" kern="1200" cap="none" spc="0" normalizeH="0" baseline="0" noProof="0" dirty="0">
                <a:ln>
                  <a:noFill/>
                </a:ln>
                <a:solidFill>
                  <a:prstClr val="black"/>
                </a:solidFill>
                <a:effectLst/>
                <a:uLnTx/>
                <a:uFillTx/>
                <a:latin typeface="+mn-lt"/>
                <a:ea typeface="+mn-ea"/>
                <a:cs typeface="+mn-cs"/>
              </a:rPr>
              <a:t>A Kúria határozata azonban nem lehet gátja a város településfejlesztési elképzeléseinek.</a:t>
            </a:r>
            <a:r>
              <a:rPr kumimoji="0" lang="hu-HU" sz="1200" b="1" i="0" u="sng" strike="noStrike" kern="1200" cap="none" spc="0" normalizeH="0" baseline="0" noProof="0" dirty="0">
                <a:ln>
                  <a:noFill/>
                </a:ln>
                <a:solidFill>
                  <a:prstClr val="black"/>
                </a:solidFill>
                <a:effectLst/>
                <a:uLnTx/>
                <a:uFillTx/>
                <a:latin typeface="+mn-lt"/>
                <a:ea typeface="+mn-ea"/>
                <a:cs typeface="+mn-cs"/>
              </a:rPr>
              <a:t/>
            </a:r>
            <a:br>
              <a:rPr kumimoji="0" lang="hu-HU" sz="1200" b="1" i="0" u="sng" strike="noStrike" kern="1200" cap="none" spc="0" normalizeH="0" baseline="0" noProof="0" dirty="0">
                <a:ln>
                  <a:noFill/>
                </a:ln>
                <a:solidFill>
                  <a:prstClr val="black"/>
                </a:solidFill>
                <a:effectLst/>
                <a:uLnTx/>
                <a:uFillTx/>
                <a:latin typeface="+mn-lt"/>
                <a:ea typeface="+mn-ea"/>
                <a:cs typeface="+mn-cs"/>
              </a:rPr>
            </a:br>
            <a:r>
              <a:rPr kumimoji="0" lang="hu-HU" sz="1200" b="0" i="1" u="none" strike="noStrike" kern="1200" cap="none" spc="0" normalizeH="0" baseline="0" noProof="0" dirty="0">
                <a:ln>
                  <a:noFill/>
                </a:ln>
                <a:solidFill>
                  <a:prstClr val="black"/>
                </a:solidFill>
                <a:effectLst/>
                <a:uLnTx/>
                <a:uFillTx/>
                <a:latin typeface="+mn-lt"/>
                <a:ea typeface="+mn-ea"/>
                <a:cs typeface="+mn-cs"/>
              </a:rPr>
              <a:t>Fenntartjuk véleményünket miszerint az egész város fejlődésére kihatással bíró beruházás akadályozásának háttérben egy jól körülhatárolható kör személyes anyagi és politikai érdekei állhatnak </a:t>
            </a:r>
            <a:r>
              <a:rPr kumimoji="0" lang="hu-HU" sz="1200" b="0" i="0" u="none" strike="noStrike" kern="1200" cap="none" spc="0" normalizeH="0" baseline="0" noProof="0" dirty="0">
                <a:ln>
                  <a:noFill/>
                </a:ln>
                <a:solidFill>
                  <a:prstClr val="black"/>
                </a:solidFill>
                <a:effectLst/>
                <a:uLnTx/>
                <a:uFillTx/>
                <a:latin typeface="+mn-lt"/>
                <a:ea typeface="+mn-ea"/>
                <a:cs typeface="+mn-cs"/>
              </a:rPr>
              <a:t>– fogalmaznak az önkormányzat által kiadott közleményben.</a:t>
            </a:r>
          </a:p>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23</a:t>
            </a:fld>
            <a:endParaRPr lang="hu-HU"/>
          </a:p>
        </p:txBody>
      </p:sp>
    </p:spTree>
    <p:extLst>
      <p:ext uri="{BB962C8B-B14F-4D97-AF65-F5344CB8AC3E}">
        <p14:creationId xmlns:p14="http://schemas.microsoft.com/office/powerpoint/2010/main" val="1734421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1" i="1" kern="1200" dirty="0">
                <a:solidFill>
                  <a:schemeClr val="tx1"/>
                </a:solidFill>
                <a:effectLst/>
                <a:latin typeface="+mn-lt"/>
                <a:ea typeface="+mn-ea"/>
                <a:cs typeface="+mn-cs"/>
              </a:rPr>
              <a:t>312/2012. (XI. 8.) Korm. rendelet</a:t>
            </a:r>
            <a:endParaRPr lang="hu-HU" sz="1200" b="0" i="1" kern="1200" dirty="0">
              <a:solidFill>
                <a:schemeClr val="tx1"/>
              </a:solidFill>
              <a:effectLst/>
              <a:latin typeface="+mn-lt"/>
              <a:ea typeface="+mn-ea"/>
              <a:cs typeface="+mn-cs"/>
            </a:endParaRPr>
          </a:p>
          <a:p>
            <a:r>
              <a:rPr lang="hu-HU" sz="1200" b="1" i="1" kern="1200" dirty="0">
                <a:solidFill>
                  <a:schemeClr val="tx1"/>
                </a:solidFill>
                <a:effectLst/>
                <a:latin typeface="+mn-lt"/>
                <a:ea typeface="+mn-ea"/>
                <a:cs typeface="+mn-cs"/>
              </a:rPr>
              <a:t>az építésügyi és építésfelügyeleti hatósági eljárásokról és ellenőrzésekről, valamint az építésügyi hatósági szolgáltatásról</a:t>
            </a:r>
            <a:endParaRPr lang="hu-HU" sz="1200" b="0" i="1" kern="1200" dirty="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24</a:t>
            </a:fld>
            <a:endParaRPr lang="hu-HU"/>
          </a:p>
        </p:txBody>
      </p:sp>
    </p:spTree>
    <p:extLst>
      <p:ext uri="{BB962C8B-B14F-4D97-AF65-F5344CB8AC3E}">
        <p14:creationId xmlns:p14="http://schemas.microsoft.com/office/powerpoint/2010/main" val="421891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kumimoji="0" lang="hu-HU" sz="1200" b="1" i="0" u="none" strike="noStrike" kern="1200" cap="none" spc="0" normalizeH="0" baseline="0" noProof="0" dirty="0">
                <a:ln>
                  <a:noFill/>
                </a:ln>
                <a:solidFill>
                  <a:prstClr val="black"/>
                </a:solidFill>
                <a:effectLst/>
                <a:uLnTx/>
                <a:uFillTx/>
                <a:latin typeface="+mn-lt"/>
                <a:ea typeface="+mn-ea"/>
                <a:cs typeface="+mn-cs"/>
              </a:rPr>
              <a:t> </a:t>
            </a:r>
            <a:r>
              <a:rPr lang="hu-HU" sz="1200" b="0" i="0" kern="1200" dirty="0">
                <a:solidFill>
                  <a:schemeClr val="tx1"/>
                </a:solidFill>
                <a:effectLst/>
                <a:latin typeface="+mn-lt"/>
                <a:ea typeface="+mn-ea"/>
                <a:cs typeface="+mn-cs"/>
              </a:rPr>
              <a:t>(2) A településfejlesztés és a településrendezés során </a:t>
            </a:r>
            <a:r>
              <a:rPr lang="hu-HU" sz="1200" b="1" i="0" kern="1200" dirty="0">
                <a:solidFill>
                  <a:schemeClr val="tx1"/>
                </a:solidFill>
                <a:effectLst/>
                <a:latin typeface="+mn-lt"/>
                <a:ea typeface="+mn-ea"/>
                <a:cs typeface="+mn-cs"/>
              </a:rPr>
              <a:t>biztosítani kell a területek közérdeknek megfelelő felhasználását a jogos magánérdekekre tekintettel</a:t>
            </a:r>
            <a:r>
              <a:rPr lang="hu-HU" sz="1200" b="0" i="0" kern="1200" dirty="0">
                <a:solidFill>
                  <a:schemeClr val="tx1"/>
                </a:solidFill>
                <a:effectLst/>
                <a:latin typeface="+mn-lt"/>
                <a:ea typeface="+mn-ea"/>
                <a:cs typeface="+mn-cs"/>
              </a:rPr>
              <a:t>. Ennek során figyelembe kell venni</a:t>
            </a:r>
          </a:p>
          <a:p>
            <a:r>
              <a:rPr lang="hu-HU" sz="1200" b="0" i="1" kern="1200" dirty="0">
                <a:solidFill>
                  <a:schemeClr val="tx1"/>
                </a:solidFill>
                <a:effectLst/>
                <a:latin typeface="+mn-lt"/>
                <a:ea typeface="+mn-ea"/>
                <a:cs typeface="+mn-cs"/>
              </a:rPr>
              <a:t>a) </a:t>
            </a:r>
            <a:r>
              <a:rPr lang="hu-HU" sz="1200" b="0" i="0" kern="1200" dirty="0" err="1">
                <a:solidFill>
                  <a:schemeClr val="tx1"/>
                </a:solidFill>
                <a:effectLst/>
                <a:latin typeface="+mn-lt"/>
                <a:ea typeface="+mn-ea"/>
                <a:cs typeface="+mn-cs"/>
              </a:rPr>
              <a:t>a</a:t>
            </a:r>
            <a:r>
              <a:rPr lang="hu-HU" sz="1200" b="0" i="0" kern="1200" dirty="0">
                <a:solidFill>
                  <a:schemeClr val="tx1"/>
                </a:solidFill>
                <a:effectLst/>
                <a:latin typeface="+mn-lt"/>
                <a:ea typeface="+mn-ea"/>
                <a:cs typeface="+mn-cs"/>
              </a:rPr>
              <a:t> népesség demográfiai változását, lakásszükségletét,</a:t>
            </a:r>
          </a:p>
          <a:p>
            <a:r>
              <a:rPr lang="hu-HU" sz="1200" b="0" i="1" kern="1200" dirty="0">
                <a:solidFill>
                  <a:schemeClr val="tx1"/>
                </a:solidFill>
                <a:effectLst/>
                <a:latin typeface="+mn-lt"/>
                <a:ea typeface="+mn-ea"/>
                <a:cs typeface="+mn-cs"/>
              </a:rPr>
              <a:t>b)</a:t>
            </a:r>
            <a:r>
              <a:rPr lang="hu-HU" sz="1200" b="1" i="1" u="none" strike="noStrike" kern="1200" baseline="30000" dirty="0">
                <a:solidFill>
                  <a:schemeClr val="tx1"/>
                </a:solidFill>
                <a:effectLst/>
                <a:latin typeface="+mn-lt"/>
                <a:ea typeface="+mn-ea"/>
                <a:cs typeface="+mn-cs"/>
                <a:hlinkClick r:id="rId3"/>
              </a:rPr>
              <a:t> * </a:t>
            </a:r>
            <a:r>
              <a:rPr lang="hu-HU" sz="1200" b="0" i="1" kern="1200" dirty="0">
                <a:solidFill>
                  <a:schemeClr val="tx1"/>
                </a:solidFill>
                <a:effectLst/>
                <a:latin typeface="+mn-lt"/>
                <a:ea typeface="+mn-ea"/>
                <a:cs typeface="+mn-cs"/>
              </a:rPr>
              <a:t> </a:t>
            </a:r>
            <a:r>
              <a:rPr lang="hu-HU" sz="1200" b="0" i="0" kern="1200" dirty="0">
                <a:solidFill>
                  <a:schemeClr val="tx1"/>
                </a:solidFill>
                <a:effectLst/>
                <a:latin typeface="+mn-lt"/>
                <a:ea typeface="+mn-ea"/>
                <a:cs typeface="+mn-cs"/>
              </a:rPr>
              <a:t>a népesség fizikai, szellemi és lelki igényeit, különös tekintettel a családok, a fiatalok, az idősek, a fogyatékos személyek igényeire, az oktatás, a kultúra, a sport, a szabadidő és az üdülés, valamint a civil szervezetek, az egyházi jogi személyek működési feltételeinek lehetőségeire,</a:t>
            </a:r>
          </a:p>
          <a:p>
            <a:r>
              <a:rPr lang="hu-HU" sz="1200" b="0" i="1" kern="1200" dirty="0">
                <a:solidFill>
                  <a:schemeClr val="tx1"/>
                </a:solidFill>
                <a:effectLst/>
                <a:latin typeface="+mn-lt"/>
                <a:ea typeface="+mn-ea"/>
                <a:cs typeface="+mn-cs"/>
              </a:rPr>
              <a:t>c) </a:t>
            </a:r>
            <a:r>
              <a:rPr lang="hu-HU" sz="1200" b="0" i="0" kern="1200" dirty="0">
                <a:solidFill>
                  <a:schemeClr val="tx1"/>
                </a:solidFill>
                <a:effectLst/>
                <a:latin typeface="+mn-lt"/>
                <a:ea typeface="+mn-ea"/>
                <a:cs typeface="+mn-cs"/>
              </a:rPr>
              <a:t>a helyi népesség identitásának erősítését, kulturális örökségük sokféleségének és gazdagságának megőrzését,</a:t>
            </a:r>
          </a:p>
          <a:p>
            <a:r>
              <a:rPr lang="hu-HU" sz="1200" b="0" i="1" kern="1200" dirty="0">
                <a:solidFill>
                  <a:schemeClr val="tx1"/>
                </a:solidFill>
                <a:effectLst/>
                <a:latin typeface="+mn-lt"/>
                <a:ea typeface="+mn-ea"/>
                <a:cs typeface="+mn-cs"/>
              </a:rPr>
              <a:t>d) </a:t>
            </a:r>
            <a:r>
              <a:rPr lang="hu-HU" sz="1200" b="0" i="0" kern="1200" dirty="0">
                <a:solidFill>
                  <a:schemeClr val="tx1"/>
                </a:solidFill>
                <a:effectLst/>
                <a:latin typeface="+mn-lt"/>
                <a:ea typeface="+mn-ea"/>
                <a:cs typeface="+mn-cs"/>
              </a:rPr>
              <a:t>a népesség megélhetését biztosító gazdasági érdekeket, a munkahelyek megőrzésének és új munkahelyek teremtésének érdekeit, a mező- és erdőgazdaság, a közlekedés, a posta és a hírközlés, a közüzemi ellátás, különösképpen az energia- és vízellátás, a hulladékkezelés, a szennyvízelhelyezés és </a:t>
            </a:r>
            <a:r>
              <a:rPr lang="hu-HU" sz="1200" b="0" i="0" kern="1200" dirty="0" err="1">
                <a:solidFill>
                  <a:schemeClr val="tx1"/>
                </a:solidFill>
                <a:effectLst/>
                <a:latin typeface="+mn-lt"/>
                <a:ea typeface="+mn-ea"/>
                <a:cs typeface="+mn-cs"/>
              </a:rPr>
              <a:t>-kezelés</a:t>
            </a:r>
            <a:r>
              <a:rPr lang="hu-HU" sz="1200" b="0" i="0" kern="1200" dirty="0">
                <a:solidFill>
                  <a:schemeClr val="tx1"/>
                </a:solidFill>
                <a:effectLst/>
                <a:latin typeface="+mn-lt"/>
                <a:ea typeface="+mn-ea"/>
                <a:cs typeface="+mn-cs"/>
              </a:rPr>
              <a:t>, valamint a nyersanyaglelőhelyek biztosítását,</a:t>
            </a:r>
          </a:p>
          <a:p>
            <a:r>
              <a:rPr lang="hu-HU" sz="1200" b="0" i="1" kern="1200" dirty="0">
                <a:solidFill>
                  <a:schemeClr val="tx1"/>
                </a:solidFill>
                <a:effectLst/>
                <a:latin typeface="+mn-lt"/>
                <a:ea typeface="+mn-ea"/>
                <a:cs typeface="+mn-cs"/>
              </a:rPr>
              <a:t>e) </a:t>
            </a:r>
            <a:r>
              <a:rPr lang="hu-HU" sz="1200" b="0" i="0" kern="1200" dirty="0">
                <a:solidFill>
                  <a:schemeClr val="tx1"/>
                </a:solidFill>
                <a:effectLst/>
                <a:latin typeface="+mn-lt"/>
                <a:ea typeface="+mn-ea"/>
                <a:cs typeface="+mn-cs"/>
              </a:rPr>
              <a:t>a helyi társadalmi-gazdasági és infrastrukturális egyenlőtlenségek csökkentését, az integráció elmélyítését,</a:t>
            </a:r>
          </a:p>
          <a:p>
            <a:r>
              <a:rPr lang="hu-HU" sz="1200" b="0" i="1" kern="1200" dirty="0">
                <a:solidFill>
                  <a:schemeClr val="tx1"/>
                </a:solidFill>
                <a:effectLst/>
                <a:latin typeface="+mn-lt"/>
                <a:ea typeface="+mn-ea"/>
                <a:cs typeface="+mn-cs"/>
              </a:rPr>
              <a:t>f) </a:t>
            </a:r>
            <a:r>
              <a:rPr lang="hu-HU" sz="1200" b="0" i="0" kern="1200" dirty="0">
                <a:solidFill>
                  <a:schemeClr val="tx1"/>
                </a:solidFill>
                <a:effectLst/>
                <a:latin typeface="+mn-lt"/>
                <a:ea typeface="+mn-ea"/>
                <a:cs typeface="+mn-cs"/>
              </a:rPr>
              <a:t>a közlekedési kényszer csökkentését és a megfelelő színvonalú közlekedés kialakítását,</a:t>
            </a:r>
          </a:p>
          <a:p>
            <a:r>
              <a:rPr lang="hu-HU" sz="1200" b="0" i="1" kern="1200" dirty="0">
                <a:solidFill>
                  <a:schemeClr val="tx1"/>
                </a:solidFill>
                <a:effectLst/>
                <a:latin typeface="+mn-lt"/>
                <a:ea typeface="+mn-ea"/>
                <a:cs typeface="+mn-cs"/>
              </a:rPr>
              <a:t>g) </a:t>
            </a:r>
            <a:r>
              <a:rPr lang="hu-HU" sz="1200" b="0" i="0" kern="1200" dirty="0">
                <a:solidFill>
                  <a:schemeClr val="tx1"/>
                </a:solidFill>
                <a:effectLst/>
                <a:latin typeface="+mn-lt"/>
                <a:ea typeface="+mn-ea"/>
                <a:cs typeface="+mn-cs"/>
              </a:rPr>
              <a:t>az egészséges lakó- és munkakörülmények, a népesség biztonságának általános követelményeit,</a:t>
            </a:r>
          </a:p>
          <a:p>
            <a:r>
              <a:rPr lang="hu-HU" sz="1200" b="0" i="1" kern="1200" dirty="0">
                <a:solidFill>
                  <a:schemeClr val="tx1"/>
                </a:solidFill>
                <a:effectLst/>
                <a:latin typeface="+mn-lt"/>
                <a:ea typeface="+mn-ea"/>
                <a:cs typeface="+mn-cs"/>
              </a:rPr>
              <a:t>h) </a:t>
            </a:r>
            <a:r>
              <a:rPr lang="hu-HU" sz="1200" b="0" i="0" kern="1200" dirty="0">
                <a:solidFill>
                  <a:schemeClr val="tx1"/>
                </a:solidFill>
                <a:effectLst/>
                <a:latin typeface="+mn-lt"/>
                <a:ea typeface="+mn-ea"/>
                <a:cs typeface="+mn-cs"/>
              </a:rPr>
              <a:t>a megőrzésre érdemes történeti vagy településképi jelentőségű településrészek és az építészeti és régészeti örökség védelmét, felújítását és továbbfejlesztését, valamint az értékes építmény és tájrészlet látványát (rálátás), továbbá az ingatlanról feltáruló kilátás védelmét, annak mértékéig, hogy az az érintett telkek szabályos beépítését ne akadályozza,</a:t>
            </a:r>
          </a:p>
          <a:p>
            <a:r>
              <a:rPr lang="hu-HU" sz="1200" b="0" i="1" kern="1200" dirty="0">
                <a:solidFill>
                  <a:schemeClr val="tx1"/>
                </a:solidFill>
                <a:effectLst/>
                <a:latin typeface="+mn-lt"/>
                <a:ea typeface="+mn-ea"/>
                <a:cs typeface="+mn-cs"/>
              </a:rPr>
              <a:t>i) a </a:t>
            </a:r>
            <a:r>
              <a:rPr lang="hu-HU" sz="1200" b="0" i="0" kern="1200" dirty="0">
                <a:solidFill>
                  <a:schemeClr val="tx1"/>
                </a:solidFill>
                <a:effectLst/>
                <a:latin typeface="+mn-lt"/>
                <a:ea typeface="+mn-ea"/>
                <a:cs typeface="+mn-cs"/>
              </a:rPr>
              <a:t>környezet-, a természet- és a tájvédelem szempontjait,</a:t>
            </a:r>
          </a:p>
          <a:p>
            <a:r>
              <a:rPr lang="hu-HU" sz="1200" b="0" i="1" kern="1200" dirty="0">
                <a:solidFill>
                  <a:schemeClr val="tx1"/>
                </a:solidFill>
                <a:effectLst/>
                <a:latin typeface="+mn-lt"/>
                <a:ea typeface="+mn-ea"/>
                <a:cs typeface="+mn-cs"/>
              </a:rPr>
              <a:t>j) </a:t>
            </a:r>
            <a:r>
              <a:rPr lang="hu-HU" sz="1200" b="0" i="0" kern="1200" dirty="0">
                <a:solidFill>
                  <a:schemeClr val="tx1"/>
                </a:solidFill>
                <a:effectLst/>
                <a:latin typeface="+mn-lt"/>
                <a:ea typeface="+mn-ea"/>
                <a:cs typeface="+mn-cs"/>
              </a:rPr>
              <a:t>a tájhasználat, a tájszerkezet és a tájkép formálásának összehangolt érdekeit, különös tekintettel a víz, a levegő, a talaj, a klíma és az élővilág védelmére,</a:t>
            </a:r>
          </a:p>
          <a:p>
            <a:r>
              <a:rPr lang="hu-HU" sz="1200" b="0" i="1" kern="1200" dirty="0">
                <a:solidFill>
                  <a:schemeClr val="tx1"/>
                </a:solidFill>
                <a:effectLst/>
                <a:latin typeface="+mn-lt"/>
                <a:ea typeface="+mn-ea"/>
                <a:cs typeface="+mn-cs"/>
              </a:rPr>
              <a:t>k) </a:t>
            </a:r>
            <a:r>
              <a:rPr lang="hu-HU" sz="1200" b="0" i="0" kern="1200" dirty="0">
                <a:solidFill>
                  <a:schemeClr val="tx1"/>
                </a:solidFill>
                <a:effectLst/>
                <a:latin typeface="+mn-lt"/>
                <a:ea typeface="+mn-ea"/>
                <a:cs typeface="+mn-cs"/>
              </a:rPr>
              <a:t>a területtel és a termőfölddel való takarékos gazdálkodást,</a:t>
            </a:r>
          </a:p>
          <a:p>
            <a:r>
              <a:rPr lang="hu-HU" sz="1200" b="0" i="1" kern="1200" dirty="0">
                <a:solidFill>
                  <a:schemeClr val="tx1"/>
                </a:solidFill>
                <a:effectLst/>
                <a:latin typeface="+mn-lt"/>
                <a:ea typeface="+mn-ea"/>
                <a:cs typeface="+mn-cs"/>
              </a:rPr>
              <a:t>l) </a:t>
            </a:r>
            <a:r>
              <a:rPr lang="hu-HU" sz="1200" b="0" i="0" kern="1200" dirty="0">
                <a:solidFill>
                  <a:schemeClr val="tx1"/>
                </a:solidFill>
                <a:effectLst/>
                <a:latin typeface="+mn-lt"/>
                <a:ea typeface="+mn-ea"/>
                <a:cs typeface="+mn-cs"/>
              </a:rPr>
              <a:t>az arra alkalmas természeti adottságok gyógyászati hasznosításának elősegítését és védelmét,</a:t>
            </a:r>
          </a:p>
          <a:p>
            <a:r>
              <a:rPr lang="hu-HU" sz="1200" b="0" i="1" kern="1200" dirty="0">
                <a:solidFill>
                  <a:schemeClr val="tx1"/>
                </a:solidFill>
                <a:effectLst/>
                <a:latin typeface="+mn-lt"/>
                <a:ea typeface="+mn-ea"/>
                <a:cs typeface="+mn-cs"/>
              </a:rPr>
              <a:t>m) </a:t>
            </a:r>
            <a:r>
              <a:rPr lang="hu-HU" sz="1200" b="0" i="0" kern="1200" dirty="0">
                <a:solidFill>
                  <a:schemeClr val="tx1"/>
                </a:solidFill>
                <a:effectLst/>
                <a:latin typeface="+mn-lt"/>
                <a:ea typeface="+mn-ea"/>
                <a:cs typeface="+mn-cs"/>
              </a:rPr>
              <a:t>a honvédelem, a nemzetbiztonság és a katasztrófavédelem érdekeit,</a:t>
            </a:r>
          </a:p>
          <a:p>
            <a:r>
              <a:rPr lang="hu-HU" sz="1200" b="0" i="1" kern="1200" dirty="0">
                <a:solidFill>
                  <a:schemeClr val="tx1"/>
                </a:solidFill>
                <a:effectLst/>
                <a:latin typeface="+mn-lt"/>
                <a:ea typeface="+mn-ea"/>
                <a:cs typeface="+mn-cs"/>
              </a:rPr>
              <a:t>n) </a:t>
            </a:r>
            <a:r>
              <a:rPr lang="hu-HU" sz="1200" b="0" i="0" kern="1200" dirty="0">
                <a:solidFill>
                  <a:schemeClr val="tx1"/>
                </a:solidFill>
                <a:effectLst/>
                <a:latin typeface="+mn-lt"/>
                <a:ea typeface="+mn-ea"/>
                <a:cs typeface="+mn-cs"/>
              </a:rPr>
              <a:t>az ásványvagyon-gazdálkodás érdekeit,</a:t>
            </a:r>
          </a:p>
          <a:p>
            <a:r>
              <a:rPr lang="hu-HU" sz="1200" b="0" i="1" kern="1200" dirty="0">
                <a:solidFill>
                  <a:schemeClr val="tx1"/>
                </a:solidFill>
                <a:effectLst/>
                <a:latin typeface="+mn-lt"/>
                <a:ea typeface="+mn-ea"/>
                <a:cs typeface="+mn-cs"/>
              </a:rPr>
              <a:t>o) </a:t>
            </a:r>
            <a:r>
              <a:rPr lang="hu-HU" sz="1200" b="0" i="0" kern="1200" dirty="0">
                <a:solidFill>
                  <a:schemeClr val="tx1"/>
                </a:solidFill>
                <a:effectLst/>
                <a:latin typeface="+mn-lt"/>
                <a:ea typeface="+mn-ea"/>
                <a:cs typeface="+mn-cs"/>
              </a:rPr>
              <a:t>az infrastrukturális erőforrások optimális kihasználását, valamint</a:t>
            </a:r>
          </a:p>
          <a:p>
            <a:r>
              <a:rPr lang="hu-HU" sz="1200" b="0" i="1" kern="1200" dirty="0">
                <a:solidFill>
                  <a:schemeClr val="tx1"/>
                </a:solidFill>
                <a:effectLst/>
                <a:latin typeface="+mn-lt"/>
                <a:ea typeface="+mn-ea"/>
                <a:cs typeface="+mn-cs"/>
              </a:rPr>
              <a:t>p) </a:t>
            </a:r>
            <a:r>
              <a:rPr lang="hu-HU" sz="1200" b="0" i="0" kern="1200" dirty="0">
                <a:solidFill>
                  <a:schemeClr val="tx1"/>
                </a:solidFill>
                <a:effectLst/>
                <a:latin typeface="+mn-lt"/>
                <a:ea typeface="+mn-ea"/>
                <a:cs typeface="+mn-cs"/>
              </a:rPr>
              <a:t>a zöldfelület-, környezet- és természetkímélő fejlesztések támogatását.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a:ln>
                  <a:noFill/>
                </a:ln>
                <a:solidFill>
                  <a:prstClr val="black"/>
                </a:solidFill>
                <a:effectLst/>
                <a:uLnTx/>
                <a:uFillTx/>
                <a:latin typeface="+mn-lt"/>
                <a:ea typeface="+mn-ea"/>
                <a:cs typeface="+mn-cs"/>
              </a:rPr>
              <a:t>A településrendezés feladata</a:t>
            </a:r>
            <a:r>
              <a:rPr kumimoji="0" lang="hu-HU" sz="1200" b="0" i="0" u="none" strike="noStrike" kern="1200" cap="none" spc="0" normalizeH="0" baseline="0" noProof="0" dirty="0">
                <a:ln>
                  <a:noFill/>
                </a:ln>
                <a:solidFill>
                  <a:prstClr val="black"/>
                </a:solidFill>
                <a:effectLst/>
                <a:uLnTx/>
                <a:uFillTx/>
                <a:latin typeface="+mn-lt"/>
                <a:ea typeface="+mn-ea"/>
                <a:cs typeface="+mn-cs"/>
              </a:rPr>
              <a:t>, hogy a település területének, telkeinek felhasználására és az építés helyi rendjére vonatkozó szabályok kialakításával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mn-lt"/>
                <a:ea typeface="+mn-ea"/>
                <a:cs typeface="+mn-cs"/>
              </a:rPr>
              <a:t>a) meghatározza </a:t>
            </a:r>
            <a:r>
              <a:rPr kumimoji="0" lang="hu-HU" sz="1200" b="1" i="0" u="none" strike="noStrike" kern="1200" cap="none" spc="0" normalizeH="0" baseline="0" noProof="0" dirty="0">
                <a:ln>
                  <a:noFill/>
                </a:ln>
                <a:solidFill>
                  <a:prstClr val="black"/>
                </a:solidFill>
                <a:effectLst/>
                <a:uLnTx/>
                <a:uFillTx/>
                <a:latin typeface="+mn-lt"/>
                <a:ea typeface="+mn-ea"/>
                <a:cs typeface="+mn-cs"/>
              </a:rPr>
              <a:t>a település összehangolt, rendezett fejlődésének térbeli-fizikai kereteit</a:t>
            </a:r>
            <a:r>
              <a:rPr kumimoji="0" lang="hu-HU"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mn-lt"/>
                <a:ea typeface="+mn-ea"/>
                <a:cs typeface="+mn-cs"/>
              </a:rPr>
              <a:t>b) a település adottságait és lehetőségeit hatékonyan kihasználva elősegítse annak működőképességét </a:t>
            </a:r>
            <a:r>
              <a:rPr kumimoji="0" lang="hu-HU" sz="1200" b="1" i="0" u="none" strike="noStrike" kern="1200" cap="none" spc="0" normalizeH="0" baseline="0" noProof="0" dirty="0">
                <a:ln>
                  <a:noFill/>
                </a:ln>
                <a:solidFill>
                  <a:prstClr val="black"/>
                </a:solidFill>
                <a:effectLst/>
                <a:uLnTx/>
                <a:uFillTx/>
                <a:latin typeface="+mn-lt"/>
                <a:ea typeface="+mn-ea"/>
                <a:cs typeface="+mn-cs"/>
              </a:rPr>
              <a:t>a környezeti ártalmak legkisebbre való csökkentése mellett</a:t>
            </a:r>
            <a:r>
              <a:rPr kumimoji="0" lang="hu-HU"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mn-lt"/>
                <a:ea typeface="+mn-ea"/>
                <a:cs typeface="+mn-cs"/>
              </a:rPr>
              <a:t>c) biztosítsa a település működéséhez szükséges </a:t>
            </a:r>
            <a:r>
              <a:rPr kumimoji="0" lang="hu-HU" sz="1200" b="1" i="0" u="none" strike="noStrike" kern="1200" cap="none" spc="0" normalizeH="0" baseline="0" noProof="0" dirty="0">
                <a:ln>
                  <a:noFill/>
                </a:ln>
                <a:solidFill>
                  <a:prstClr val="black"/>
                </a:solidFill>
                <a:effectLst/>
                <a:uLnTx/>
                <a:uFillTx/>
                <a:latin typeface="+mn-lt"/>
                <a:ea typeface="+mn-ea"/>
                <a:cs typeface="+mn-cs"/>
              </a:rPr>
              <a:t>infrastruktúra-hálózatot</a:t>
            </a:r>
            <a:r>
              <a:rPr kumimoji="0" lang="hu-HU" sz="1200" b="0" i="0" u="none" strike="noStrike" kern="1200" cap="none" spc="0" normalizeH="0" baseline="0" noProof="0" dirty="0">
                <a:ln>
                  <a:noFill/>
                </a:ln>
                <a:solidFill>
                  <a:prstClr val="black"/>
                </a:solidFill>
                <a:effectLst/>
                <a:uLnTx/>
                <a:uFillTx/>
                <a:latin typeface="+mn-lt"/>
                <a:ea typeface="+mn-ea"/>
                <a:cs typeface="+mn-cs"/>
              </a:rPr>
              <a:t>, valamint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mn-lt"/>
                <a:ea typeface="+mn-ea"/>
                <a:cs typeface="+mn-cs"/>
              </a:rPr>
              <a:t>d) biztosítsa a település, településrészek megőrzésre érdemes jellegzetes, értékes szerkezetének, beépítésének, </a:t>
            </a:r>
            <a:r>
              <a:rPr kumimoji="0" lang="hu-HU" sz="1200" b="1" i="0" u="none" strike="noStrike" kern="1200" cap="none" spc="0" normalizeH="0" baseline="0" noProof="0" dirty="0">
                <a:ln>
                  <a:noFill/>
                </a:ln>
                <a:solidFill>
                  <a:prstClr val="black"/>
                </a:solidFill>
                <a:effectLst/>
                <a:uLnTx/>
                <a:uFillTx/>
                <a:latin typeface="+mn-lt"/>
                <a:ea typeface="+mn-ea"/>
                <a:cs typeface="+mn-cs"/>
              </a:rPr>
              <a:t>építészeti, természeti és tájképi arculatának védelmét</a:t>
            </a:r>
            <a:r>
              <a:rPr kumimoji="0" lang="hu-HU" sz="1200" b="0" i="0" u="none" strike="noStrike" kern="1200" cap="none" spc="0" normalizeH="0" baseline="0" noProof="0" dirty="0">
                <a:ln>
                  <a:noFill/>
                </a:ln>
                <a:solidFill>
                  <a:prstClr val="black"/>
                </a:solidFill>
                <a:effectLst/>
                <a:uLnTx/>
                <a:uFillTx/>
                <a:latin typeface="+mn-lt"/>
                <a:ea typeface="+mn-ea"/>
                <a:cs typeface="+mn-cs"/>
              </a:rPr>
              <a:t>.</a:t>
            </a:r>
          </a:p>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25</a:t>
            </a:fld>
            <a:endParaRPr lang="hu-HU"/>
          </a:p>
        </p:txBody>
      </p:sp>
    </p:spTree>
    <p:extLst>
      <p:ext uri="{BB962C8B-B14F-4D97-AF65-F5344CB8AC3E}">
        <p14:creationId xmlns:p14="http://schemas.microsoft.com/office/powerpoint/2010/main" val="1606970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dirty="0">
              <a:ln>
                <a:noFill/>
              </a:ln>
              <a:solidFill>
                <a:prstClr val="black"/>
              </a:solidFill>
              <a:effectLst/>
              <a:uLnTx/>
              <a:uFillTx/>
              <a:latin typeface="+mn-lt"/>
              <a:ea typeface="+mn-ea"/>
              <a:cs typeface="+mn-cs"/>
            </a:endParaRPr>
          </a:p>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26</a:t>
            </a:fld>
            <a:endParaRPr lang="hu-HU"/>
          </a:p>
        </p:txBody>
      </p:sp>
    </p:spTree>
    <p:extLst>
      <p:ext uri="{BB962C8B-B14F-4D97-AF65-F5344CB8AC3E}">
        <p14:creationId xmlns:p14="http://schemas.microsoft.com/office/powerpoint/2010/main" val="3042381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2</a:t>
            </a:fld>
            <a:endParaRPr lang="hu-HU"/>
          </a:p>
        </p:txBody>
      </p:sp>
    </p:spTree>
    <p:extLst>
      <p:ext uri="{BB962C8B-B14F-4D97-AF65-F5344CB8AC3E}">
        <p14:creationId xmlns:p14="http://schemas.microsoft.com/office/powerpoint/2010/main" val="759708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9/B. § (2) A településrendezés eszközei</a:t>
            </a:r>
          </a:p>
          <a:p>
            <a:r>
              <a:rPr lang="hu-HU" dirty="0"/>
              <a:t>a) </a:t>
            </a:r>
            <a:r>
              <a:rPr lang="hu-HU" dirty="0" err="1"/>
              <a:t>a</a:t>
            </a:r>
            <a:r>
              <a:rPr lang="hu-HU" dirty="0"/>
              <a:t> településszerkezeti terv, amelyet a településfejlesztési koncepció alapján a települési önkormányzat képviselő-testülete dolgoztat ki és állapít meg,</a:t>
            </a:r>
          </a:p>
          <a:p>
            <a:r>
              <a:rPr lang="hu-HU" dirty="0"/>
              <a:t>b) a helyi építési szabályzat, amelyet a településszerkezeti terv alapján a települési önkormányzat képviselő-testülete dolgoztat ki és állapít meg,</a:t>
            </a:r>
          </a:p>
          <a:p>
            <a:r>
              <a:rPr lang="hu-HU" dirty="0"/>
              <a:t>c) *  a Duna-parti építési szabályzat és a Városligeti építési szabályzat, amelyet a településszerkezeti terv és a Fővárosi rendezési szabályzat alapján a fővárosi önkormányzat képviselő-testülete dolgoztat ki és állapít meg.</a:t>
            </a:r>
          </a:p>
          <a:p>
            <a:endParaRPr lang="hu-HU" dirty="0"/>
          </a:p>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28</a:t>
            </a:fld>
            <a:endParaRPr lang="hu-HU"/>
          </a:p>
        </p:txBody>
      </p:sp>
    </p:spTree>
    <p:extLst>
      <p:ext uri="{BB962C8B-B14F-4D97-AF65-F5344CB8AC3E}">
        <p14:creationId xmlns:p14="http://schemas.microsoft.com/office/powerpoint/2010/main" val="3512683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2015: Terem községben az ök. Nem rendelkezett az SZMSZ hatálybaléptetéséről – Szabolcs-Szatmár-Bereg</a:t>
            </a:r>
            <a:r>
              <a:rPr lang="hu-HU" baseline="0" dirty="0"/>
              <a:t> megyek KH tv. </a:t>
            </a:r>
            <a:r>
              <a:rPr lang="hu-HU" baseline="0" dirty="0" err="1"/>
              <a:t>Fü</a:t>
            </a:r>
            <a:r>
              <a:rPr lang="hu-HU" baseline="0" dirty="0"/>
              <a:t>. Jogkörében </a:t>
            </a:r>
            <a:r>
              <a:rPr lang="hu-HU" baseline="0" dirty="0" err="1"/>
              <a:t>tv-ességi</a:t>
            </a:r>
            <a:r>
              <a:rPr lang="hu-HU" baseline="0" dirty="0"/>
              <a:t>  felhívással élt, erre a Község hozott egy ök. Határozatot a rendelet hatálybaléptetéséről. Ekkor a KH a Kúriához fordult.</a:t>
            </a:r>
          </a:p>
          <a:p>
            <a:r>
              <a:rPr lang="hu-HU" baseline="0" dirty="0"/>
              <a:t>A jogalkotási eljárás garanciális szabályainak megsértésével megalkotott jogszabály érvénytelen. (Közjogi érvénytelenség.)</a:t>
            </a:r>
          </a:p>
          <a:p>
            <a:r>
              <a:rPr lang="hu-HU" baseline="0" dirty="0"/>
              <a:t>A normatív határozat közjogi szervezetszabályzó eszköz. A </a:t>
            </a:r>
            <a:r>
              <a:rPr lang="hu-HU" baseline="0" dirty="0" err="1"/>
              <a:t>Jat</a:t>
            </a:r>
            <a:r>
              <a:rPr lang="hu-HU" baseline="0" dirty="0"/>
              <a:t>. 8.§ (1) </a:t>
            </a:r>
            <a:r>
              <a:rPr lang="hu-HU" baseline="0" dirty="0" err="1"/>
              <a:t>bek</a:t>
            </a:r>
            <a:r>
              <a:rPr lang="hu-HU" baseline="0" dirty="0"/>
              <a:t>. Jogszabályt csak jogszabály módosíthat – és csak a jogalkotói hatáskörrel rendelkező szerv teheti ezt meg.) A rendeletet a kihirdetése napjára visszamenőlegesen semmisítette meg.</a:t>
            </a:r>
          </a:p>
          <a:p>
            <a:r>
              <a:rPr lang="hu-HU" baseline="0" dirty="0"/>
              <a:t>2020: indítványozó maga a Kúria eljáró tanácsa volt egy perben. A mohácsi ök. Megkereste az ingatlan tulajdonosait, h értékesítsék számára az ingatlanjaikat a piac beruházásra tekintettel. Nem akarták. Ezt követően az ök. A HÉSZ 3. számú függelékének 7. pontját módosította ök. Határozattal. Ez a városrendezési célból kisajátítandó ingatlanok köre volt, ami közé felvette a szóban forgó ingatlant. Ezután </a:t>
            </a:r>
            <a:r>
              <a:rPr lang="hu-HU" baseline="0" dirty="0" err="1"/>
              <a:t>ök</a:t>
            </a:r>
            <a:r>
              <a:rPr lang="hu-HU" baseline="0" dirty="0"/>
              <a:t> kisajátítási kérelmet nyújtott be a Baranya </a:t>
            </a:r>
            <a:r>
              <a:rPr lang="hu-HU" baseline="0" dirty="0" err="1"/>
              <a:t>MKH-hoz</a:t>
            </a:r>
            <a:r>
              <a:rPr lang="hu-HU" baseline="0" dirty="0"/>
              <a:t>, és az meg is történt. Ez ellen a BM Főügyészség indított pert, amit a bíróság elutasított. Felülvizsgálati kérelmet nyújtott be és egyebek mellett azt kérte, h forduljon a Kúria </a:t>
            </a:r>
            <a:r>
              <a:rPr lang="hu-HU" baseline="0" dirty="0" err="1"/>
              <a:t>ök</a:t>
            </a:r>
            <a:r>
              <a:rPr lang="hu-HU" baseline="0" dirty="0"/>
              <a:t> tanácsához a határozati kiegészítés miatt. </a:t>
            </a:r>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31</a:t>
            </a:fld>
            <a:endParaRPr lang="hu-HU"/>
          </a:p>
        </p:txBody>
      </p:sp>
    </p:spTree>
    <p:extLst>
      <p:ext uri="{BB962C8B-B14F-4D97-AF65-F5344CB8AC3E}">
        <p14:creationId xmlns:p14="http://schemas.microsoft.com/office/powerpoint/2010/main" val="4186713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Értékvédelem folyamatossága, törvény erejénél fogva nem alkalmazható előírások, stb.</a:t>
            </a:r>
          </a:p>
        </p:txBody>
      </p:sp>
      <p:sp>
        <p:nvSpPr>
          <p:cNvPr id="4" name="Dia számának helye 3"/>
          <p:cNvSpPr>
            <a:spLocks noGrp="1"/>
          </p:cNvSpPr>
          <p:nvPr>
            <p:ph type="sldNum" sz="quarter" idx="10"/>
          </p:nvPr>
        </p:nvSpPr>
        <p:spPr/>
        <p:txBody>
          <a:bodyPr/>
          <a:lstStyle/>
          <a:p>
            <a:fld id="{E33FE211-C62D-4A44-9B72-3F060143C406}" type="slidenum">
              <a:rPr lang="hu-HU" smtClean="0"/>
              <a:t>33</a:t>
            </a:fld>
            <a:endParaRPr lang="hu-HU"/>
          </a:p>
        </p:txBody>
      </p:sp>
    </p:spTree>
    <p:extLst>
      <p:ext uri="{BB962C8B-B14F-4D97-AF65-F5344CB8AC3E}">
        <p14:creationId xmlns:p14="http://schemas.microsoft.com/office/powerpoint/2010/main" val="2706483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(3) A Kormány az országos jelentőségű településképi követelmények érvényesülése érdekében a (4) és (6) bekezdés szerinti országos településkép-érvényesítési eszközök alkalmazását írhatja elő.</a:t>
            </a:r>
          </a:p>
          <a:p>
            <a:r>
              <a:rPr lang="hu-HU" dirty="0"/>
              <a:t>(4) A településképi szempontból kiemelten meghatározó területre - kormányrendeletben meghatározott esetekben és részletszabályok szerint - kormányrendeletben kijelölt államigazgatási szerv</a:t>
            </a:r>
          </a:p>
          <a:p>
            <a:r>
              <a:rPr lang="hu-HU" dirty="0"/>
              <a:t>a) </a:t>
            </a:r>
            <a:r>
              <a:rPr lang="hu-HU" b="1" dirty="0"/>
              <a:t>tájékoztatást adhat és szakmai konzultációt </a:t>
            </a:r>
            <a:r>
              <a:rPr lang="hu-HU" dirty="0"/>
              <a:t>biztosíthat az országos jelentőségű településképi követelményekről, ennek keretében javaslatot tehet a követelmények érvényesítési módjára,</a:t>
            </a:r>
          </a:p>
          <a:p>
            <a:r>
              <a:rPr lang="hu-HU" dirty="0"/>
              <a:t>b) kiemelt településképi </a:t>
            </a:r>
            <a:r>
              <a:rPr lang="hu-HU" b="1" dirty="0"/>
              <a:t>véleményezési eljárást folytathat </a:t>
            </a:r>
            <a:r>
              <a:rPr lang="hu-HU" dirty="0"/>
              <a:t>le és településképi véleményt adhat az építésügyi engedélyezési eljárást megelőzően a jogszabályban meghatározott építésügyi hatósági engedélykérelemhez,</a:t>
            </a:r>
          </a:p>
          <a:p>
            <a:r>
              <a:rPr lang="hu-HU" dirty="0"/>
              <a:t>c) kiemelt </a:t>
            </a:r>
            <a:r>
              <a:rPr lang="hu-HU" b="1" dirty="0"/>
              <a:t>településképi bejelentési eljárást folytathat </a:t>
            </a:r>
            <a:r>
              <a:rPr lang="hu-HU" dirty="0"/>
              <a:t>le és településképi döntést hozhat az építésügyi hatósági engedélyhez nem kötött és az </a:t>
            </a:r>
            <a:r>
              <a:rPr lang="hu-HU" dirty="0" err="1"/>
              <a:t>Étv</a:t>
            </a:r>
            <a:r>
              <a:rPr lang="hu-HU" dirty="0"/>
              <a:t>. 33/A. §</a:t>
            </a:r>
            <a:r>
              <a:rPr lang="hu-HU" dirty="0" err="1"/>
              <a:t>-a</a:t>
            </a:r>
            <a:r>
              <a:rPr lang="hu-HU" dirty="0"/>
              <a:t> szerinti egyszerű bejelentéshez kötött építési tevékenységnek sem minősülő építési tevékenységek, reklámelhelyezések és rendeltetésmódosítások tekintetében,</a:t>
            </a:r>
          </a:p>
          <a:p>
            <a:r>
              <a:rPr lang="hu-HU" dirty="0"/>
              <a:t>d) településképi </a:t>
            </a:r>
            <a:r>
              <a:rPr lang="hu-HU" b="1" dirty="0"/>
              <a:t>kötelezést adhat ki, és településkép-védelmi bírságot </a:t>
            </a:r>
            <a:r>
              <a:rPr lang="hu-HU" dirty="0"/>
              <a:t>szabhat ki.</a:t>
            </a:r>
          </a:p>
          <a:p>
            <a:r>
              <a:rPr lang="hu-HU" dirty="0"/>
              <a:t>(5) A (4) bekezdés szerint kijelölt államigazgatási szerv az országos jelentőségű településképi követelmények érvényesülése érdekében a 11. § (1)-(3) bekezdésében foglaltak szerint jár el azzal, hogy - jogszabályban meghatározott esetekben és módon - </a:t>
            </a:r>
            <a:r>
              <a:rPr lang="hu-HU" b="1" dirty="0"/>
              <a:t>10 000 </a:t>
            </a:r>
            <a:r>
              <a:rPr lang="hu-HU" b="1" dirty="0" err="1"/>
              <a:t>000</a:t>
            </a:r>
            <a:r>
              <a:rPr lang="hu-HU" b="1" dirty="0"/>
              <a:t> </a:t>
            </a:r>
            <a:r>
              <a:rPr lang="hu-HU" dirty="0"/>
              <a:t>forintig terjedő közigazgatási bírságnak megfelelő településkép-védelmi bírság kiszabását rendelheti el.</a:t>
            </a:r>
          </a:p>
          <a:p>
            <a:r>
              <a:rPr lang="hu-HU" dirty="0"/>
              <a:t>(6) A Kormány támogatási és ösztönző rendszer útján segítheti elő az országos jelentőségű településképi követelmények érvényesülését, amely alkalmazásáról az országos településkép-védelmet biztosító kormányrendelet rendelkezik.</a:t>
            </a:r>
          </a:p>
          <a:p>
            <a:r>
              <a:rPr lang="hu-HU" b="1" dirty="0"/>
              <a:t>17/E. *  Az építésügyért, a településfejlesztésért és településrendezésért felelős miniszter előzetes véleményezési jogköre</a:t>
            </a:r>
          </a:p>
          <a:p>
            <a:r>
              <a:rPr lang="hu-HU" dirty="0"/>
              <a:t>23/I. § *  (1) A Kormány </a:t>
            </a:r>
            <a:r>
              <a:rPr lang="hu-HU" b="1" u="sng" dirty="0"/>
              <a:t>a központi költségvetési szervek által tervezett, valamint a 23/L. § szerinti építési beruházások</a:t>
            </a:r>
            <a:r>
              <a:rPr lang="hu-HU" u="sng" dirty="0"/>
              <a:t> </a:t>
            </a:r>
            <a:r>
              <a:rPr lang="hu-HU" dirty="0"/>
              <a:t>vázlatterveinek, építészeti-műszaki, illetve kivitelezési dokumentációnak </a:t>
            </a:r>
            <a:r>
              <a:rPr lang="hu-HU" dirty="0" err="1"/>
              <a:t>országkép-</a:t>
            </a:r>
            <a:r>
              <a:rPr lang="hu-HU" dirty="0"/>
              <a:t> és </a:t>
            </a:r>
            <a:r>
              <a:rPr lang="hu-HU" dirty="0" err="1"/>
              <a:t>településképvédelmi</a:t>
            </a:r>
            <a:r>
              <a:rPr lang="hu-HU" dirty="0"/>
              <a:t> szempontú előzetes véleményezésére (a továbbiakban: előzetes településképi vélemény kialakítása) a településfejlesztésért és településrendezésért felelős minisztert (a továbbiakban: miniszter) jelöli ki.  </a:t>
            </a:r>
          </a:p>
          <a:p>
            <a:r>
              <a:rPr lang="hu-HU" dirty="0"/>
              <a:t>(2) A miniszter jelen alcím szerinti előzetes véleményezési </a:t>
            </a:r>
            <a:r>
              <a:rPr lang="hu-HU" b="1" dirty="0"/>
              <a:t>jogköre nem terjed ki</a:t>
            </a:r>
          </a:p>
          <a:p>
            <a:r>
              <a:rPr lang="hu-HU" b="1" dirty="0"/>
              <a:t>a) </a:t>
            </a:r>
            <a:r>
              <a:rPr lang="hu-HU" b="1" dirty="0" err="1"/>
              <a:t>a</a:t>
            </a:r>
            <a:r>
              <a:rPr lang="hu-HU" b="1" dirty="0"/>
              <a:t> helyi önkormányzat építési beruházására,</a:t>
            </a:r>
          </a:p>
          <a:p>
            <a:r>
              <a:rPr lang="hu-HU" b="1" dirty="0"/>
              <a:t>b) a kiemelt nemzeti emlékhelyen megvalósított építési beruházásra.</a:t>
            </a:r>
          </a:p>
          <a:p>
            <a:r>
              <a:rPr lang="hu-HU" dirty="0"/>
              <a:t>(3) Jelen alcímben foglalt rendelkezéseket a Beruházás Előkészítési Alapból előkészített beruházásokra vonatkozóan a Beruházás Előkészítési Alap felhasználásával kapcsolatos döntési hatáskörökről szóló 222/2017. (VIII. 11.) Korm. rendeletben foglalt eltérésekkel kell alkalmazni.</a:t>
            </a:r>
          </a:p>
          <a:p>
            <a:r>
              <a:rPr lang="hu-HU" dirty="0"/>
              <a:t>(4) A miniszter előzetes településképi véleményének kialakításakor arról nyilvánít előzetesen véleményt, hogy a tervezett építési beruházás biztosítja-e az ország és a beruházással érintett település képének - a településkép védelméről szóló 2016. évi LXXIV. törvény 2. § (1) bekezdése szerinti - védelmét.</a:t>
            </a:r>
          </a:p>
          <a:p>
            <a:r>
              <a:rPr lang="hu-HU" dirty="0"/>
              <a:t>(5) </a:t>
            </a:r>
            <a:r>
              <a:rPr lang="hu-HU" b="1" dirty="0"/>
              <a:t>A miniszter előzetes településképi vélemény kialakítása során adott hozzájárulása (a továbbiakban: előzetes településképi hozzájárulás) hiányában a központi költségvetési szerv az építési beruházást</a:t>
            </a:r>
          </a:p>
          <a:p>
            <a:r>
              <a:rPr lang="hu-HU" dirty="0"/>
              <a:t>a) saját költségvetési előirányzata vagy</a:t>
            </a:r>
          </a:p>
          <a:p>
            <a:r>
              <a:rPr lang="hu-HU" dirty="0"/>
              <a:t>b) központi költségvetésből származó egyéb támogatás</a:t>
            </a:r>
          </a:p>
          <a:p>
            <a:r>
              <a:rPr lang="hu-HU" b="1" dirty="0"/>
              <a:t>terhére nem folytathatja.</a:t>
            </a:r>
          </a:p>
          <a:p>
            <a:r>
              <a:rPr lang="hu-HU" dirty="0"/>
              <a:t>(6) A miniszter előzetes településképi véleményének kialakítása érdekében a jelen alcím hatálya alá tartozó beruházó (a továbbiakban: beruházó) elektronikus úton megküldi a véleményezendő vázlattervet .</a:t>
            </a:r>
            <a:r>
              <a:rPr lang="hu-HU" dirty="0" err="1"/>
              <a:t>pdf</a:t>
            </a:r>
            <a:r>
              <a:rPr lang="hu-HU" dirty="0"/>
              <a:t>/A formátumban a Lechner Tudásközpont által üzemeltetett digitális egyeztetési felületre.</a:t>
            </a:r>
          </a:p>
          <a:p>
            <a:r>
              <a:rPr lang="hu-HU" dirty="0"/>
              <a:t>(7) A beruházó a vázlatterv megküldésekor közli</a:t>
            </a:r>
          </a:p>
          <a:p>
            <a:r>
              <a:rPr lang="hu-HU" dirty="0"/>
              <a:t>a) az elnevezését,</a:t>
            </a:r>
          </a:p>
          <a:p>
            <a:r>
              <a:rPr lang="hu-HU" dirty="0"/>
              <a:t>b) a székhelyét,</a:t>
            </a:r>
          </a:p>
          <a:p>
            <a:r>
              <a:rPr lang="hu-HU" dirty="0"/>
              <a:t>c) a kapcsolattartója nevét és elérhetőségeit,</a:t>
            </a:r>
          </a:p>
          <a:p>
            <a:r>
              <a:rPr lang="hu-HU" dirty="0"/>
              <a:t>d) a tervezett építési beruházás által érintett ingatlan vagy ingatlanok címét,</a:t>
            </a:r>
          </a:p>
          <a:p>
            <a:r>
              <a:rPr lang="hu-HU" dirty="0"/>
              <a:t>e) a tervezett építési beruházás által érintett ingatlan vagy ingatlanok helyrajzi számát.</a:t>
            </a:r>
          </a:p>
          <a:p>
            <a:r>
              <a:rPr lang="hu-HU" dirty="0"/>
              <a:t>(8) A miniszter a (7) bekezdés szerinti hiánytalan feltöltést követő munkanaptól számított tizenöt napon belül küldi meg előzetes településképi véleményét a beruházó részére.</a:t>
            </a:r>
          </a:p>
          <a:p>
            <a:r>
              <a:rPr lang="hu-HU" dirty="0"/>
              <a:t>(9) Ha a miniszter a (8) bekezdésben foglalt határidőn belül nem nyilvánít véleményt, az előzetes településképi hozzájárulást megadottnak kell tekinteni.</a:t>
            </a:r>
          </a:p>
          <a:p>
            <a:r>
              <a:rPr lang="hu-HU" dirty="0"/>
              <a:t>(10) Ha a beruházó az építési beruházásban tervezett építmény külső megjelenését - tömegformálását, anyaghasználatát, homlokzati kialakítását - a vázlatterv (6) bekezdés szerinti megküldését követően módosítani kívánja, a miniszter előzetes településképi véleményének kialakítása érdekében a módosított vázlattervet vagy a módosítást bemutató építészeti-műszaki, vagy kivitelezési dokumentációt a (6)-(7) bekezdések alkalmazásával megküldi. A beruházás a miniszter előzetes településképi hozzájárulása birtokában folytatható tovább.</a:t>
            </a:r>
          </a:p>
          <a:p>
            <a:r>
              <a:rPr lang="hu-HU" dirty="0"/>
              <a:t>(11) Jelen alcím alkalmazásában a vázlatterv legalább az alábbi munkarészeket tartalmazza:</a:t>
            </a:r>
          </a:p>
          <a:p>
            <a:r>
              <a:rPr lang="hu-HU" dirty="0"/>
              <a:t>a) rövid építészeti műszaki leírás,</a:t>
            </a:r>
          </a:p>
          <a:p>
            <a:r>
              <a:rPr lang="hu-HU" dirty="0"/>
              <a:t>b) helyszínrajz a telepítés, a településképbe és környezetbe illeszkedés, a beépítés bemutatásával, a szomszédos építmények és jellemző terepviszonyok feltüntetésével,</a:t>
            </a:r>
          </a:p>
          <a:p>
            <a:r>
              <a:rPr lang="hu-HU" dirty="0"/>
              <a:t>c) az esztétikus megjelenést - tömegalakítást, színezést, anyaghasználatot, a rálátást - bemutató, továbbá a környezetbe illeszkedést és a településkép-védelmet alátámasztó valamennyi homlokzat, látványterv vagy fotómontázs.</a:t>
            </a:r>
          </a:p>
          <a:p>
            <a:r>
              <a:rPr lang="hu-HU" dirty="0"/>
              <a:t>23/J. § *  Nem központi költségvetési forrásból finanszírozott építési beruházás nemzetgazdasági szempontból kiemeltté nyilvánítása - a 23/I. § (2) bekezdésében foglalt kivétellel - csak a miniszter előzetes településképi hozzájárulása birtokában kezdeményezhető.</a:t>
            </a:r>
          </a:p>
          <a:p>
            <a:r>
              <a:rPr lang="hu-HU" dirty="0"/>
              <a:t>23/K. § *  A tervpályázati eljárásokról szóló 310/2015. (X. 28.) Korm. rendelet szerinti tervpályázati eljárás esetén a miniszter a bíráló bizottság által részére megküldött pályaművek előzetes településképi véleményezése útján gyakorolja a jelen alcímben meghatározott jogkörét.</a:t>
            </a:r>
          </a:p>
          <a:p>
            <a:r>
              <a:rPr lang="hu-HU" dirty="0"/>
              <a:t>23/L. § *  </a:t>
            </a:r>
            <a:r>
              <a:rPr lang="hu-HU" b="1" dirty="0"/>
              <a:t>Jelen alcím alkalmazásában építési beruházás az új építmény építése, valamint a meglévő építmény külső megjelenését - tömegformálását, anyaghasználatát, homlokzati kialakítását - érintő építési tevékenység.</a:t>
            </a:r>
          </a:p>
          <a:p>
            <a:endParaRPr lang="hu-HU" dirty="0"/>
          </a:p>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35</a:t>
            </a:fld>
            <a:endParaRPr lang="hu-HU"/>
          </a:p>
        </p:txBody>
      </p:sp>
    </p:spTree>
    <p:extLst>
      <p:ext uri="{BB962C8B-B14F-4D97-AF65-F5344CB8AC3E}">
        <p14:creationId xmlns:p14="http://schemas.microsoft.com/office/powerpoint/2010/main" val="2294912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solidFill>
                  <a:prstClr val="black"/>
                </a:solidFill>
              </a:rPr>
              <a:pPr/>
              <a:t>38</a:t>
            </a:fld>
            <a:endParaRPr lang="hu-HU">
              <a:solidFill>
                <a:prstClr val="black"/>
              </a:solidFill>
            </a:endParaRPr>
          </a:p>
        </p:txBody>
      </p:sp>
    </p:spTree>
    <p:extLst>
      <p:ext uri="{BB962C8B-B14F-4D97-AF65-F5344CB8AC3E}">
        <p14:creationId xmlns:p14="http://schemas.microsoft.com/office/powerpoint/2010/main" val="2436623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a:t>A polgármester kérheti</a:t>
            </a:r>
            <a:r>
              <a:rPr lang="hu-HU" baseline="0" dirty="0"/>
              <a:t> ingyenesen az ingatlan-nyilvántartási adatokat – megküldi az erről szóló határozatot és a nyilatkozatát, h ehhez fogja felhasználni. A földmérési és térinformatikai állig szerv 15 napon belül adja át </a:t>
            </a:r>
            <a:r>
              <a:rPr lang="hu-HU" baseline="0" dirty="0" err="1"/>
              <a:t>EOVben</a:t>
            </a:r>
            <a:r>
              <a:rPr lang="hu-HU" baseline="0" dirty="0"/>
              <a:t> az adatokat – egységes országos vetület.</a:t>
            </a:r>
            <a:endParaRPr lang="hu-HU" dirty="0"/>
          </a:p>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solidFill>
                  <a:prstClr val="black"/>
                </a:solidFill>
              </a:rPr>
              <a:pPr/>
              <a:t>39</a:t>
            </a:fld>
            <a:endParaRPr lang="hu-HU">
              <a:solidFill>
                <a:prstClr val="black"/>
              </a:solidFill>
            </a:endParaRPr>
          </a:p>
        </p:txBody>
      </p:sp>
    </p:spTree>
    <p:extLst>
      <p:ext uri="{BB962C8B-B14F-4D97-AF65-F5344CB8AC3E}">
        <p14:creationId xmlns:p14="http://schemas.microsoft.com/office/powerpoint/2010/main" val="736234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Egyszerűsített:</a:t>
            </a:r>
          </a:p>
          <a:p>
            <a:pPr marL="228600" indent="-228600">
              <a:buAutoNum type="arabicPeriod"/>
            </a:pPr>
            <a:r>
              <a:rPr lang="hu-HU" dirty="0"/>
              <a:t>Nem változik az infrastruktúra</a:t>
            </a:r>
          </a:p>
          <a:p>
            <a:pPr marL="228600" indent="-228600">
              <a:buAutoNum type="arabicPeriod"/>
            </a:pPr>
            <a:r>
              <a:rPr lang="hu-HU" dirty="0"/>
              <a:t>2. nincs új beépítésre kijelölt terület</a:t>
            </a:r>
          </a:p>
          <a:p>
            <a:pPr marL="228600" indent="-228600">
              <a:buAutoNum type="arabicPeriod"/>
            </a:pPr>
            <a:r>
              <a:rPr lang="hu-HU" dirty="0"/>
              <a:t>3. nincs zöld, víz, erdő vagy </a:t>
            </a:r>
            <a:r>
              <a:rPr lang="hu-HU" dirty="0" err="1"/>
              <a:t>termközeli</a:t>
            </a:r>
            <a:r>
              <a:rPr lang="hu-HU" dirty="0"/>
              <a:t> terület megszüntetés</a:t>
            </a:r>
          </a:p>
          <a:p>
            <a:pPr marL="0" indent="0">
              <a:buNone/>
            </a:pPr>
            <a:r>
              <a:rPr lang="hu-HU" dirty="0"/>
              <a:t>Tárgyalásos:</a:t>
            </a:r>
          </a:p>
          <a:p>
            <a:pPr marL="228600" indent="-228600">
              <a:buAutoNum type="arabicPeriod"/>
            </a:pPr>
            <a:r>
              <a:rPr lang="hu-HU" dirty="0"/>
              <a:t>Kiemelt beruházás</a:t>
            </a:r>
          </a:p>
          <a:p>
            <a:pPr marL="228600" indent="-228600">
              <a:buAutoNum type="arabicPeriod"/>
            </a:pPr>
            <a:r>
              <a:rPr lang="hu-HU" dirty="0" err="1"/>
              <a:t>Korm.rendeletben</a:t>
            </a:r>
            <a:r>
              <a:rPr lang="hu-HU" dirty="0"/>
              <a:t> kihirdetett veszélyhelyzet esetén</a:t>
            </a:r>
          </a:p>
          <a:p>
            <a:pPr marL="228600" indent="-228600">
              <a:buAutoNum type="arabicPeriod"/>
            </a:pPr>
            <a:r>
              <a:rPr lang="hu-HU" dirty="0" err="1"/>
              <a:t>Ök</a:t>
            </a:r>
            <a:r>
              <a:rPr lang="hu-HU" dirty="0"/>
              <a:t>, kiemelt fejlesztési területté nyilvánította és beruházás megvalósítása miatt.</a:t>
            </a:r>
          </a:p>
        </p:txBody>
      </p:sp>
      <p:sp>
        <p:nvSpPr>
          <p:cNvPr id="4" name="Dia számának helye 3"/>
          <p:cNvSpPr>
            <a:spLocks noGrp="1"/>
          </p:cNvSpPr>
          <p:nvPr>
            <p:ph type="sldNum" sz="quarter" idx="10"/>
          </p:nvPr>
        </p:nvSpPr>
        <p:spPr/>
        <p:txBody>
          <a:bodyPr/>
          <a:lstStyle/>
          <a:p>
            <a:fld id="{E33FE211-C62D-4A44-9B72-3F060143C406}" type="slidenum">
              <a:rPr lang="hu-HU" smtClean="0">
                <a:solidFill>
                  <a:prstClr val="black"/>
                </a:solidFill>
              </a:rPr>
              <a:pPr/>
              <a:t>41</a:t>
            </a:fld>
            <a:endParaRPr lang="hu-HU">
              <a:solidFill>
                <a:prstClr val="black"/>
              </a:solidFill>
            </a:endParaRPr>
          </a:p>
        </p:txBody>
      </p:sp>
    </p:spTree>
    <p:extLst>
      <p:ext uri="{BB962C8B-B14F-4D97-AF65-F5344CB8AC3E}">
        <p14:creationId xmlns:p14="http://schemas.microsoft.com/office/powerpoint/2010/main" val="3404927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2020. december 31-ig elektronikusan mehet! Ld. Veszélyhelyzet megszüntetéséről</a:t>
            </a:r>
            <a:r>
              <a:rPr lang="hu-HU" baseline="0" dirty="0"/>
              <a:t> szóló átmenet</a:t>
            </a:r>
            <a:endParaRPr lang="hu-HU" dirty="0"/>
          </a:p>
          <a:p>
            <a:r>
              <a:rPr lang="hu-HU" dirty="0"/>
              <a:t>(TFK, IVS, TAK, TKR és </a:t>
            </a:r>
            <a:r>
              <a:rPr lang="hu-HU" u="sng" dirty="0"/>
              <a:t>teljes eljárásos </a:t>
            </a:r>
            <a:r>
              <a:rPr lang="hu-HU" dirty="0"/>
              <a:t>településrendezési eszköznél kötelező</a:t>
            </a:r>
            <a:r>
              <a:rPr lang="hu-HU" baseline="0" dirty="0"/>
              <a:t> az előzetes szak.</a:t>
            </a:r>
          </a:p>
          <a:p>
            <a:r>
              <a:rPr lang="hu-HU" baseline="0" dirty="0" err="1"/>
              <a:t>Csévharazsti</a:t>
            </a:r>
            <a:r>
              <a:rPr lang="hu-HU" baseline="0" dirty="0"/>
              <a:t> ügyet mint jogesetet felhozni!</a:t>
            </a:r>
          </a:p>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44</a:t>
            </a:fld>
            <a:endParaRPr lang="hu-HU"/>
          </a:p>
        </p:txBody>
      </p:sp>
    </p:spTree>
    <p:extLst>
      <p:ext uri="{BB962C8B-B14F-4D97-AF65-F5344CB8AC3E}">
        <p14:creationId xmlns:p14="http://schemas.microsoft.com/office/powerpoint/2010/main" val="3379750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Csévharaszti jelentés</a:t>
            </a:r>
          </a:p>
          <a:p>
            <a:r>
              <a:rPr lang="hu-HU" dirty="0"/>
              <a:t>Nem helyben lakó 130 hektáros területet szerzett árverésen 2013ban, szarvasmarha tenyésztő és feldolgozó üzemet akart létesíteni.</a:t>
            </a:r>
          </a:p>
          <a:p>
            <a:r>
              <a:rPr lang="hu-HU" dirty="0"/>
              <a:t>A polgármesterrel kezdett egyezkedni és tudomást szerzett arról, hogy folyamatban van a településrendezési eszközök módosítása, ami a beépíthetőséget 1%ra csökkentette és</a:t>
            </a:r>
            <a:r>
              <a:rPr lang="hu-HU" baseline="0" dirty="0"/>
              <a:t> birtokközpont létesítését nem tett lehetővé.</a:t>
            </a:r>
          </a:p>
          <a:p>
            <a:r>
              <a:rPr lang="hu-HU" baseline="0" dirty="0"/>
              <a:t>A nem helyben lakó panaszost nem értesítették az eljárásról, arról ő nem tájékozódott. 2014ben lépett hatályba az új településrendezési eszköz. A helyben szokásos módon vonat be a nyilvánosságot.</a:t>
            </a:r>
          </a:p>
          <a:p>
            <a:r>
              <a:rPr lang="hu-HU" baseline="0" dirty="0"/>
              <a:t>A </a:t>
            </a:r>
            <a:r>
              <a:rPr lang="hu-HU" baseline="0" dirty="0" err="1"/>
              <a:t>korm</a:t>
            </a:r>
            <a:r>
              <a:rPr lang="hu-HU" baseline="0" dirty="0"/>
              <a:t>. Hivatal nem tekintette tv. </a:t>
            </a:r>
            <a:r>
              <a:rPr lang="hu-HU" baseline="0" dirty="0" err="1"/>
              <a:t>Fü</a:t>
            </a:r>
            <a:r>
              <a:rPr lang="hu-HU" baseline="0" dirty="0"/>
              <a:t>. Kezdeményezését időszerűnek, mert 2015 tavaszán újabb településrendezési eljárást folytatott az önkormányzat, immáron a tulajt partnernek tekintve.</a:t>
            </a:r>
          </a:p>
          <a:p>
            <a:r>
              <a:rPr lang="hu-HU" baseline="0" dirty="0"/>
              <a:t>Ez a vizsgálat tárta fel, hogy nem egységes a </a:t>
            </a:r>
            <a:r>
              <a:rPr lang="hu-HU" baseline="0" dirty="0" err="1"/>
              <a:t>jogygakorlat</a:t>
            </a:r>
            <a:r>
              <a:rPr lang="hu-HU" baseline="0" dirty="0"/>
              <a:t> </a:t>
            </a:r>
            <a:r>
              <a:rPr lang="hu-HU" baseline="0" dirty="0" err="1"/>
              <a:t>a</a:t>
            </a:r>
            <a:r>
              <a:rPr lang="hu-HU" baseline="0" dirty="0"/>
              <a:t> partnerségi egyeztetés szabályait illetően – sok helyen ma is határozat és nem rendelet, azaz nem származnak belőle jogok és kötelezettségek.</a:t>
            </a:r>
          </a:p>
          <a:p>
            <a:r>
              <a:rPr lang="hu-HU" baseline="0" dirty="0"/>
              <a:t>Az </a:t>
            </a:r>
            <a:r>
              <a:rPr lang="hu-HU" baseline="0" dirty="0" err="1"/>
              <a:t>aarhusi</a:t>
            </a:r>
            <a:r>
              <a:rPr lang="hu-HU" baseline="0" dirty="0"/>
              <a:t> összefüggés is itt jelent meg először, h ha nem rendelet, akkor hogyan lehet jogorvoslat?</a:t>
            </a:r>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46</a:t>
            </a:fld>
            <a:endParaRPr lang="hu-HU"/>
          </a:p>
        </p:txBody>
      </p:sp>
    </p:spTree>
    <p:extLst>
      <p:ext uri="{BB962C8B-B14F-4D97-AF65-F5344CB8AC3E}">
        <p14:creationId xmlns:p14="http://schemas.microsoft.com/office/powerpoint/2010/main" val="3611303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47</a:t>
            </a:fld>
            <a:endParaRPr lang="hu-HU"/>
          </a:p>
        </p:txBody>
      </p:sp>
    </p:spTree>
    <p:extLst>
      <p:ext uri="{BB962C8B-B14F-4D97-AF65-F5344CB8AC3E}">
        <p14:creationId xmlns:p14="http://schemas.microsoft.com/office/powerpoint/2010/main" val="861302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NFFS:200-2008 csökken a mezőgazdasági terület- városiasodás, 19.</a:t>
            </a:r>
            <a:r>
              <a:rPr lang="hu-HU" baseline="0" dirty="0"/>
              <a:t> </a:t>
            </a:r>
            <a:r>
              <a:rPr lang="hu-HU" baseline="0" dirty="0" err="1"/>
              <a:t>sz</a:t>
            </a:r>
            <a:r>
              <a:rPr lang="hu-HU" baseline="0" dirty="0"/>
              <a:t> első fele 50% alatt</a:t>
            </a:r>
          </a:p>
          <a:p>
            <a:r>
              <a:rPr lang="hu-HU" baseline="0" dirty="0"/>
              <a:t>Világban: 55%, 2050re 68%, Magyarországon 2015 71%, azóta </a:t>
            </a:r>
            <a:r>
              <a:rPr lang="hu-HU" baseline="0" dirty="0" err="1"/>
              <a:t>ios</a:t>
            </a:r>
            <a:r>
              <a:rPr lang="hu-HU" baseline="0" dirty="0"/>
              <a:t> tart a trend</a:t>
            </a:r>
          </a:p>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3</a:t>
            </a:fld>
            <a:endParaRPr lang="hu-HU"/>
          </a:p>
        </p:txBody>
      </p:sp>
    </p:spTree>
    <p:extLst>
      <p:ext uri="{BB962C8B-B14F-4D97-AF65-F5344CB8AC3E}">
        <p14:creationId xmlns:p14="http://schemas.microsoft.com/office/powerpoint/2010/main" val="2554942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OTÉK beépítésre szánt és beépítésre nem szánt</a:t>
            </a:r>
          </a:p>
          <a:p>
            <a:r>
              <a:rPr lang="hu-HU" dirty="0"/>
              <a:t>Építmény fogalom – épület és műtárgy</a:t>
            </a:r>
          </a:p>
          <a:p>
            <a:r>
              <a:rPr lang="hu-HU" dirty="0"/>
              <a:t>Terepszint különbség</a:t>
            </a:r>
          </a:p>
        </p:txBody>
      </p:sp>
      <p:sp>
        <p:nvSpPr>
          <p:cNvPr id="4" name="Dia számának helye 3"/>
          <p:cNvSpPr>
            <a:spLocks noGrp="1"/>
          </p:cNvSpPr>
          <p:nvPr>
            <p:ph type="sldNum" sz="quarter" idx="10"/>
          </p:nvPr>
        </p:nvSpPr>
        <p:spPr/>
        <p:txBody>
          <a:bodyPr/>
          <a:lstStyle/>
          <a:p>
            <a:fld id="{E33FE211-C62D-4A44-9B72-3F060143C406}" type="slidenum">
              <a:rPr lang="hu-HU" smtClean="0"/>
              <a:t>48</a:t>
            </a:fld>
            <a:endParaRPr lang="hu-HU"/>
          </a:p>
        </p:txBody>
      </p:sp>
    </p:spTree>
    <p:extLst>
      <p:ext uri="{BB962C8B-B14F-4D97-AF65-F5344CB8AC3E}">
        <p14:creationId xmlns:p14="http://schemas.microsoft.com/office/powerpoint/2010/main" val="1988661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Véleményezési eljárás – mi az értelme, mert nem világos a sorsa a véleménynek???</a:t>
            </a:r>
          </a:p>
        </p:txBody>
      </p:sp>
      <p:sp>
        <p:nvSpPr>
          <p:cNvPr id="4" name="Dia számának helye 3"/>
          <p:cNvSpPr>
            <a:spLocks noGrp="1"/>
          </p:cNvSpPr>
          <p:nvPr>
            <p:ph type="sldNum" sz="quarter" idx="10"/>
          </p:nvPr>
        </p:nvSpPr>
        <p:spPr/>
        <p:txBody>
          <a:bodyPr/>
          <a:lstStyle/>
          <a:p>
            <a:fld id="{E33FE211-C62D-4A44-9B72-3F060143C406}" type="slidenum">
              <a:rPr lang="hu-HU" smtClean="0">
                <a:solidFill>
                  <a:prstClr val="black"/>
                </a:solidFill>
              </a:rPr>
              <a:pPr/>
              <a:t>50</a:t>
            </a:fld>
            <a:endParaRPr lang="hu-HU">
              <a:solidFill>
                <a:prstClr val="black"/>
              </a:solidFill>
            </a:endParaRPr>
          </a:p>
        </p:txBody>
      </p:sp>
    </p:spTree>
    <p:extLst>
      <p:ext uri="{BB962C8B-B14F-4D97-AF65-F5344CB8AC3E}">
        <p14:creationId xmlns:p14="http://schemas.microsoft.com/office/powerpoint/2010/main" val="3615671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Telekcsoport újraosztása: a szomszédos telkek csoportjának összevonása és egyidejűleg a helyi építési szabályzatban és településrendezési tervben meghatározott rendeltetés céljára szolgáló új telkekként történő felosztása.</a:t>
            </a:r>
          </a:p>
          <a:p>
            <a:r>
              <a:rPr lang="hu-HU" dirty="0"/>
              <a:t>23. *  Telekegyesítés: az egymással közvetlenül szomszédos telkek egy telekké történő összevonása.</a:t>
            </a:r>
          </a:p>
          <a:p>
            <a:r>
              <a:rPr lang="hu-HU" dirty="0"/>
              <a:t>24. *  Telekfelosztás: a telek új telkekre történő osztása. * </a:t>
            </a:r>
          </a:p>
          <a:p>
            <a:r>
              <a:rPr lang="hu-HU" dirty="0"/>
              <a:t>25. *  </a:t>
            </a:r>
            <a:r>
              <a:rPr lang="hu-HU" dirty="0" err="1"/>
              <a:t>Telekhatárrendezés</a:t>
            </a:r>
            <a:r>
              <a:rPr lang="hu-HU" dirty="0"/>
              <a:t>: az egymással közvetlenül szomszédos telkek közös határvonalának megváltoztatása.</a:t>
            </a:r>
          </a:p>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55</a:t>
            </a:fld>
            <a:endParaRPr lang="hu-HU"/>
          </a:p>
        </p:txBody>
      </p:sp>
    </p:spTree>
    <p:extLst>
      <p:ext uri="{BB962C8B-B14F-4D97-AF65-F5344CB8AC3E}">
        <p14:creationId xmlns:p14="http://schemas.microsoft.com/office/powerpoint/2010/main" val="3844553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57</a:t>
            </a:fld>
            <a:endParaRPr lang="hu-HU"/>
          </a:p>
        </p:txBody>
      </p:sp>
    </p:spTree>
    <p:extLst>
      <p:ext uri="{BB962C8B-B14F-4D97-AF65-F5344CB8AC3E}">
        <p14:creationId xmlns:p14="http://schemas.microsoft.com/office/powerpoint/2010/main" val="3860565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Kisajátításos jogesetet idézni - Mohács</a:t>
            </a:r>
          </a:p>
        </p:txBody>
      </p:sp>
      <p:sp>
        <p:nvSpPr>
          <p:cNvPr id="4" name="Dia számának helye 3"/>
          <p:cNvSpPr>
            <a:spLocks noGrp="1"/>
          </p:cNvSpPr>
          <p:nvPr>
            <p:ph type="sldNum" sz="quarter" idx="10"/>
          </p:nvPr>
        </p:nvSpPr>
        <p:spPr/>
        <p:txBody>
          <a:bodyPr/>
          <a:lstStyle/>
          <a:p>
            <a:fld id="{E33FE211-C62D-4A44-9B72-3F060143C406}" type="slidenum">
              <a:rPr lang="hu-HU" smtClean="0"/>
              <a:t>58</a:t>
            </a:fld>
            <a:endParaRPr lang="hu-HU"/>
          </a:p>
        </p:txBody>
      </p:sp>
    </p:spTree>
    <p:extLst>
      <p:ext uri="{BB962C8B-B14F-4D97-AF65-F5344CB8AC3E}">
        <p14:creationId xmlns:p14="http://schemas.microsoft.com/office/powerpoint/2010/main" val="2100295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EBH2018. K.6. elvi döntés és határozat – kialakított utak és azoknak </a:t>
            </a:r>
            <a:r>
              <a:rPr lang="hu-HU" dirty="0" err="1"/>
              <a:t>ök</a:t>
            </a:r>
            <a:r>
              <a:rPr lang="hu-HU" baseline="0" dirty="0"/>
              <a:t> tulajdonba adása. Jelentősége: pl. telekalakítás kifejezetten értéknövelő akció, azaz változtatási tilalom alatt nem lehetséges! </a:t>
            </a:r>
          </a:p>
          <a:p>
            <a:r>
              <a:rPr lang="hu-HU" baseline="0" dirty="0"/>
              <a:t>Közigazgatási szerződés: </a:t>
            </a:r>
            <a:endParaRPr lang="hu-HU" dirty="0"/>
          </a:p>
          <a:p>
            <a:r>
              <a:rPr lang="hu-HU" dirty="0"/>
              <a:t>Településrendezési kötelezettség: beépítési,</a:t>
            </a:r>
            <a:r>
              <a:rPr lang="hu-HU" baseline="0" dirty="0"/>
              <a:t> helyrehozási és beültetési kötelezettség lehet. Polgármester jár el és az </a:t>
            </a:r>
            <a:r>
              <a:rPr lang="hu-HU" baseline="0" dirty="0" err="1"/>
              <a:t>ök</a:t>
            </a:r>
            <a:r>
              <a:rPr lang="hu-HU" baseline="0" dirty="0"/>
              <a:t> dönt a támogatásról. Ha nem tud pl. beépíteni, kisajátítást kérhet.</a:t>
            </a:r>
          </a:p>
          <a:p>
            <a:r>
              <a:rPr lang="hu-HU" baseline="0" dirty="0"/>
              <a:t>Kitérni arra, h lehetséges-e pl. településfejlesztési támogatás kikötése ebben – jogszabály alapján NEM.</a:t>
            </a:r>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60</a:t>
            </a:fld>
            <a:endParaRPr lang="hu-HU"/>
          </a:p>
        </p:txBody>
      </p:sp>
    </p:spTree>
    <p:extLst>
      <p:ext uri="{BB962C8B-B14F-4D97-AF65-F5344CB8AC3E}">
        <p14:creationId xmlns:p14="http://schemas.microsoft.com/office/powerpoint/2010/main" val="3769001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22. Az összevont telepítési eljárás esetköre és általános szabályai</a:t>
            </a:r>
          </a:p>
          <a:p>
            <a:r>
              <a:rPr lang="hu-HU" dirty="0"/>
              <a:t>29. § *  (1) Az építtető - a sajátos építményfajták kivételével - az összevont telepítési eljárás lefolytatását kérelmezheti, ha az építési beruházás megvalósításához az alábbi eljárások, vagy azok egy részének lefolytatása szükséges:  </a:t>
            </a:r>
          </a:p>
          <a:p>
            <a:r>
              <a:rPr lang="hu-HU" dirty="0"/>
              <a:t>a) </a:t>
            </a:r>
            <a:r>
              <a:rPr lang="hu-HU" dirty="0" err="1"/>
              <a:t>a</a:t>
            </a:r>
            <a:r>
              <a:rPr lang="hu-HU" dirty="0"/>
              <a:t> településrendezési eszköz készítésének, módosításának egyeztetési eljárása,</a:t>
            </a:r>
          </a:p>
          <a:p>
            <a:r>
              <a:rPr lang="hu-HU" dirty="0"/>
              <a:t>b) a telek beépítésével kapcsolatos követelmények tisztázására szolgáló elvi építési keretengedélyezési eljárás,</a:t>
            </a:r>
          </a:p>
          <a:p>
            <a:r>
              <a:rPr lang="hu-HU" dirty="0"/>
              <a:t>c) a környezetvédelem vonatkozásában a </a:t>
            </a:r>
            <a:r>
              <a:rPr lang="hu-HU" dirty="0" err="1"/>
              <a:t>Khvr</a:t>
            </a:r>
            <a:r>
              <a:rPr lang="hu-HU" dirty="0"/>
              <a:t>. szerinti</a:t>
            </a:r>
          </a:p>
          <a:p>
            <a:r>
              <a:rPr lang="hu-HU" dirty="0" err="1"/>
              <a:t>ca</a:t>
            </a:r>
            <a:r>
              <a:rPr lang="hu-HU" dirty="0"/>
              <a:t>) környezeti hatásvizsgálati eljárás, vagy</a:t>
            </a:r>
          </a:p>
          <a:p>
            <a:r>
              <a:rPr lang="hu-HU" dirty="0" err="1"/>
              <a:t>cb</a:t>
            </a:r>
            <a:r>
              <a:rPr lang="hu-HU" dirty="0"/>
              <a:t>) egységes környezethasználati engedélyezési eljárás,</a:t>
            </a:r>
          </a:p>
          <a:p>
            <a:r>
              <a:rPr lang="hu-HU" dirty="0"/>
              <a:t>d) a földvédelem vonatkozásában, ha az építési beruházás termőföld igénybevételével is jár, a termőföld végleges más célú hasznosításának engedélyezési eljárása,</a:t>
            </a:r>
          </a:p>
          <a:p>
            <a:r>
              <a:rPr lang="hu-HU" dirty="0"/>
              <a:t>e) az erdővédelem vonatkozásában, ha az építési beruházás erdőterület igénybevételével is jár, az erdőterület igénybevételének engedélyezési eljárása,</a:t>
            </a:r>
          </a:p>
          <a:p>
            <a:r>
              <a:rPr lang="hu-HU" dirty="0"/>
              <a:t>f) telekalakítási engedélyezési eljárás, ha az építési beruházáshoz a településrendezési eszköz módosítása nem szükséges,</a:t>
            </a:r>
          </a:p>
          <a:p>
            <a:r>
              <a:rPr lang="hu-HU" dirty="0"/>
              <a:t>g) a régészet vonatkozásában</a:t>
            </a:r>
          </a:p>
          <a:p>
            <a:r>
              <a:rPr lang="hu-HU" dirty="0" err="1"/>
              <a:t>ga</a:t>
            </a:r>
            <a:r>
              <a:rPr lang="hu-HU" dirty="0"/>
              <a:t>) a régészeti feltárás engedélyezési eljárása, vagy</a:t>
            </a:r>
          </a:p>
          <a:p>
            <a:r>
              <a:rPr lang="hu-HU" dirty="0" err="1"/>
              <a:t>gb</a:t>
            </a:r>
            <a:r>
              <a:rPr lang="hu-HU" dirty="0"/>
              <a:t>) a kulturális örökség védelméről szóló törvény szerint nagyberuházásnak minősülő építési beruházás esetén a próbafeltárás bejelentésének tudomásulvételére irányuló eljárás,</a:t>
            </a:r>
          </a:p>
          <a:p>
            <a:r>
              <a:rPr lang="hu-HU" dirty="0"/>
              <a:t>h) az építési engedélyezési eljárás,</a:t>
            </a:r>
          </a:p>
          <a:p>
            <a:r>
              <a:rPr lang="hu-HU" dirty="0"/>
              <a:t>i) az országos építési követelményektől való eltérés engedélyezése iránti eljárás.</a:t>
            </a:r>
          </a:p>
          <a:p>
            <a:r>
              <a:rPr lang="hu-HU" dirty="0"/>
              <a:t>(2) Az összevont telepítési eljárás</a:t>
            </a:r>
          </a:p>
          <a:p>
            <a:r>
              <a:rPr lang="hu-HU" dirty="0"/>
              <a:t>a) az (1) bekezdés a)</a:t>
            </a:r>
            <a:r>
              <a:rPr lang="hu-HU" dirty="0" err="1"/>
              <a:t>-g</a:t>
            </a:r>
            <a:r>
              <a:rPr lang="hu-HU" dirty="0"/>
              <a:t>) pontja szerinti eljárásokat összevonó telepítési hatásvizsgálati szakaszból (a továbbiakban: THSZ) és</a:t>
            </a:r>
          </a:p>
          <a:p>
            <a:r>
              <a:rPr lang="hu-HU" dirty="0"/>
              <a:t>b) az (1) bekezdés c pont </a:t>
            </a:r>
            <a:r>
              <a:rPr lang="hu-HU" dirty="0" err="1"/>
              <a:t>cb</a:t>
            </a:r>
            <a:r>
              <a:rPr lang="hu-HU" dirty="0"/>
              <a:t>) alpontja, h) és i) pontja szerinti eljárásokat összevonó integrált építési engedélyezési szakaszból (a továbbiakban: IÉSZ)</a:t>
            </a:r>
          </a:p>
          <a:p>
            <a:r>
              <a:rPr lang="hu-HU" dirty="0"/>
              <a:t>áll.</a:t>
            </a:r>
          </a:p>
          <a:p>
            <a:r>
              <a:rPr lang="hu-HU" dirty="0"/>
              <a:t>(3) Az összevont telepítési eljárás iránti kérelem az eljárásnak a THSZ és az IÉSZ szakaszára is vonatkozik, azonban a kérelem benyújtásakor csak a THSZ megindításához előírt mellékleteket kell benyújtani.</a:t>
            </a:r>
          </a:p>
          <a:p>
            <a:r>
              <a:rPr lang="hu-HU" dirty="0"/>
              <a:t>(4) Az összevont telepítési eljárás a beruházással érintett telekre vonatkozó településrendezési eszköz készítésével vagy módosításával párhuzamosan is kezdeményezhető.</a:t>
            </a:r>
          </a:p>
          <a:p>
            <a:r>
              <a:rPr lang="hu-HU" dirty="0"/>
              <a:t>(5) *  Ha az építtető az (1) bekezdés c)</a:t>
            </a:r>
            <a:r>
              <a:rPr lang="hu-HU" dirty="0" err="1"/>
              <a:t>-g</a:t>
            </a:r>
            <a:r>
              <a:rPr lang="hu-HU" dirty="0"/>
              <a:t>) vagy i) pontja szerinti jogerős vagy végleges hatósági engedélyek bármelyikét már külön eljárásban megszerezte, az az összevont telepítési eljárásban - az engedély hatálya alatt - felhasználható.</a:t>
            </a:r>
          </a:p>
          <a:p>
            <a:r>
              <a:rPr lang="hu-HU" dirty="0"/>
              <a:t>(6) *  Az eljáró építésügyi hatóságnak az összevont telepítési eljárásban az elvi építési keretengedélyezési és az integrált építési engedélyezési eljárás lefolytatására a III. fejezetben foglalt, valamint az építési engedélyezési és összevont engedélyezési eljárásra vonatkozó rendelkezéseit, a telekalakítási eljárás lefolytatására az e rendelet elektronikus ügyintézésre vonatkozó, valamint az egyes földügyi eljárások részletes szabályairól szóló kormányrendelet telekalakításra vonatkozó rendelkezéseit az e fejezetben foglalt eltérésekkel kell alkalmazni.</a:t>
            </a:r>
          </a:p>
          <a:p>
            <a:r>
              <a:rPr lang="hu-HU" dirty="0"/>
              <a:t>(7) Ha az összevont telepítési eljárás keretében az (1) bekezdés c) pontja szerinti eljárás kerül lefolytatásra, e tekintetben a környezet- és természetvédelmi szakkérdések vizsgálata során megfelelően alkalmazandók a </a:t>
            </a:r>
            <a:r>
              <a:rPr lang="hu-HU" dirty="0" err="1"/>
              <a:t>Khvr.-ben</a:t>
            </a:r>
            <a:r>
              <a:rPr lang="hu-HU" dirty="0"/>
              <a:t> meghatározott eljárási cselekményekre vonatkozó rendelkezések is.</a:t>
            </a:r>
          </a:p>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61</a:t>
            </a:fld>
            <a:endParaRPr lang="hu-HU"/>
          </a:p>
        </p:txBody>
      </p:sp>
    </p:spTree>
    <p:extLst>
      <p:ext uri="{BB962C8B-B14F-4D97-AF65-F5344CB8AC3E}">
        <p14:creationId xmlns:p14="http://schemas.microsoft.com/office/powerpoint/2010/main" val="2011486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2db jogeset: 1. kúria</a:t>
            </a:r>
            <a:r>
              <a:rPr lang="hu-HU" baseline="0" dirty="0"/>
              <a:t> döntése</a:t>
            </a:r>
          </a:p>
          <a:p>
            <a:r>
              <a:rPr lang="hu-HU" baseline="0" dirty="0"/>
              <a:t>2. </a:t>
            </a:r>
            <a:r>
              <a:rPr lang="hu-HU" baseline="0" dirty="0" err="1"/>
              <a:t>biatorbágyi</a:t>
            </a:r>
            <a:r>
              <a:rPr lang="hu-HU" baseline="0" dirty="0"/>
              <a:t> sportpálya</a:t>
            </a:r>
          </a:p>
          <a:p>
            <a:endParaRPr lang="hu-HU" baseline="0" dirty="0"/>
          </a:p>
          <a:p>
            <a:r>
              <a:rPr lang="hu-HU" baseline="0" dirty="0"/>
              <a:t>+1. tetőtér beépítés</a:t>
            </a:r>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65</a:t>
            </a:fld>
            <a:endParaRPr lang="hu-HU"/>
          </a:p>
        </p:txBody>
      </p:sp>
    </p:spTree>
    <p:extLst>
      <p:ext uri="{BB962C8B-B14F-4D97-AF65-F5344CB8AC3E}">
        <p14:creationId xmlns:p14="http://schemas.microsoft.com/office/powerpoint/2010/main" val="3548894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1" i="1" u="none" strike="noStrike" kern="1200" cap="none" spc="0" normalizeH="0" baseline="0" noProof="0" dirty="0" err="1">
                <a:ln>
                  <a:noFill/>
                </a:ln>
                <a:solidFill>
                  <a:prstClr val="black"/>
                </a:solidFill>
                <a:effectLst/>
                <a:uLnTx/>
                <a:uFillTx/>
                <a:latin typeface="+mn-lt"/>
                <a:ea typeface="+mn-ea"/>
                <a:cs typeface="+mn-cs"/>
              </a:rPr>
              <a:t>Holovits</a:t>
            </a:r>
            <a:r>
              <a:rPr kumimoji="0" lang="hu-HU" sz="1200" b="1" i="1" u="none" strike="noStrike" kern="1200" cap="none" spc="0" normalizeH="0" baseline="0" noProof="0" dirty="0">
                <a:ln>
                  <a:noFill/>
                </a:ln>
                <a:solidFill>
                  <a:prstClr val="black"/>
                </a:solidFill>
                <a:effectLst/>
                <a:uLnTx/>
                <a:uFillTx/>
                <a:latin typeface="+mn-lt"/>
                <a:ea typeface="+mn-ea"/>
                <a:cs typeface="+mn-cs"/>
              </a:rPr>
              <a:t> Huba</a:t>
            </a:r>
            <a:r>
              <a:rPr kumimoji="0" lang="hu-HU" sz="1200" b="0" i="0" u="none" strike="noStrike" kern="1200" cap="none" spc="0" normalizeH="0" baseline="0" noProof="0" dirty="0">
                <a:ln>
                  <a:noFill/>
                </a:ln>
                <a:solidFill>
                  <a:prstClr val="black"/>
                </a:solidFill>
                <a:effectLst/>
                <a:uLnTx/>
                <a:uFillTx/>
                <a:latin typeface="+mn-lt"/>
                <a:ea typeface="+mn-ea"/>
                <a:cs typeface="+mn-cs"/>
              </a:rPr>
              <a:t> polgármester korábban azt nyilatkozta: </a:t>
            </a:r>
            <a:r>
              <a:rPr kumimoji="0" lang="hu-HU" sz="1200" b="1" i="1" u="sng" strike="noStrike" kern="1200" cap="none" spc="0" normalizeH="0" baseline="0" noProof="0" dirty="0">
                <a:ln>
                  <a:noFill/>
                </a:ln>
                <a:solidFill>
                  <a:prstClr val="black"/>
                </a:solidFill>
                <a:effectLst/>
                <a:uLnTx/>
                <a:uFillTx/>
                <a:latin typeface="+mn-lt"/>
                <a:ea typeface="+mn-ea"/>
                <a:cs typeface="+mn-cs"/>
              </a:rPr>
              <a:t>jogtechnikai ügyről van szó, mely érdemben nem befolyásolja a nyári városközponttal kapcsolatos fejlesztési elképzeléseket. </a:t>
            </a:r>
            <a:r>
              <a:rPr kumimoji="0" lang="hu-HU" sz="1200" b="0" i="1" u="none" strike="noStrike" kern="1200" cap="none" spc="0" normalizeH="0" baseline="0" noProof="0" dirty="0">
                <a:ln>
                  <a:noFill/>
                </a:ln>
                <a:solidFill>
                  <a:prstClr val="black"/>
                </a:solidFill>
                <a:effectLst/>
                <a:uLnTx/>
                <a:uFillTx/>
                <a:latin typeface="+mn-lt"/>
                <a:ea typeface="+mn-ea"/>
                <a:cs typeface="+mn-cs"/>
              </a:rPr>
              <a:t>A rendezési terv módosítását több egyeztetés előzte meg az államigazgatási szervekkel, illetve az érintett szakhatóságokkal. A képviselő-testület ezek figyelembevételével a véleményező apparátus hozzájárulásával fogadta el a rendezési terv módosítását. A kifogásolt rész a tervezett projekt néhány méter hosszúságú területrészét érinti, mely probléma áthidalására egy másik jogi megoldást kell találni és alkalmazni. A városvezető tudomása szerint több frekventált, gyors ütemben fejlődő Balaton parti település építésügyi szabályzatában szerepel a kifogásolt jogi megnevezés (</a:t>
            </a:r>
            <a:r>
              <a:rPr kumimoji="0" lang="hu-HU" sz="1200" b="0" i="1" u="none" strike="noStrike" kern="1200" cap="none" spc="0" normalizeH="0" baseline="0" noProof="0" dirty="0" err="1">
                <a:ln>
                  <a:noFill/>
                </a:ln>
                <a:solidFill>
                  <a:prstClr val="black"/>
                </a:solidFill>
                <a:effectLst/>
                <a:uLnTx/>
                <a:uFillTx/>
                <a:latin typeface="+mn-lt"/>
                <a:ea typeface="+mn-ea"/>
                <a:cs typeface="+mn-cs"/>
              </a:rPr>
              <a:t>alövezet</a:t>
            </a:r>
            <a:r>
              <a:rPr kumimoji="0" lang="hu-HU" sz="1200" b="0" i="1" u="none" strike="noStrike" kern="1200" cap="none" spc="0" normalizeH="0" baseline="0" noProof="0" dirty="0">
                <a:ln>
                  <a:noFill/>
                </a:ln>
                <a:solidFill>
                  <a:prstClr val="black"/>
                </a:solidFill>
                <a:effectLst/>
                <a:uLnTx/>
                <a:uFillTx/>
                <a:latin typeface="+mn-lt"/>
                <a:ea typeface="+mn-ea"/>
                <a:cs typeface="+mn-cs"/>
              </a:rPr>
              <a:t>) ott mégsem fordultak Kúriához az ügyben.</a:t>
            </a:r>
            <a:r>
              <a:rPr kumimoji="0" lang="hu-HU" sz="1200" b="0" i="0" u="none" strike="noStrike" kern="1200" cap="none" spc="0" normalizeH="0" baseline="0" noProof="0" dirty="0">
                <a:ln>
                  <a:noFill/>
                </a:ln>
                <a:solidFill>
                  <a:prstClr val="black"/>
                </a:solidFill>
                <a:effectLst/>
                <a:uLnTx/>
                <a:uFillTx/>
                <a:latin typeface="+mn-lt"/>
                <a:ea typeface="+mn-ea"/>
                <a:cs typeface="+mn-cs"/>
              </a:rPr>
              <a:t/>
            </a:r>
            <a:br>
              <a:rPr kumimoji="0" lang="hu-HU" sz="1200" b="0" i="0" u="none" strike="noStrike" kern="1200" cap="none" spc="0" normalizeH="0" baseline="0" noProof="0" dirty="0">
                <a:ln>
                  <a:noFill/>
                </a:ln>
                <a:solidFill>
                  <a:prstClr val="black"/>
                </a:solidFill>
                <a:effectLst/>
                <a:uLnTx/>
                <a:uFillTx/>
                <a:latin typeface="+mn-lt"/>
                <a:ea typeface="+mn-ea"/>
                <a:cs typeface="+mn-cs"/>
              </a:rPr>
            </a:br>
            <a:r>
              <a:rPr kumimoji="0" lang="hu-HU" sz="1200" b="0" i="1" u="none" strike="noStrike" kern="1200" cap="none" spc="0" normalizeH="0" baseline="0" noProof="0" dirty="0">
                <a:ln>
                  <a:noFill/>
                </a:ln>
                <a:solidFill>
                  <a:prstClr val="black"/>
                </a:solidFill>
                <a:effectLst/>
                <a:uLnTx/>
                <a:uFillTx/>
                <a:latin typeface="+mn-lt"/>
                <a:ea typeface="+mn-ea"/>
                <a:cs typeface="+mn-cs"/>
              </a:rPr>
              <a:t>Tudomásunk szerint Balatonföldvár az első olyan település, ahol ilyen mértékű jogi formai kifogást képeztek egy adott városfejlesztési elképzelés útjába. Balatonföldvár álláspontja továbbra is az, hogy a kikötőfejlesztés a város és az itt élők alapvető érdeke, hiszen a kikötő és környéke a település nyári központja, első számú turisztikai attrakció. </a:t>
            </a:r>
            <a:r>
              <a:rPr kumimoji="0" lang="hu-HU" sz="1200" b="1" i="1" u="sng" strike="noStrike" kern="1200" cap="none" spc="0" normalizeH="0" baseline="0" noProof="0" dirty="0">
                <a:ln>
                  <a:noFill/>
                </a:ln>
                <a:solidFill>
                  <a:prstClr val="black"/>
                </a:solidFill>
                <a:effectLst/>
                <a:uLnTx/>
                <a:uFillTx/>
                <a:latin typeface="+mn-lt"/>
                <a:ea typeface="+mn-ea"/>
                <a:cs typeface="+mn-cs"/>
              </a:rPr>
              <a:t>A Kúria határozata azonban nem lehet gátja a város településfejlesztési elképzeléseinek.</a:t>
            </a:r>
            <a:r>
              <a:rPr kumimoji="0" lang="hu-HU" sz="1200" b="1" i="0" u="sng" strike="noStrike" kern="1200" cap="none" spc="0" normalizeH="0" baseline="0" noProof="0" dirty="0">
                <a:ln>
                  <a:noFill/>
                </a:ln>
                <a:solidFill>
                  <a:prstClr val="black"/>
                </a:solidFill>
                <a:effectLst/>
                <a:uLnTx/>
                <a:uFillTx/>
                <a:latin typeface="+mn-lt"/>
                <a:ea typeface="+mn-ea"/>
                <a:cs typeface="+mn-cs"/>
              </a:rPr>
              <a:t/>
            </a:r>
            <a:br>
              <a:rPr kumimoji="0" lang="hu-HU" sz="1200" b="1" i="0" u="sng" strike="noStrike" kern="1200" cap="none" spc="0" normalizeH="0" baseline="0" noProof="0" dirty="0">
                <a:ln>
                  <a:noFill/>
                </a:ln>
                <a:solidFill>
                  <a:prstClr val="black"/>
                </a:solidFill>
                <a:effectLst/>
                <a:uLnTx/>
                <a:uFillTx/>
                <a:latin typeface="+mn-lt"/>
                <a:ea typeface="+mn-ea"/>
                <a:cs typeface="+mn-cs"/>
              </a:rPr>
            </a:br>
            <a:r>
              <a:rPr kumimoji="0" lang="hu-HU" sz="1200" b="0" i="1" u="none" strike="noStrike" kern="1200" cap="none" spc="0" normalizeH="0" baseline="0" noProof="0" dirty="0">
                <a:ln>
                  <a:noFill/>
                </a:ln>
                <a:solidFill>
                  <a:prstClr val="black"/>
                </a:solidFill>
                <a:effectLst/>
                <a:uLnTx/>
                <a:uFillTx/>
                <a:latin typeface="+mn-lt"/>
                <a:ea typeface="+mn-ea"/>
                <a:cs typeface="+mn-cs"/>
              </a:rPr>
              <a:t>Fenntartjuk véleményünket miszerint az egész város fejlődésére kihatással bíró beruházás akadályozásának háttérben egy jól körülhatárolható kör személyes anyagi és politikai érdekei állhatnak </a:t>
            </a:r>
            <a:r>
              <a:rPr kumimoji="0" lang="hu-HU" sz="1200" b="0" i="0" u="none" strike="noStrike" kern="1200" cap="none" spc="0" normalizeH="0" baseline="0" noProof="0" dirty="0">
                <a:ln>
                  <a:noFill/>
                </a:ln>
                <a:solidFill>
                  <a:prstClr val="black"/>
                </a:solidFill>
                <a:effectLst/>
                <a:uLnTx/>
                <a:uFillTx/>
                <a:latin typeface="+mn-lt"/>
                <a:ea typeface="+mn-ea"/>
                <a:cs typeface="+mn-cs"/>
              </a:rPr>
              <a:t>– fogalmaznak az önkormányzat által kiadott közleményben.</a:t>
            </a:r>
          </a:p>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solidFill>
                  <a:prstClr val="black"/>
                </a:solidFill>
              </a:rPr>
              <a:pPr/>
              <a:t>66</a:t>
            </a:fld>
            <a:endParaRPr lang="hu-HU">
              <a:solidFill>
                <a:prstClr val="black"/>
              </a:solidFill>
            </a:endParaRPr>
          </a:p>
        </p:txBody>
      </p:sp>
    </p:spTree>
    <p:extLst>
      <p:ext uri="{BB962C8B-B14F-4D97-AF65-F5344CB8AC3E}">
        <p14:creationId xmlns:p14="http://schemas.microsoft.com/office/powerpoint/2010/main" val="41252121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solidFill>
                  <a:prstClr val="black"/>
                </a:solidFill>
              </a:rPr>
              <a:pPr/>
              <a:t>67</a:t>
            </a:fld>
            <a:endParaRPr lang="hu-HU">
              <a:solidFill>
                <a:prstClr val="black"/>
              </a:solidFill>
            </a:endParaRPr>
          </a:p>
        </p:txBody>
      </p:sp>
    </p:spTree>
    <p:extLst>
      <p:ext uri="{BB962C8B-B14F-4D97-AF65-F5344CB8AC3E}">
        <p14:creationId xmlns:p14="http://schemas.microsoft.com/office/powerpoint/2010/main" val="1720996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dirty="0"/>
              <a:t>A területek hasznosítási módjának meghatározására vonatkozó alapjogi követelmények – Alaptörvényi szabályozás, P)cikk, jogbiztonság, alapjog korlátozhatósága, versengő érdekek, egészséges környezethez való alapvető jog, objektív intézményvédelmi kötelezettség</a:t>
            </a:r>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4</a:t>
            </a:fld>
            <a:endParaRPr lang="hu-HU"/>
          </a:p>
        </p:txBody>
      </p:sp>
    </p:spTree>
    <p:extLst>
      <p:ext uri="{BB962C8B-B14F-4D97-AF65-F5344CB8AC3E}">
        <p14:creationId xmlns:p14="http://schemas.microsoft.com/office/powerpoint/2010/main" val="17326004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Kinek mi az érdeke</a:t>
            </a:r>
            <a:r>
              <a:rPr lang="hu-HU" baseline="0" dirty="0"/>
              <a:t> és az hogyan jut érvényre?</a:t>
            </a:r>
          </a:p>
          <a:p>
            <a:r>
              <a:rPr lang="hu-HU" baseline="0" dirty="0"/>
              <a:t>Pl. állami szereplőnek az is feladata, h a különböző ágazati célokat megvalósítsa. Közvetetten súlyos állami </a:t>
            </a:r>
            <a:r>
              <a:rPr lang="hu-HU" baseline="0" dirty="0" err="1"/>
              <a:t>túlszereplés</a:t>
            </a:r>
            <a:r>
              <a:rPr lang="hu-HU" baseline="0" dirty="0"/>
              <a:t>. Önkormányzati szereplőknek közvetett a ráhatásuk, a részvétel lehetősége pl. véleményezés kp döntésekben.</a:t>
            </a:r>
          </a:p>
          <a:p>
            <a:r>
              <a:rPr lang="hu-HU" baseline="0" dirty="0"/>
              <a:t>Hatósági munkán túl szinte valamennyi tevékenységet felöleli.</a:t>
            </a:r>
          </a:p>
          <a:p>
            <a:r>
              <a:rPr lang="hu-HU" baseline="0" dirty="0"/>
              <a:t>Komoly vita és </a:t>
            </a:r>
            <a:r>
              <a:rPr lang="hu-HU" baseline="0" dirty="0" err="1"/>
              <a:t>feszkóhelyzet</a:t>
            </a:r>
            <a:r>
              <a:rPr lang="hu-HU" baseline="0" dirty="0"/>
              <a:t>, hogy az önkormányzatok foglalkoznak ezzel, azonban a területfejlesztéssel szoros összefüggésben, akkor hogyan és melyik szinten melyik döntés születhet?</a:t>
            </a:r>
          </a:p>
          <a:p>
            <a:pPr marL="0" marR="0" lvl="0" indent="0" algn="l" defTabSz="914400" rtl="0" eaLnBrk="1" fontAlgn="auto" latinLnBrk="0" hangingPunct="1">
              <a:lnSpc>
                <a:spcPct val="100000"/>
              </a:lnSpc>
              <a:spcBef>
                <a:spcPts val="0"/>
              </a:spcBef>
              <a:spcAft>
                <a:spcPts val="0"/>
              </a:spcAft>
              <a:buClrTx/>
              <a:buSzTx/>
              <a:buFontTx/>
              <a:buNone/>
              <a:tabLst/>
              <a:defRPr/>
            </a:pPr>
            <a:r>
              <a:rPr lang="hu-HU" altLang="hu-HU" sz="1200" kern="0" dirty="0" err="1">
                <a:effectLst/>
              </a:rPr>
              <a:t>Önk-k</a:t>
            </a:r>
            <a:r>
              <a:rPr lang="hu-HU" altLang="hu-HU" sz="1200" kern="0" dirty="0">
                <a:effectLst/>
              </a:rPr>
              <a:t> gazdálkodási, pénzügyi helyzete, állami </a:t>
            </a:r>
            <a:r>
              <a:rPr lang="hu-HU" altLang="hu-HU" sz="1200" kern="0" dirty="0" err="1">
                <a:effectLst/>
              </a:rPr>
              <a:t>ktg-vetéssel</a:t>
            </a:r>
            <a:r>
              <a:rPr lang="hu-HU" altLang="hu-HU" sz="1200" kern="0" dirty="0">
                <a:effectLst/>
              </a:rPr>
              <a:t> való kapcsolata nem tartott lépést az </a:t>
            </a:r>
            <a:r>
              <a:rPr lang="hu-HU" altLang="hu-HU" sz="1200" kern="0" dirty="0" err="1">
                <a:effectLst/>
              </a:rPr>
              <a:t>önk-i</a:t>
            </a:r>
            <a:r>
              <a:rPr lang="hu-HU" altLang="hu-HU" sz="1200" kern="0" dirty="0">
                <a:effectLst/>
              </a:rPr>
              <a:t> önállósággal (</a:t>
            </a:r>
            <a:r>
              <a:rPr lang="hu-HU" altLang="hu-HU" sz="1200" kern="0" dirty="0" err="1">
                <a:effectLst/>
              </a:rPr>
              <a:t>önk-kat</a:t>
            </a:r>
            <a:r>
              <a:rPr lang="hu-HU" altLang="hu-HU" sz="1200" kern="0" dirty="0">
                <a:effectLst/>
              </a:rPr>
              <a:t> ellenőrző rendszer sem alakult ki megfelelően)</a:t>
            </a:r>
          </a:p>
          <a:p>
            <a:pPr>
              <a:lnSpc>
                <a:spcPct val="90000"/>
              </a:lnSpc>
              <a:defRPr/>
            </a:pPr>
            <a:r>
              <a:rPr lang="hu-HU" altLang="hu-HU" sz="2400" kern="0" dirty="0">
                <a:effectLst/>
              </a:rPr>
              <a:t>Szűkös anyagi kondíciók </a:t>
            </a:r>
            <a:r>
              <a:rPr lang="hu-HU" altLang="hu-HU" sz="2400" kern="0" dirty="0">
                <a:effectLst/>
                <a:sym typeface="Wingdings" panose="05000000000000000000" pitchFamily="2" charset="2"/>
              </a:rPr>
              <a:t></a:t>
            </a:r>
            <a:r>
              <a:rPr lang="hu-HU" altLang="hu-HU" sz="2400" kern="0" dirty="0">
                <a:effectLst/>
              </a:rPr>
              <a:t> fejlesztés többi résztvevőjére is támaszkodnia kell (pl. gazdálkodói, vállalkozói szféra)</a:t>
            </a:r>
          </a:p>
          <a:p>
            <a:pPr>
              <a:lnSpc>
                <a:spcPct val="90000"/>
              </a:lnSpc>
              <a:defRPr/>
            </a:pPr>
            <a:r>
              <a:rPr lang="hu-HU" altLang="hu-HU" sz="2400" kern="0" dirty="0">
                <a:effectLst/>
              </a:rPr>
              <a:t>Nem kizárólagos mindentudója a helyi társadalmi rétegek, csoportok szándékainak </a:t>
            </a:r>
            <a:r>
              <a:rPr lang="hu-HU" altLang="hu-HU" sz="2400" kern="0" dirty="0">
                <a:effectLst/>
                <a:sym typeface="Wingdings" panose="05000000000000000000" pitchFamily="2" charset="2"/>
              </a:rPr>
              <a:t></a:t>
            </a:r>
            <a:r>
              <a:rPr lang="hu-HU" altLang="hu-HU" sz="2400" kern="0" dirty="0">
                <a:effectLst/>
              </a:rPr>
              <a:t> ezt jobban közvetítik a civil szervezetek</a:t>
            </a:r>
          </a:p>
          <a:p>
            <a:pPr lvl="1">
              <a:lnSpc>
                <a:spcPct val="90000"/>
              </a:lnSpc>
              <a:defRPr/>
            </a:pPr>
            <a:r>
              <a:rPr lang="hu-HU" altLang="hu-HU" sz="2000" kern="0" dirty="0">
                <a:effectLst/>
              </a:rPr>
              <a:t>Bizonytalanság esetén meg kell kérdezni a polgárokat</a:t>
            </a:r>
          </a:p>
          <a:p>
            <a:pPr lvl="1">
              <a:lnSpc>
                <a:spcPct val="90000"/>
              </a:lnSpc>
              <a:defRPr/>
            </a:pPr>
            <a:r>
              <a:rPr lang="hu-HU" altLang="hu-HU" sz="2000" kern="0" dirty="0">
                <a:effectLst/>
              </a:rPr>
              <a:t>Igaz: választott képviselőtestülettel már a választókat képviselik</a:t>
            </a:r>
          </a:p>
          <a:p>
            <a:pPr marL="0" marR="0" lvl="0" indent="0" algn="l" defTabSz="914400" rtl="0" eaLnBrk="1" fontAlgn="auto" latinLnBrk="0" hangingPunct="1">
              <a:lnSpc>
                <a:spcPct val="100000"/>
              </a:lnSpc>
              <a:spcBef>
                <a:spcPts val="0"/>
              </a:spcBef>
              <a:spcAft>
                <a:spcPts val="0"/>
              </a:spcAft>
              <a:buClrTx/>
              <a:buSzTx/>
              <a:buFontTx/>
              <a:buNone/>
              <a:tabLst/>
              <a:defRPr/>
            </a:pPr>
            <a:r>
              <a:rPr lang="hu-HU" altLang="hu-HU" sz="1200" kern="0" dirty="0">
                <a:effectLst/>
              </a:rPr>
              <a:t>Gazdálkodó szervezetek</a:t>
            </a:r>
            <a:r>
              <a:rPr lang="hu-HU" altLang="hu-HU" sz="1200" kern="0" baseline="0" dirty="0">
                <a:effectLst/>
              </a:rPr>
              <a:t> egyre jelentősebb réteg, mivel az </a:t>
            </a:r>
            <a:r>
              <a:rPr lang="hu-HU" altLang="hu-HU" sz="1200" kern="0" baseline="0" dirty="0" err="1">
                <a:effectLst/>
              </a:rPr>
              <a:t>ök</a:t>
            </a:r>
            <a:r>
              <a:rPr lang="hu-HU" altLang="hu-HU" sz="1200" kern="0" baseline="0" dirty="0">
                <a:effectLst/>
              </a:rPr>
              <a:t> támogatások reálértéke alig változott. Gazdálkodó szervezetek képviselete egyértelmű: magukat képviselik és jól</a:t>
            </a:r>
            <a:endParaRPr lang="hu-HU" altLang="hu-HU" sz="1200" kern="0" dirty="0">
              <a:effectLst/>
            </a:endParaRPr>
          </a:p>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71</a:t>
            </a:fld>
            <a:endParaRPr lang="hu-HU"/>
          </a:p>
        </p:txBody>
      </p:sp>
    </p:spTree>
    <p:extLst>
      <p:ext uri="{BB962C8B-B14F-4D97-AF65-F5344CB8AC3E}">
        <p14:creationId xmlns:p14="http://schemas.microsoft.com/office/powerpoint/2010/main" val="4002133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Lényeges településfejlesztési forrást jelentenek a </a:t>
            </a:r>
            <a:r>
              <a:rPr lang="hu-HU" sz="1200" i="1" kern="1200" dirty="0">
                <a:solidFill>
                  <a:schemeClr val="tx1"/>
                </a:solidFill>
                <a:effectLst/>
                <a:latin typeface="+mn-lt"/>
                <a:ea typeface="+mn-ea"/>
                <a:cs typeface="+mn-cs"/>
              </a:rPr>
              <a:t>cél- és címzett támogatások</a:t>
            </a:r>
            <a:r>
              <a:rPr lang="hu-HU" sz="1200" kern="1200" dirty="0">
                <a:solidFill>
                  <a:schemeClr val="tx1"/>
                </a:solidFill>
                <a:effectLst/>
                <a:latin typeface="+mn-lt"/>
                <a:ea typeface="+mn-ea"/>
                <a:cs typeface="+mn-cs"/>
              </a:rPr>
              <a:t>, így a településfejlesztési célok megfogalmazásakor nem hagyható figyelmen kívül, hogy a parlament – az Országos Területfejlesztési Koncepcióval összhangban – milyen települési fejlesztésekhez és milyen feltételek mellett nyújt központi költségvetési támogatást (</a:t>
            </a:r>
            <a:r>
              <a:rPr lang="hu-HU" sz="1200" i="1" kern="1200" dirty="0" err="1">
                <a:solidFill>
                  <a:schemeClr val="tx1"/>
                </a:solidFill>
                <a:effectLst/>
                <a:latin typeface="+mn-lt"/>
                <a:ea typeface="+mn-ea"/>
                <a:cs typeface="+mn-cs"/>
              </a:rPr>
              <a:t>Kökényesi</a:t>
            </a:r>
            <a:r>
              <a:rPr lang="hu-HU" sz="1200" i="1" kern="1200" dirty="0">
                <a:solidFill>
                  <a:schemeClr val="tx1"/>
                </a:solidFill>
                <a:effectLst/>
                <a:latin typeface="+mn-lt"/>
                <a:ea typeface="+mn-ea"/>
                <a:cs typeface="+mn-cs"/>
              </a:rPr>
              <a:t>–Madaras</a:t>
            </a:r>
            <a:r>
              <a:rPr lang="hu-HU" sz="1200" kern="1200" dirty="0">
                <a:solidFill>
                  <a:schemeClr val="tx1"/>
                </a:solidFill>
                <a:effectLst/>
                <a:latin typeface="+mn-lt"/>
                <a:ea typeface="+mn-ea"/>
                <a:cs typeface="+mn-cs"/>
              </a:rPr>
              <a:t>, 2002b).</a:t>
            </a:r>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 településfejlesztés finanszírozása egyébként is kényes kérdés, hiszen </a:t>
            </a:r>
            <a:r>
              <a:rPr lang="hu-HU" sz="1200" i="1" kern="1200" dirty="0">
                <a:solidFill>
                  <a:schemeClr val="tx1"/>
                </a:solidFill>
                <a:effectLst/>
                <a:latin typeface="+mn-lt"/>
                <a:ea typeface="+mn-ea"/>
                <a:cs typeface="+mn-cs"/>
              </a:rPr>
              <a:t>átfogó, közvetlen településfejlesztési központi forrás nincs</a:t>
            </a:r>
            <a:r>
              <a:rPr lang="hu-HU" sz="1200" kern="1200" dirty="0">
                <a:solidFill>
                  <a:schemeClr val="tx1"/>
                </a:solidFill>
                <a:effectLst/>
                <a:latin typeface="+mn-lt"/>
                <a:ea typeface="+mn-ea"/>
                <a:cs typeface="+mn-cs"/>
              </a:rPr>
              <a:t>; </a:t>
            </a:r>
            <a:r>
              <a:rPr lang="hu-HU" sz="1200" i="1" kern="1200" dirty="0">
                <a:solidFill>
                  <a:schemeClr val="tx1"/>
                </a:solidFill>
                <a:effectLst/>
                <a:latin typeface="+mn-lt"/>
                <a:ea typeface="+mn-ea"/>
                <a:cs typeface="+mn-cs"/>
              </a:rPr>
              <a:t>az önkormányzatoknak maguknak kell kigazdálkodniuk a fejlesztéshez szükséges összegeket, vagy külső források szerzésével – pályázati úton, vagy magántőke bevonásával – kell gondoskodniuk a beruházások</a:t>
            </a:r>
            <a:r>
              <a:rPr lang="hu-HU" sz="1200" kern="1200" dirty="0">
                <a:solidFill>
                  <a:schemeClr val="tx1"/>
                </a:solidFill>
                <a:effectLst/>
                <a:latin typeface="+mn-lt"/>
                <a:ea typeface="+mn-ea"/>
                <a:cs typeface="+mn-cs"/>
              </a:rPr>
              <a:t> </a:t>
            </a:r>
            <a:r>
              <a:rPr lang="hu-HU" sz="1200" i="1" kern="1200" dirty="0">
                <a:solidFill>
                  <a:schemeClr val="tx1"/>
                </a:solidFill>
                <a:effectLst/>
                <a:latin typeface="+mn-lt"/>
                <a:ea typeface="+mn-ea"/>
                <a:cs typeface="+mn-cs"/>
              </a:rPr>
              <a:t>megvalósulásáról.</a:t>
            </a:r>
            <a:r>
              <a:rPr lang="hu-HU" sz="1200" kern="1200" dirty="0">
                <a:solidFill>
                  <a:schemeClr val="tx1"/>
                </a:solidFill>
                <a:effectLst/>
                <a:latin typeface="+mn-lt"/>
                <a:ea typeface="+mn-ea"/>
                <a:cs typeface="+mn-cs"/>
              </a:rPr>
              <a:t> A központi fejlesztési források célterületeit és keretösszegeit mindig az </a:t>
            </a:r>
            <a:r>
              <a:rPr lang="hu-HU" sz="1200" i="1" kern="1200" dirty="0">
                <a:solidFill>
                  <a:schemeClr val="tx1"/>
                </a:solidFill>
                <a:effectLst/>
                <a:latin typeface="+mn-lt"/>
                <a:ea typeface="+mn-ea"/>
                <a:cs typeface="+mn-cs"/>
              </a:rPr>
              <a:t>adott évi költségvetési törvény</a:t>
            </a:r>
            <a:r>
              <a:rPr lang="hu-HU" sz="1200" kern="1200" dirty="0">
                <a:solidFill>
                  <a:schemeClr val="tx1"/>
                </a:solidFill>
                <a:effectLst/>
                <a:latin typeface="+mn-lt"/>
                <a:ea typeface="+mn-ea"/>
                <a:cs typeface="+mn-cs"/>
              </a:rPr>
              <a:t> irányozza elő, amely így nehezen tervezhető, és többségben nem jár alanyi jogon (a kivételt képező céltámogatásnál is van egy felső költségvetési korlát).</a:t>
            </a:r>
          </a:p>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72</a:t>
            </a:fld>
            <a:endParaRPr lang="hu-HU"/>
          </a:p>
        </p:txBody>
      </p:sp>
    </p:spTree>
    <p:extLst>
      <p:ext uri="{BB962C8B-B14F-4D97-AF65-F5344CB8AC3E}">
        <p14:creationId xmlns:p14="http://schemas.microsoft.com/office/powerpoint/2010/main" val="10203567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környezetvédelmi elvek mellett megemlíteni</a:t>
            </a:r>
            <a:r>
              <a:rPr lang="hu-HU" baseline="0" dirty="0"/>
              <a:t> a tervszerűséget+ h a hatóság sem ronthatja le egyedi döntéssel. Adatszolgáltatás problémái, támogatási rendszer ellentmondásai, ld. Balatongyörök támogatása ITM keretből.</a:t>
            </a:r>
          </a:p>
          <a:p>
            <a:r>
              <a:rPr lang="hu-HU" baseline="0" dirty="0" err="1"/>
              <a:t>Plussz</a:t>
            </a:r>
            <a:r>
              <a:rPr lang="hu-HU" baseline="0" dirty="0"/>
              <a:t> mi a jogorvoslat rendszere? Van-e lehetősége eltérni az önkormányzatnak?</a:t>
            </a:r>
          </a:p>
          <a:p>
            <a:r>
              <a:rPr lang="hu-HU" baseline="0" dirty="0"/>
              <a:t>Mi az a lehetőség, ahogyan bárhogyan megvalósulhat a kikötő a jelen szabályozási keretek közt is? Nemzetgazdasági szempontból kiemelt beruházások!!</a:t>
            </a:r>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solidFill>
                  <a:prstClr val="black"/>
                </a:solidFill>
              </a:rPr>
              <a:pPr/>
              <a:t>74</a:t>
            </a:fld>
            <a:endParaRPr lang="hu-HU">
              <a:solidFill>
                <a:prstClr val="black"/>
              </a:solidFill>
            </a:endParaRPr>
          </a:p>
        </p:txBody>
      </p:sp>
    </p:spTree>
    <p:extLst>
      <p:ext uri="{BB962C8B-B14F-4D97-AF65-F5344CB8AC3E}">
        <p14:creationId xmlns:p14="http://schemas.microsoft.com/office/powerpoint/2010/main" val="4252550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5</a:t>
            </a:fld>
            <a:endParaRPr lang="hu-HU"/>
          </a:p>
        </p:txBody>
      </p:sp>
    </p:spTree>
    <p:extLst>
      <p:ext uri="{BB962C8B-B14F-4D97-AF65-F5344CB8AC3E}">
        <p14:creationId xmlns:p14="http://schemas.microsoft.com/office/powerpoint/2010/main" val="3462235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6</a:t>
            </a:fld>
            <a:endParaRPr lang="hu-HU"/>
          </a:p>
        </p:txBody>
      </p:sp>
    </p:spTree>
    <p:extLst>
      <p:ext uri="{BB962C8B-B14F-4D97-AF65-F5344CB8AC3E}">
        <p14:creationId xmlns:p14="http://schemas.microsoft.com/office/powerpoint/2010/main" val="1501544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Területfejleszté</a:t>
            </a:r>
            <a:r>
              <a:rPr lang="hu-HU" baseline="0" dirty="0"/>
              <a:t>s = társadalmi, gazdasági, környezeti folyamatok értékelése, hosszú távú célkitűzések, stratégiai beavatkozás</a:t>
            </a:r>
          </a:p>
          <a:p>
            <a:r>
              <a:rPr lang="hu-HU" baseline="0" dirty="0"/>
              <a:t>Területrendezés = </a:t>
            </a:r>
            <a:r>
              <a:rPr lang="hu-HU" baseline="0" dirty="0" err="1"/>
              <a:t>területfelhasználás</a:t>
            </a:r>
            <a:r>
              <a:rPr lang="hu-HU" baseline="0" dirty="0"/>
              <a:t> rendje és szabályai</a:t>
            </a:r>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7</a:t>
            </a:fld>
            <a:endParaRPr lang="hu-HU"/>
          </a:p>
        </p:txBody>
      </p:sp>
    </p:spTree>
    <p:extLst>
      <p:ext uri="{BB962C8B-B14F-4D97-AF65-F5344CB8AC3E}">
        <p14:creationId xmlns:p14="http://schemas.microsoft.com/office/powerpoint/2010/main" val="2475420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Közjogi szervezetszabályzókba</a:t>
            </a:r>
            <a:r>
              <a:rPr lang="hu-HU" baseline="0" dirty="0"/>
              <a:t> foglaltak!</a:t>
            </a:r>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8</a:t>
            </a:fld>
            <a:endParaRPr lang="hu-HU"/>
          </a:p>
        </p:txBody>
      </p:sp>
    </p:spTree>
    <p:extLst>
      <p:ext uri="{BB962C8B-B14F-4D97-AF65-F5344CB8AC3E}">
        <p14:creationId xmlns:p14="http://schemas.microsoft.com/office/powerpoint/2010/main" val="240746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7. felhívja a Miniszterelnökséget vezető minisztert, hogy az érintett miniszterekkel együttműködve - és a Nemzeti Média- és Hírközlési Hatóság elnökének bevonásával - vizsgálja felül </a:t>
            </a:r>
            <a:r>
              <a:rPr lang="hu-HU" b="1" i="1" u="sng" dirty="0"/>
              <a:t>a beépítésre szánt területek tekintetében az építésügyi hatósági eljárásra vonatkozó szabályozást a településrendezési tervek rugalmasabbá tétele érdekében;</a:t>
            </a:r>
          </a:p>
          <a:p>
            <a:r>
              <a:rPr lang="hu-HU" dirty="0"/>
              <a:t> Felelős:	 Miniszterelnökséget vezető miniszter belügyminiszter</a:t>
            </a:r>
          </a:p>
          <a:p>
            <a:r>
              <a:rPr lang="hu-HU" dirty="0"/>
              <a:t>    földművelésügyi miniszter nemzeti fejlesztési miniszter   Határidő: 2015. június 30.</a:t>
            </a:r>
          </a:p>
          <a:p>
            <a:r>
              <a:rPr lang="hu-HU" dirty="0"/>
              <a:t>8. felhívja a Miniszterelnökséget vezető minisztert, hogy az érintett miniszterekkel együttműködve vizsgálja felül a települések </a:t>
            </a:r>
            <a:r>
              <a:rPr lang="hu-HU" b="1" u="sng" dirty="0"/>
              <a:t>külterületein való építkezés lehetőségeit</a:t>
            </a:r>
            <a:r>
              <a:rPr lang="hu-HU" dirty="0"/>
              <a:t>, különös tekintettel a sajátos területhasználatokra;</a:t>
            </a:r>
          </a:p>
          <a:p>
            <a:r>
              <a:rPr lang="hu-HU" dirty="0"/>
              <a:t> Felelős:	 Miniszterelnökséget vezető miniszter belügyminiszter</a:t>
            </a:r>
          </a:p>
          <a:p>
            <a:r>
              <a:rPr lang="hu-HU" dirty="0"/>
              <a:t>    földművelésügyi miniszter nemzeti fejlesztési miniszter honvédelmi miniszter   Határidő: 2015. június 30.</a:t>
            </a:r>
          </a:p>
          <a:p>
            <a:r>
              <a:rPr lang="hu-HU" dirty="0"/>
              <a:t>15. felhívja a Miniszterelnökséget vezető minisztert, hogy gondoskodjon a </a:t>
            </a:r>
            <a:r>
              <a:rPr lang="hu-HU" b="1" dirty="0"/>
              <a:t>Nemzeti Építészetpolitika</a:t>
            </a:r>
            <a:r>
              <a:rPr lang="hu-HU" dirty="0"/>
              <a:t> kidolgozásáról egy olyan minőségű kiadvány formájában, mely a nemzetközi példákhoz hasonlóan képviseli a hazai építészet irányelveit;</a:t>
            </a:r>
          </a:p>
          <a:p>
            <a:r>
              <a:rPr lang="hu-HU" dirty="0"/>
              <a:t> Felelős:	 Miniszterelnökséget vezető miniszter</a:t>
            </a:r>
          </a:p>
          <a:p>
            <a:r>
              <a:rPr lang="hu-HU" dirty="0"/>
              <a:t>   Határidő: 2015. március 31.</a:t>
            </a:r>
          </a:p>
          <a:p>
            <a:r>
              <a:rPr lang="hu-HU" b="1" dirty="0"/>
              <a:t>1576-os:</a:t>
            </a:r>
          </a:p>
          <a:p>
            <a:r>
              <a:rPr lang="hu-HU" b="1" dirty="0"/>
              <a:t>7. Új területrendezési, településfejlesztési és </a:t>
            </a:r>
            <a:r>
              <a:rPr lang="hu-HU" b="1" dirty="0" err="1"/>
              <a:t>-rendezési</a:t>
            </a:r>
            <a:r>
              <a:rPr lang="hu-HU" b="1" dirty="0"/>
              <a:t> tervrendszer</a:t>
            </a:r>
          </a:p>
          <a:p>
            <a:r>
              <a:rPr lang="hu-HU" dirty="0"/>
              <a:t>7.1. Ki kell dolgozni a területrendezési tervek és a településrendezési eszközök egymásra épülő rendszerének hatékonysága, a 2014-2020-as európai uniós programozási időszakban megvalósuló fejlesztések elősegítése, a Modern Városok Program támogatása, valamint az ágazati célok területi koordinációja érdekében</a:t>
            </a:r>
          </a:p>
          <a:p>
            <a:r>
              <a:rPr lang="hu-HU" dirty="0"/>
              <a:t>a) </a:t>
            </a:r>
            <a:r>
              <a:rPr lang="hu-HU" dirty="0" err="1"/>
              <a:t>a</a:t>
            </a:r>
            <a:r>
              <a:rPr lang="hu-HU" dirty="0"/>
              <a:t> területrendezési tervek egy időben történő készítésének és elfogadásának jogszabályi feltételeit,</a:t>
            </a:r>
          </a:p>
          <a:p>
            <a:r>
              <a:rPr lang="hu-HU" dirty="0"/>
              <a:t>b) a területrendezési tervek és településrendezési eszközök új tartalmi követelményrendszerét összhangban a terület- és településfejlesztési tervezéssel,</a:t>
            </a:r>
          </a:p>
          <a:p>
            <a:r>
              <a:rPr lang="hu-HU" dirty="0"/>
              <a:t>c) a közösségi tervezés és a lakosság véleményezésbe történő bevonása ösztönzésének új, hatékony módszertanát.</a:t>
            </a:r>
          </a:p>
          <a:p>
            <a:r>
              <a:rPr lang="hu-HU" dirty="0"/>
              <a:t> Felelős:	 Miniszterelnökséget vezető miniszter belügyminiszter igazságügyi miniszter nemzetgazdasági miniszter emberi erőforrások minisztere földművelésügyi miniszter nemzeti fejlesztési miniszter honvédelmi miniszter</a:t>
            </a:r>
          </a:p>
          <a:p>
            <a:r>
              <a:rPr lang="hu-HU" dirty="0"/>
              <a:t>   Határidő: 2015. december 15.   Forrás: nem igényel forrást</a:t>
            </a:r>
          </a:p>
          <a:p>
            <a:r>
              <a:rPr lang="hu-HU" dirty="0"/>
              <a:t>7.2. </a:t>
            </a:r>
            <a:r>
              <a:rPr lang="hu-HU" b="0" dirty="0"/>
              <a:t>Az egységes, egymásra épülő tervhierarchia megteremtése érdekében el kell készíteni a területrendezési tervek módosításához a településrendezési tervezéssel szinkronban lévő, adattartalmában módosított </a:t>
            </a:r>
            <a:r>
              <a:rPr lang="hu-HU" b="1" dirty="0"/>
              <a:t>állami ingatlan-nyilvántartási térképi adatbázist, az állami topográfiai térképi adatbázist az állami távérzékelési adatbázist és ezek ingyenes szolgáltatását a tervezéshez.</a:t>
            </a:r>
          </a:p>
          <a:p>
            <a:r>
              <a:rPr lang="hu-HU" dirty="0"/>
              <a:t> Felelős:	 földművelésügyi miniszter Miniszterelnökséget vezető miniszter belügyminiszter nemzeti fejlesztési miniszter nemzetgazdasági miniszter honvédelmi miniszter a forrás biztosítása tekintetében: nemzetgazdasági miniszter</a:t>
            </a:r>
          </a:p>
          <a:p>
            <a:r>
              <a:rPr lang="hu-HU" dirty="0"/>
              <a:t>   Határidő: 2016. június 30.   Forrás: 200 millió forint forrás biztosítása a központi költségvetésből, a Földművelésügyi Minisztérium fejezetében</a:t>
            </a:r>
          </a:p>
          <a:p>
            <a:r>
              <a:rPr lang="hu-HU" dirty="0"/>
              <a:t>7.3. A 2014-2020-as európai uniós programozási időszakra megfogalmazott, átfogó fejlesztések területi megalapozása, valamint a Modern Városok Program támogatása érdekében, összhangban az Országos Fejlesztési és Területfejlesztési Koncepcióval</a:t>
            </a:r>
          </a:p>
          <a:p>
            <a:r>
              <a:rPr lang="hu-HU" dirty="0"/>
              <a:t>a) el kell készíteni az új tervezési rendszerben az ország és a kiemelt térségek területrendezési tervét,</a:t>
            </a:r>
          </a:p>
          <a:p>
            <a:r>
              <a:rPr lang="hu-HU" dirty="0"/>
              <a:t>b) az a) alpontban foglalt feladat végrehajtásával párhuzamosan koordinálni és finanszírozni kell a megyei területrendezési tervek módosítását,</a:t>
            </a:r>
          </a:p>
          <a:p>
            <a:r>
              <a:rPr lang="hu-HU" dirty="0"/>
              <a:t>c) biztosítani kell az új tervezési rendszerben készülő területrendezési tervek, valamint a településfejlesztési dokumentumok és a településrendezési eszközök egységes digitális felületen történő egyeztetését a Lechner Tudásközpont Területi, Építészeti és Informatikai Nonprofit Kft. bevonásával,</a:t>
            </a:r>
          </a:p>
          <a:p>
            <a:r>
              <a:rPr lang="hu-HU" dirty="0"/>
              <a:t>d) az a)</a:t>
            </a:r>
            <a:r>
              <a:rPr lang="hu-HU" dirty="0" err="1"/>
              <a:t>-c</a:t>
            </a:r>
            <a:r>
              <a:rPr lang="hu-HU" dirty="0"/>
              <a:t>) alpontban foglalt feladatok ellátásához gondoskodni kell a 2016. évi központi költségvetés terhére 550 millió forint, a 2017. évi központi költségvetés terhére 350 millió forint többletforrás biztosításáról.</a:t>
            </a:r>
          </a:p>
          <a:p>
            <a:r>
              <a:rPr lang="hu-HU" dirty="0"/>
              <a:t> Felelős:	 Miniszterelnökséget vezető miniszter nemzetgazdasági miniszter belügyminiszter földművelésügyi miniszter nemzeti fejlesztési miniszter honvédelmi miniszter emberi erőforrások minisztere</a:t>
            </a:r>
          </a:p>
          <a:p>
            <a:r>
              <a:rPr lang="hu-HU" dirty="0"/>
              <a:t>   Határidő: az a)</a:t>
            </a:r>
            <a:r>
              <a:rPr lang="hu-HU" dirty="0" err="1"/>
              <a:t>-b</a:t>
            </a:r>
            <a:r>
              <a:rPr lang="hu-HU" dirty="0"/>
              <a:t>) alpont tekintetében: 2017. december 15. a c) alpont tekintetében: 2016. december 15. a d) alpont tekintetében: folyamatos   Forrás: 900 millió forint forrás a központi költségvetésből</a:t>
            </a:r>
          </a:p>
          <a:p>
            <a:r>
              <a:rPr lang="hu-HU" dirty="0"/>
              <a:t>7.4. Magyarország versenyképességének növelése, a 2014-2020-as európai uniós programozási időszak forrásainak hatékony felhasználása, a fejlesztések átláthatóságának biztosítása és a szabályozások gyorsítása érdekében</a:t>
            </a:r>
          </a:p>
          <a:p>
            <a:r>
              <a:rPr lang="hu-HU" dirty="0"/>
              <a:t>a) gondoskodni kell a Dokumentációs Központnak az új tervezési rendszerben készülő területrendezési tervek és településrendezési eszközök közhiteles digitális kezelésére és adatszolgáltatásra, valamint a településfejlesztési koncepciók és integrált településfejlesztési stratégiák gyűjtésre és adatszolgáltatásra alkalmassá tételéről a Lechner Tudásközpont Területi, Építészeti és Informatikai Nonprofit Kft. útján,</a:t>
            </a:r>
          </a:p>
          <a:p>
            <a:r>
              <a:rPr lang="hu-HU" dirty="0"/>
              <a:t>b) </a:t>
            </a:r>
            <a:r>
              <a:rPr lang="hu-HU" b="1" u="sng" dirty="0"/>
              <a:t>ki kell alakítani az ágazati és önkormányzati fejlesztésekkel kapcsolatos döntéstámogató Nemzeti Fejlesztési Potenciál Térképet és adatbázist a Lechner Tudásközpont Területi, Építészeti és Informatikai Nonprofit Kft. útján,</a:t>
            </a:r>
          </a:p>
          <a:p>
            <a:r>
              <a:rPr lang="hu-HU" dirty="0"/>
              <a:t>c) az a) és b) alpontban megfogalmazott feladatok ellátásához gondoskodni kell a 2016. évi központi költségvetés terhére 50 millió forint, a 2017. évi központi költségvetés terhére 60 millió forint forrás biztosításáról.</a:t>
            </a:r>
          </a:p>
          <a:p>
            <a:r>
              <a:rPr lang="hu-HU" dirty="0"/>
              <a:t> Felelős:	 Miniszterelnökséget vezető miniszter nemzetgazdasági miniszter belügyminiszter a források biztosításáért: nemzetgazdasági miniszter</a:t>
            </a:r>
          </a:p>
          <a:p>
            <a:r>
              <a:rPr lang="hu-HU" dirty="0"/>
              <a:t>   Határidő: a) és b) alpont esetében 2017. december 15. c) alpont esetében azonnal, illetve a 2017. évi költségvetés tervezése során   Forrás: 110 millió forint a központi költségvetésből</a:t>
            </a:r>
          </a:p>
          <a:p>
            <a:r>
              <a:rPr lang="hu-HU" dirty="0"/>
              <a:t>7.5. A lakossági építkezések és befektetői beruházások rugalmas megvalósulásának elősegítése, valamint Magyarország </a:t>
            </a:r>
            <a:r>
              <a:rPr lang="hu-HU" b="1" dirty="0"/>
              <a:t>III. Nemzeti Energia-hatékonysági Cselekvési Tervének településrendezési támogatása érdekében ki kell dolgozni</a:t>
            </a:r>
          </a:p>
          <a:p>
            <a:r>
              <a:rPr lang="hu-HU" b="1" dirty="0"/>
              <a:t>a) </a:t>
            </a:r>
            <a:r>
              <a:rPr lang="hu-HU" b="1" dirty="0" err="1"/>
              <a:t>a</a:t>
            </a:r>
            <a:r>
              <a:rPr lang="hu-HU" b="1" dirty="0"/>
              <a:t> családi házas lakóterületek településrendezési szabályozási tartalmának egyszerűsítését,</a:t>
            </a:r>
          </a:p>
          <a:p>
            <a:r>
              <a:rPr lang="hu-HU" dirty="0"/>
              <a:t>b) a gazdasági területekre vonatkozó településrendezési keretszabályokat és alkalmazásuk eljárási rendjét,</a:t>
            </a:r>
          </a:p>
          <a:p>
            <a:r>
              <a:rPr lang="hu-HU" dirty="0"/>
              <a:t>c) a mérnöki létesítmények településkép-védelmi véleményezési eljárásának részletszabályait,</a:t>
            </a:r>
          </a:p>
          <a:p>
            <a:r>
              <a:rPr lang="hu-HU" dirty="0"/>
              <a:t>d) a </a:t>
            </a:r>
            <a:r>
              <a:rPr lang="hu-HU" dirty="0" err="1"/>
              <a:t>Helyspecifikus</a:t>
            </a:r>
            <a:r>
              <a:rPr lang="hu-HU" dirty="0"/>
              <a:t> Településklimatológiai Vizsgálat, valamint a klímatudatos településrendezés gyakorlati módszertanát és az infokommunikációs, hírközlési mérnöki és különleges építmények elhelyezésének települési szabályozásának módszertanát a Nemzeti Média- és Hírközlési Hatóság bevonásával.</a:t>
            </a:r>
          </a:p>
          <a:p>
            <a:r>
              <a:rPr lang="hu-HU" dirty="0"/>
              <a:t> Felelős:	 Miniszterelnökséget vezető miniszter nemzeti fejlesztési miniszter földművelésügyi miniszter</a:t>
            </a:r>
          </a:p>
          <a:p>
            <a:r>
              <a:rPr lang="hu-HU" dirty="0"/>
              <a:t>   Határidő: 2015. december 15.</a:t>
            </a:r>
          </a:p>
          <a:p>
            <a:r>
              <a:rPr lang="hu-HU" dirty="0"/>
              <a:t>7.6. Ki kell dolgozni a települési önkormányzatok településfejlesztési dokumentumai és településrendezési eszközei elkészítéséhez szükséges, az állami ingatlan-nyilvántartási térképi adatbázis, az állami topográfiai térképi adatbázis, és az állami távérzékelési adatbázis díjmentességét biztosító jogszabályi és finanszírozási feltételeket.</a:t>
            </a:r>
          </a:p>
          <a:p>
            <a:r>
              <a:rPr lang="hu-HU" dirty="0"/>
              <a:t> Felelős:	 földművelésügyi miniszter Miniszterelnökséget vezető miniszter igazságügyi miniszter nemzetgazdasági miniszter belügyminiszter</a:t>
            </a:r>
          </a:p>
          <a:p>
            <a:r>
              <a:rPr lang="hu-HU" dirty="0"/>
              <a:t>   Határidő: 2016. június 30.   Forrás: 3 milliárd forint forrás a 2017. évi és 3 milliárd forint forrás a 2018. évi központi költségvetésből a Földművelésügyi minisztérium fejezetében</a:t>
            </a:r>
          </a:p>
          <a:p>
            <a:r>
              <a:rPr lang="hu-HU" dirty="0"/>
              <a:t>7.7. </a:t>
            </a:r>
            <a:r>
              <a:rPr lang="hu-HU" b="1" dirty="0"/>
              <a:t>A Digitális Nemzet Fejlesztési Programmal, a </a:t>
            </a:r>
            <a:r>
              <a:rPr lang="hu-HU" b="1" dirty="0" err="1"/>
              <a:t>Smart</a:t>
            </a:r>
            <a:r>
              <a:rPr lang="hu-HU" b="1" dirty="0"/>
              <a:t> City és a Modern Városok fejlesztési programmal, illetve az előkészítés alatt lévő Nemzeti Tájstratégiával összhangban ki kell dolgozni</a:t>
            </a:r>
          </a:p>
          <a:p>
            <a:r>
              <a:rPr lang="hu-HU" b="1" dirty="0"/>
              <a:t>a) </a:t>
            </a:r>
            <a:r>
              <a:rPr lang="hu-HU" b="1" dirty="0" err="1"/>
              <a:t>a</a:t>
            </a:r>
            <a:r>
              <a:rPr lang="hu-HU" b="1" dirty="0"/>
              <a:t> Nemzeti Településpolitikát,</a:t>
            </a:r>
          </a:p>
          <a:p>
            <a:r>
              <a:rPr lang="hu-HU" b="1" dirty="0"/>
              <a:t>b) a Nemzeti Településpolitika Cselekvési Programját.</a:t>
            </a:r>
          </a:p>
          <a:p>
            <a:r>
              <a:rPr lang="hu-HU" dirty="0"/>
              <a:t> Felelős:	 Miniszterelnökséget vezető miniszter nemzetgazdasági miniszter belügyminiszter nemzeti fejlesztési miniszter emberi erőforrás miniszter földművelésügyi miniszter</a:t>
            </a:r>
          </a:p>
          <a:p>
            <a:r>
              <a:rPr lang="hu-HU" dirty="0"/>
              <a:t>   Határidő: az a) alpont tekintetében 2016. június 30. a b) alpont tekintetében 2017. június 30.</a:t>
            </a:r>
          </a:p>
          <a:p>
            <a:endParaRPr lang="hu-HU" dirty="0"/>
          </a:p>
        </p:txBody>
      </p:sp>
      <p:sp>
        <p:nvSpPr>
          <p:cNvPr id="4" name="Dia számának helye 3"/>
          <p:cNvSpPr>
            <a:spLocks noGrp="1"/>
          </p:cNvSpPr>
          <p:nvPr>
            <p:ph type="sldNum" sz="quarter" idx="10"/>
          </p:nvPr>
        </p:nvSpPr>
        <p:spPr/>
        <p:txBody>
          <a:bodyPr/>
          <a:lstStyle/>
          <a:p>
            <a:fld id="{E33FE211-C62D-4A44-9B72-3F060143C406}" type="slidenum">
              <a:rPr lang="hu-HU" smtClean="0"/>
              <a:t>10</a:t>
            </a:fld>
            <a:endParaRPr lang="hu-HU"/>
          </a:p>
        </p:txBody>
      </p:sp>
    </p:spTree>
    <p:extLst>
      <p:ext uri="{BB962C8B-B14F-4D97-AF65-F5344CB8AC3E}">
        <p14:creationId xmlns:p14="http://schemas.microsoft.com/office/powerpoint/2010/main" val="3537420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hu-HU"/>
              <a:t>Mintacím szerkesztése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5DC571F9-2249-4C3B-A962-15920C95D21B}" type="datetimeFigureOut">
              <a:rPr lang="hu-HU" smtClean="0"/>
              <a:t>2021. 04. 21.</a:t>
            </a:fld>
            <a:endParaRPr lang="hu-HU"/>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hu-HU"/>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D9765B99-7D1F-4FCF-BF88-8FC4AFB516FA}" type="slidenum">
              <a:rPr lang="hu-HU" smtClean="0"/>
              <a:t>‹#›</a:t>
            </a:fld>
            <a:endParaRPr lang="hu-HU"/>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ate Placeholder 3"/>
          <p:cNvSpPr>
            <a:spLocks noGrp="1"/>
          </p:cNvSpPr>
          <p:nvPr>
            <p:ph type="dt" sz="half" idx="10"/>
          </p:nvPr>
        </p:nvSpPr>
        <p:spPr/>
        <p:txBody>
          <a:bodyPr/>
          <a:lstStyle/>
          <a:p>
            <a:fld id="{5DC571F9-2249-4C3B-A962-15920C95D21B}" type="datetimeFigureOut">
              <a:rPr lang="hu-HU" smtClean="0"/>
              <a:t>2021. 04. 21.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D9765B99-7D1F-4FCF-BF88-8FC4AFB516FA}" type="slidenum">
              <a:rPr lang="hu-HU" smtClean="0"/>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hu-HU"/>
              <a:t>Mintacím szerkesztése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ate Placeholder 3"/>
          <p:cNvSpPr>
            <a:spLocks noGrp="1"/>
          </p:cNvSpPr>
          <p:nvPr>
            <p:ph type="dt" sz="half" idx="10"/>
          </p:nvPr>
        </p:nvSpPr>
        <p:spPr/>
        <p:txBody>
          <a:bodyPr/>
          <a:lstStyle/>
          <a:p>
            <a:fld id="{5DC571F9-2249-4C3B-A962-15920C95D21B}" type="datetimeFigureOut">
              <a:rPr lang="hu-HU" smtClean="0"/>
              <a:t>2021. 04. 21.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D9765B99-7D1F-4FCF-BF88-8FC4AFB516FA}" type="slidenum">
              <a:rPr lang="hu-HU" smtClean="0"/>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5DC571F9-2249-4C3B-A962-15920C95D21B}" type="datetimeFigureOut">
              <a:rPr lang="hu-HU" smtClean="0"/>
              <a:t>2021. 04. 21.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D9765B99-7D1F-4FCF-BF88-8FC4AFB516FA}" type="slidenum">
              <a:rPr lang="hu-HU" smtClean="0"/>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hu-HU"/>
              <a:t>Mintacím szerkesztése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5DC571F9-2249-4C3B-A962-15920C95D21B}" type="datetimeFigureOut">
              <a:rPr lang="hu-HU" smtClean="0"/>
              <a:t>2021. 04. 21.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D9765B99-7D1F-4FCF-BF88-8FC4AFB516FA}" type="slidenum">
              <a:rPr lang="hu-HU" smtClean="0"/>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a:p>
        </p:txBody>
      </p:sp>
      <p:sp>
        <p:nvSpPr>
          <p:cNvPr id="5" name="Date Placeholder 4"/>
          <p:cNvSpPr>
            <a:spLocks noGrp="1"/>
          </p:cNvSpPr>
          <p:nvPr>
            <p:ph type="dt" sz="half" idx="10"/>
          </p:nvPr>
        </p:nvSpPr>
        <p:spPr/>
        <p:txBody>
          <a:bodyPr/>
          <a:lstStyle/>
          <a:p>
            <a:fld id="{5DC571F9-2249-4C3B-A962-15920C95D21B}" type="datetimeFigureOut">
              <a:rPr lang="hu-HU" smtClean="0"/>
              <a:t>2021. 04. 21.</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D9765B99-7D1F-4FCF-BF88-8FC4AFB516FA}" type="slidenum">
              <a:rPr lang="hu-HU" smtClean="0"/>
              <a:t>‹#›</a:t>
            </a:fld>
            <a:endParaRPr lang="hu-HU"/>
          </a:p>
        </p:txBody>
      </p:sp>
      <p:sp>
        <p:nvSpPr>
          <p:cNvPr id="9" name="Content Placeholder 8"/>
          <p:cNvSpPr>
            <a:spLocks noGrp="1"/>
          </p:cNvSpPr>
          <p:nvPr>
            <p:ph sz="quarter" idx="13"/>
          </p:nvPr>
        </p:nvSpPr>
        <p:spPr>
          <a:xfrm>
            <a:off x="1042416" y="2313432"/>
            <a:ext cx="3419856" cy="349300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a:t>Mintacím szerkesztése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5DC571F9-2249-4C3B-A962-15920C95D21B}" type="datetimeFigureOut">
              <a:rPr lang="hu-HU" smtClean="0"/>
              <a:t>2021. 04. 21.</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D9765B99-7D1F-4FCF-BF88-8FC4AFB516FA}" type="slidenum">
              <a:rPr lang="hu-HU" smtClean="0"/>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a:p>
        </p:txBody>
      </p:sp>
      <p:sp>
        <p:nvSpPr>
          <p:cNvPr id="3" name="Date Placeholder 2"/>
          <p:cNvSpPr>
            <a:spLocks noGrp="1"/>
          </p:cNvSpPr>
          <p:nvPr>
            <p:ph type="dt" sz="half" idx="10"/>
          </p:nvPr>
        </p:nvSpPr>
        <p:spPr/>
        <p:txBody>
          <a:bodyPr/>
          <a:lstStyle/>
          <a:p>
            <a:fld id="{5DC571F9-2249-4C3B-A962-15920C95D21B}" type="datetimeFigureOut">
              <a:rPr lang="hu-HU" smtClean="0"/>
              <a:t>2021. 04. 21.</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D9765B99-7D1F-4FCF-BF88-8FC4AFB516FA}" type="slidenum">
              <a:rPr lang="hu-HU" smtClean="0"/>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C571F9-2249-4C3B-A962-15920C95D21B}" type="datetimeFigureOut">
              <a:rPr lang="hu-HU" smtClean="0"/>
              <a:t>2021. 04. 21.</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D9765B99-7D1F-4FCF-BF88-8FC4AFB516FA}" type="slidenum">
              <a:rPr lang="hu-HU" smtClean="0"/>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DC571F9-2249-4C3B-A962-15920C95D21B}" type="datetimeFigureOut">
              <a:rPr lang="hu-HU" smtClean="0"/>
              <a:t>2021. 04. 21.</a:t>
            </a:fld>
            <a:endParaRPr lang="hu-HU"/>
          </a:p>
        </p:txBody>
      </p:sp>
      <p:sp>
        <p:nvSpPr>
          <p:cNvPr id="7" name="Slide Number Placeholder 6"/>
          <p:cNvSpPr>
            <a:spLocks noGrp="1"/>
          </p:cNvSpPr>
          <p:nvPr>
            <p:ph type="sldNum" sz="quarter" idx="12"/>
          </p:nvPr>
        </p:nvSpPr>
        <p:spPr/>
        <p:txBody>
          <a:bodyPr/>
          <a:lstStyle/>
          <a:p>
            <a:fld id="{D9765B99-7D1F-4FCF-BF88-8FC4AFB516FA}" type="slidenum">
              <a:rPr lang="hu-HU" smtClean="0"/>
              <a:t>‹#›</a:t>
            </a:fld>
            <a:endParaRPr lang="hu-HU"/>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hu-HU"/>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hu-HU"/>
              <a:t>Mintacím szerkesztése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hu-HU"/>
              <a:t>Mintacím szerkesztése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fld id="{5DC571F9-2249-4C3B-A962-15920C95D21B}" type="datetimeFigureOut">
              <a:rPr lang="hu-HU" smtClean="0"/>
              <a:t>2021. 04. 21.</a:t>
            </a:fld>
            <a:endParaRPr lang="hu-HU"/>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hu-HU"/>
          </a:p>
        </p:txBody>
      </p:sp>
      <p:sp>
        <p:nvSpPr>
          <p:cNvPr id="7" name="Slide Number Placeholder 6"/>
          <p:cNvSpPr>
            <a:spLocks noGrp="1"/>
          </p:cNvSpPr>
          <p:nvPr>
            <p:ph type="sldNum" sz="quarter" idx="12"/>
          </p:nvPr>
        </p:nvSpPr>
        <p:spPr/>
        <p:txBody>
          <a:bodyPr/>
          <a:lstStyle/>
          <a:p>
            <a:fld id="{D9765B99-7D1F-4FCF-BF88-8FC4AFB516FA}" type="slidenum">
              <a:rPr lang="hu-HU" smtClean="0"/>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hu-HU"/>
              <a:t>Mintacím szerkesztése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5DC571F9-2249-4C3B-A962-15920C95D21B}" type="datetimeFigureOut">
              <a:rPr lang="hu-HU" smtClean="0"/>
              <a:t>2021. 04. 21.</a:t>
            </a:fld>
            <a:endParaRPr lang="hu-HU"/>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hu-HU"/>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D9765B99-7D1F-4FCF-BF88-8FC4AFB516FA}" type="slidenum">
              <a:rPr lang="hu-HU" smtClean="0"/>
              <a:t>‹#›</a:t>
            </a:fld>
            <a:endParaRPr lang="hu-H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kormany.hu/download/f/5a/f0000/magyarszephely_tak.pdf"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75.xml.rels><?xml version="1.0" encoding="UTF-8" standalone="yes"?>
<Relationships xmlns="http://schemas.openxmlformats.org/package/2006/relationships"><Relationship Id="rId3" Type="http://schemas.openxmlformats.org/officeDocument/2006/relationships/hyperlink" Target="mailto:agocs.ilona@ajbh.hu" TargetMode="External"/><Relationship Id="rId2" Type="http://schemas.openxmlformats.org/officeDocument/2006/relationships/hyperlink" Target="mailto:agocs.ilona@tajk.szie.h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uj.jogtar.h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a:bodyPr>
          <a:lstStyle/>
          <a:p>
            <a:r>
              <a:rPr lang="hu-HU" sz="2800" dirty="0"/>
              <a:t>Településfejlesztés és –rendezés 2020/1-3.</a:t>
            </a:r>
          </a:p>
        </p:txBody>
      </p:sp>
      <p:sp>
        <p:nvSpPr>
          <p:cNvPr id="3" name="Alcím 2"/>
          <p:cNvSpPr>
            <a:spLocks noGrp="1"/>
          </p:cNvSpPr>
          <p:nvPr>
            <p:ph type="subTitle" idx="1"/>
          </p:nvPr>
        </p:nvSpPr>
        <p:spPr/>
        <p:txBody>
          <a:bodyPr>
            <a:normAutofit lnSpcReduction="10000"/>
          </a:bodyPr>
          <a:lstStyle/>
          <a:p>
            <a:endParaRPr lang="hu-HU" dirty="0"/>
          </a:p>
          <a:p>
            <a:r>
              <a:rPr lang="hu-HU" dirty="0"/>
              <a:t>Dr. Agócs Ilona</a:t>
            </a:r>
          </a:p>
          <a:p>
            <a:r>
              <a:rPr lang="hu-HU" dirty="0"/>
              <a:t>Prof. Dr. Bándi Gyula diáinak felhasználásával</a:t>
            </a:r>
          </a:p>
          <a:p>
            <a:endParaRPr lang="hu-HU" dirty="0"/>
          </a:p>
          <a:p>
            <a:endParaRPr lang="hu-HU" dirty="0"/>
          </a:p>
        </p:txBody>
      </p:sp>
    </p:spTree>
    <p:extLst>
      <p:ext uri="{BB962C8B-B14F-4D97-AF65-F5344CB8AC3E}">
        <p14:creationId xmlns:p14="http://schemas.microsoft.com/office/powerpoint/2010/main" val="3896444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692696"/>
            <a:ext cx="7024744" cy="648072"/>
          </a:xfrm>
        </p:spPr>
        <p:txBody>
          <a:bodyPr>
            <a:normAutofit fontScale="90000"/>
          </a:bodyPr>
          <a:lstStyle/>
          <a:p>
            <a:r>
              <a:rPr lang="hu-HU" dirty="0"/>
              <a:t>Az építésügyi reformja</a:t>
            </a:r>
          </a:p>
        </p:txBody>
      </p:sp>
      <p:sp>
        <p:nvSpPr>
          <p:cNvPr id="3" name="Tartalom helye 2"/>
          <p:cNvSpPr>
            <a:spLocks noGrp="1"/>
          </p:cNvSpPr>
          <p:nvPr>
            <p:ph idx="1"/>
          </p:nvPr>
        </p:nvSpPr>
        <p:spPr>
          <a:xfrm>
            <a:off x="971600" y="1556792"/>
            <a:ext cx="6777317" cy="2880320"/>
          </a:xfrm>
        </p:spPr>
        <p:txBody>
          <a:bodyPr>
            <a:normAutofit fontScale="62500" lnSpcReduction="20000"/>
          </a:bodyPr>
          <a:lstStyle/>
          <a:p>
            <a:r>
              <a:rPr lang="hu-HU" dirty="0"/>
              <a:t>2015. Nemzeti Építészetpolitika</a:t>
            </a:r>
          </a:p>
          <a:p>
            <a:pPr marL="361950" indent="0">
              <a:buNone/>
            </a:pPr>
            <a:r>
              <a:rPr lang="hu-HU" dirty="0"/>
              <a:t>(</a:t>
            </a:r>
            <a:r>
              <a:rPr lang="hu-HU" dirty="0" err="1"/>
              <a:t>epiteszetpolitika.hu</a:t>
            </a:r>
            <a:r>
              <a:rPr lang="hu-HU" dirty="0"/>
              <a:t>)</a:t>
            </a:r>
          </a:p>
          <a:p>
            <a:pPr marL="361950" indent="0">
              <a:buNone/>
            </a:pPr>
            <a:r>
              <a:rPr lang="hu-HU" dirty="0"/>
              <a:t>„15. felhívja a Miniszterelnökséget vezető minisztert, hogy gondoskodjon a </a:t>
            </a:r>
            <a:r>
              <a:rPr lang="hu-HU" b="1" dirty="0"/>
              <a:t>Nemzeti Építészetpolitika</a:t>
            </a:r>
            <a:r>
              <a:rPr lang="hu-HU" dirty="0"/>
              <a:t> kidolgozásáról egy olyan minőségű kiadvány formájában, mely a nemzetközi példákhoz hasonlóan </a:t>
            </a:r>
            <a:r>
              <a:rPr lang="hu-HU" b="1" dirty="0"/>
              <a:t>képviseli a hazai építészet irányelveit</a:t>
            </a:r>
            <a:r>
              <a:rPr lang="hu-HU" dirty="0"/>
              <a:t>”</a:t>
            </a:r>
          </a:p>
          <a:p>
            <a:r>
              <a:rPr lang="hu-HU" dirty="0"/>
              <a:t>1032/2015. (I. 30.) Korm. határozat az építésüggyel kapcsolatos társadalompolitikai elképzelések megvalósítását célzó intézkedésekről</a:t>
            </a:r>
          </a:p>
          <a:p>
            <a:r>
              <a:rPr lang="hu-HU" dirty="0"/>
              <a:t>Az építésügy átalakítását célzó intézkedési tervről és a hozzá kapcsolódó feladatokról szóló 1567/2015. (IX. 4.) Korm. Határozat (15 pontban az előbbi Korm. Határozat feladatrendszere), </a:t>
            </a:r>
            <a:r>
              <a:rPr lang="hu-HU" b="1" dirty="0"/>
              <a:t>7. pont: új területrendezési, településfejlesztési és –rendezési tervrendszer</a:t>
            </a:r>
          </a:p>
          <a:p>
            <a:pPr marL="68580" indent="0">
              <a:buNone/>
            </a:pPr>
            <a:endParaRPr lang="hu-HU" dirty="0"/>
          </a:p>
          <a:p>
            <a:endParaRPr lang="hu-HU"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2995" y="4286250"/>
            <a:ext cx="2175986"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4286250"/>
            <a:ext cx="2175986"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4283174"/>
            <a:ext cx="2175986"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58" y="4286250"/>
            <a:ext cx="2175986"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5120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836712"/>
            <a:ext cx="7024744" cy="1152128"/>
          </a:xfrm>
        </p:spPr>
        <p:txBody>
          <a:bodyPr>
            <a:noAutofit/>
          </a:bodyPr>
          <a:lstStyle/>
          <a:p>
            <a:r>
              <a:rPr lang="hu-HU" sz="2800" dirty="0"/>
              <a:t>A területhasználati módok meghatározásának szabályozási háttere </a:t>
            </a:r>
          </a:p>
        </p:txBody>
      </p:sp>
      <p:sp>
        <p:nvSpPr>
          <p:cNvPr id="3" name="Tartalom helye 2"/>
          <p:cNvSpPr>
            <a:spLocks noGrp="1"/>
          </p:cNvSpPr>
          <p:nvPr>
            <p:ph idx="1"/>
          </p:nvPr>
        </p:nvSpPr>
        <p:spPr>
          <a:xfrm>
            <a:off x="1043608" y="2060848"/>
            <a:ext cx="6777317" cy="4608512"/>
          </a:xfrm>
        </p:spPr>
        <p:txBody>
          <a:bodyPr>
            <a:normAutofit fontScale="70000" lnSpcReduction="20000"/>
          </a:bodyPr>
          <a:lstStyle/>
          <a:p>
            <a:r>
              <a:rPr lang="hu-HU" dirty="0"/>
              <a:t>Országos területfejlesztési koncepció:</a:t>
            </a:r>
          </a:p>
          <a:p>
            <a:pPr marL="357188" indent="0">
              <a:buNone/>
            </a:pPr>
            <a:r>
              <a:rPr lang="hu-HU" dirty="0"/>
              <a:t>Az Országgyűlés 1/2014. (I. 3.) OGY határozata a Nemzeti Fejlesztés 2030 - Országos Fejlesztési és Területfejlesztési Koncepcióról. </a:t>
            </a:r>
          </a:p>
          <a:p>
            <a:r>
              <a:rPr lang="hu-HU" dirty="0"/>
              <a:t>Országos és kiemelt térségi területrendezési tervek</a:t>
            </a:r>
          </a:p>
          <a:p>
            <a:pPr marL="357188" indent="0">
              <a:buNone/>
            </a:pPr>
            <a:r>
              <a:rPr lang="hu-HU" dirty="0"/>
              <a:t>Magyarország és egyes kiemelt térségeinek területrendezési tervéről szóló 2018. évi CXXXIX. törvény (a korábban hatályos 3 nagy területrendezési törvény helyett)</a:t>
            </a:r>
          </a:p>
          <a:p>
            <a:r>
              <a:rPr lang="hu-HU" dirty="0"/>
              <a:t>Megyei területrendezési tervek</a:t>
            </a:r>
          </a:p>
          <a:p>
            <a:r>
              <a:rPr lang="hu-HU" dirty="0"/>
              <a:t>Településfejlesztési dokumentumok:</a:t>
            </a:r>
          </a:p>
          <a:p>
            <a:pPr indent="12700">
              <a:buFont typeface="Wingdings" panose="05000000000000000000" pitchFamily="2" charset="2"/>
              <a:buChar char="§"/>
            </a:pPr>
            <a:r>
              <a:rPr lang="hu-HU" dirty="0"/>
              <a:t>Településfejlesztési koncepció (</a:t>
            </a:r>
            <a:r>
              <a:rPr lang="hu-HU" dirty="0" err="1"/>
              <a:t>hosszútávú</a:t>
            </a:r>
            <a:r>
              <a:rPr lang="hu-HU" dirty="0"/>
              <a:t>)</a:t>
            </a:r>
          </a:p>
          <a:p>
            <a:pPr indent="12700">
              <a:buFont typeface="Wingdings" panose="05000000000000000000" pitchFamily="2" charset="2"/>
              <a:buChar char="§"/>
            </a:pPr>
            <a:r>
              <a:rPr lang="hu-HU" dirty="0"/>
              <a:t>Integrált településfejlesztési stratégia (középtávú)</a:t>
            </a:r>
          </a:p>
          <a:p>
            <a:r>
              <a:rPr lang="hu-HU" dirty="0"/>
              <a:t>Településrendezési eszközök</a:t>
            </a:r>
          </a:p>
          <a:p>
            <a:pPr indent="14288">
              <a:buFont typeface="Wingdings" panose="05000000000000000000" pitchFamily="2" charset="2"/>
              <a:buChar char="§"/>
            </a:pPr>
            <a:r>
              <a:rPr lang="hu-HU" dirty="0"/>
              <a:t>Településszerkezeti terv</a:t>
            </a:r>
          </a:p>
          <a:p>
            <a:pPr indent="14288">
              <a:buFont typeface="Wingdings" panose="05000000000000000000" pitchFamily="2" charset="2"/>
              <a:buChar char="§"/>
            </a:pPr>
            <a:r>
              <a:rPr lang="hu-HU" dirty="0"/>
              <a:t>Helyi építési szabályzat és mellékleteként a szabályozási terv</a:t>
            </a:r>
          </a:p>
          <a:p>
            <a:pPr indent="14288">
              <a:buFont typeface="Wingdings" panose="05000000000000000000" pitchFamily="2" charset="2"/>
              <a:buChar char="§"/>
            </a:pPr>
            <a:r>
              <a:rPr lang="hu-HU" dirty="0"/>
              <a:t>Településképi arculati kézikönyv</a:t>
            </a:r>
          </a:p>
          <a:p>
            <a:pPr indent="14288">
              <a:buFont typeface="Wingdings" panose="05000000000000000000" pitchFamily="2" charset="2"/>
              <a:buChar char="§"/>
            </a:pPr>
            <a:r>
              <a:rPr lang="hu-HU" dirty="0"/>
              <a:t>Településkép-védelmi helyi rendelet</a:t>
            </a:r>
          </a:p>
        </p:txBody>
      </p:sp>
    </p:spTree>
    <p:extLst>
      <p:ext uri="{BB962C8B-B14F-4D97-AF65-F5344CB8AC3E}">
        <p14:creationId xmlns:p14="http://schemas.microsoft.com/office/powerpoint/2010/main" val="4224269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65288738"/>
              </p:ext>
            </p:extLst>
          </p:nvPr>
        </p:nvGraphicFramePr>
        <p:xfrm>
          <a:off x="683568" y="908720"/>
          <a:ext cx="777686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4944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764704"/>
            <a:ext cx="7024744" cy="1008112"/>
          </a:xfrm>
        </p:spPr>
        <p:txBody>
          <a:bodyPr>
            <a:normAutofit fontScale="90000"/>
          </a:bodyPr>
          <a:lstStyle/>
          <a:p>
            <a:r>
              <a:rPr lang="hu-HU" sz="3200" dirty="0"/>
              <a:t>Az országos területfejlesztési koncepció – Nemzeti Fejlesztés 2030</a:t>
            </a:r>
          </a:p>
        </p:txBody>
      </p:sp>
      <p:sp>
        <p:nvSpPr>
          <p:cNvPr id="3" name="Tartalom helye 2"/>
          <p:cNvSpPr>
            <a:spLocks noGrp="1"/>
          </p:cNvSpPr>
          <p:nvPr>
            <p:ph idx="1"/>
          </p:nvPr>
        </p:nvSpPr>
        <p:spPr>
          <a:xfrm>
            <a:off x="1043608" y="1916832"/>
            <a:ext cx="6777317" cy="4536504"/>
          </a:xfrm>
        </p:spPr>
        <p:txBody>
          <a:bodyPr>
            <a:normAutofit fontScale="55000" lnSpcReduction="20000"/>
          </a:bodyPr>
          <a:lstStyle/>
          <a:p>
            <a:r>
              <a:rPr lang="hu-HU" dirty="0"/>
              <a:t>„Az Országgyűlés Magyarország Alaptörvényébe foglalt, a </a:t>
            </a:r>
            <a:r>
              <a:rPr lang="hu-HU" u="sng" dirty="0"/>
              <a:t>fenntartható fejlődés, a jövő nemzedékek lehetőségeinek védelme és a nemzeti erőforrásainkkal való hosszú távú felelős gazdálkodás </a:t>
            </a:r>
            <a:r>
              <a:rPr lang="hu-HU" dirty="0"/>
              <a:t>követelményeinek érvényesítése érdekében (…)”</a:t>
            </a:r>
          </a:p>
          <a:p>
            <a:r>
              <a:rPr lang="hu-HU" b="1" dirty="0"/>
              <a:t>2.1 Nemzeti jövőkép</a:t>
            </a:r>
          </a:p>
          <a:p>
            <a:pPr marL="68580" indent="0">
              <a:buNone/>
            </a:pPr>
            <a:r>
              <a:rPr lang="hu-HU" dirty="0"/>
              <a:t>„</a:t>
            </a:r>
            <a:r>
              <a:rPr lang="hu-HU" u="sng" dirty="0"/>
              <a:t>Magyarország 2030-ban Kelet-Közép-Európa egyik vezető gazdasági és szellemi központja lesz</a:t>
            </a:r>
            <a:r>
              <a:rPr lang="hu-HU" dirty="0"/>
              <a:t>, lakosságának biztonságos megélhetést biztosító, az erőforrások fenntartható használatára épülő versenyképes gazdasággal, azzal összefüggésben gyarapodó népességgel, megerősödött közösségekkel, javuló életminőséggel és környezeti állapottal.”	</a:t>
            </a:r>
          </a:p>
          <a:p>
            <a:r>
              <a:rPr lang="hu-HU" dirty="0"/>
              <a:t> „(A) </a:t>
            </a:r>
            <a:r>
              <a:rPr lang="hu-HU" u="sng" dirty="0"/>
              <a:t>természeti erőforrások mennyiségi és minőségi megőrzése</a:t>
            </a:r>
            <a:r>
              <a:rPr lang="hu-HU" dirty="0"/>
              <a:t>, a környezet állapotának és értékeinek megőrzése, javítása” szempont olyan horizontális szempont amelyet „a fejlesztéspolitika, a programtervezés és a megvalósítás egészében érvényesíteni kell” Magyarország fejlesztési koncepciójának átfogó céljai megvalósítása érdekében, melyek közt az egyik „a természeti erőforrásaink fenntartható használata, értékeink megőrzése és környezetünk védelme”.</a:t>
            </a:r>
          </a:p>
          <a:p>
            <a:r>
              <a:rPr lang="hu-HU" dirty="0"/>
              <a:t>A középtávon megvalósítani szükséges környezetstratégiai feladatok közt első helyen az „épített környezet értékeinek és a természeti erőforrások védelme, természet- és tájvédelem, környezetvédelem, örökségvédelem, a települési környezet védelme és élhetőbbé tétele, a kedvező táji adottságok megőrzése, a táj szerkezetének és karakterének kedvezőtlen irányú változásának lassítása, megállítása” szerepel. </a:t>
            </a:r>
          </a:p>
          <a:p>
            <a:r>
              <a:rPr lang="hu-HU" u="sng" dirty="0"/>
              <a:t>A „Koncepcióban foglalt alapelveket és stratégiai célkitűzéseket a jogalkotásban és a szakpolitikai stratégia- és programalkotásban folyamatosan érvényre kell juttatni”.</a:t>
            </a:r>
          </a:p>
        </p:txBody>
      </p:sp>
    </p:spTree>
    <p:extLst>
      <p:ext uri="{BB962C8B-B14F-4D97-AF65-F5344CB8AC3E}">
        <p14:creationId xmlns:p14="http://schemas.microsoft.com/office/powerpoint/2010/main" val="167887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1027664"/>
            <a:ext cx="7024744" cy="961176"/>
          </a:xfrm>
        </p:spPr>
        <p:txBody>
          <a:bodyPr>
            <a:noAutofit/>
          </a:bodyPr>
          <a:lstStyle/>
          <a:p>
            <a:r>
              <a:rPr lang="hu-HU" sz="2800" dirty="0"/>
              <a:t>Magyarország és egyes kiemelt térségeiről szóló 2018. évi CXXXIX. törvény – új </a:t>
            </a:r>
            <a:r>
              <a:rPr lang="hu-HU" sz="2800" dirty="0" err="1"/>
              <a:t>OTrT</a:t>
            </a:r>
            <a:endParaRPr lang="hu-HU" sz="2800" dirty="0"/>
          </a:p>
        </p:txBody>
      </p:sp>
      <p:sp>
        <p:nvSpPr>
          <p:cNvPr id="3" name="Tartalom helye 2"/>
          <p:cNvSpPr>
            <a:spLocks noGrp="1"/>
          </p:cNvSpPr>
          <p:nvPr>
            <p:ph idx="1"/>
          </p:nvPr>
        </p:nvSpPr>
        <p:spPr>
          <a:xfrm>
            <a:off x="539552" y="2060848"/>
            <a:ext cx="8136904" cy="4608512"/>
          </a:xfrm>
        </p:spPr>
        <p:txBody>
          <a:bodyPr>
            <a:normAutofit fontScale="92500" lnSpcReduction="20000"/>
          </a:bodyPr>
          <a:lstStyle/>
          <a:p>
            <a:r>
              <a:rPr lang="hu-HU" sz="2100" dirty="0"/>
              <a:t>Koncepcionális újítás – korszakváltó megújításra vállalkozik. </a:t>
            </a:r>
          </a:p>
          <a:p>
            <a:r>
              <a:rPr lang="hu-HU" sz="2100" dirty="0"/>
              <a:t>A korábban hatályos 3 nagy területrendezési törvény – országos, Balaton Kiemelt Üdülőkörzet és Budapest Agglomeráció – újraszabályozása egy törvényben.</a:t>
            </a:r>
          </a:p>
          <a:p>
            <a:r>
              <a:rPr lang="hu-HU" sz="2100" dirty="0"/>
              <a:t>Indokolás szerinti célkitűzések a bürokráciacsökkentés, a fejlesztési szemléletű megközelítés és a forrásfelhasználások hatékonyságának növelése, </a:t>
            </a:r>
            <a:r>
              <a:rPr lang="hu-HU" sz="2100" b="1" dirty="0"/>
              <a:t>a terület- és településrendezési szabályozások egységessé és átjárhatóvá válása</a:t>
            </a:r>
            <a:r>
              <a:rPr lang="hu-HU" sz="2100" dirty="0"/>
              <a:t>.</a:t>
            </a:r>
          </a:p>
          <a:p>
            <a:r>
              <a:rPr lang="hu-HU" sz="2100" dirty="0"/>
              <a:t>Számos övezeti tervlapot kivezetett a törvényi szabályozási szintről – indokolás szerint a védelmi szintek nem csökkentek.</a:t>
            </a:r>
          </a:p>
          <a:p>
            <a:r>
              <a:rPr lang="hu-HU" sz="2100" dirty="0"/>
              <a:t>Balaton közvetlen vízparti területeire sajátos szabályozás érvényesül, a törvény nem határozza meg a területi hatályát.</a:t>
            </a:r>
          </a:p>
          <a:p>
            <a:r>
              <a:rPr lang="hu-HU" sz="2100" dirty="0"/>
              <a:t>Számos egyéb ágazati jogszabályt és építésügyi előírást is módosított egyben.</a:t>
            </a:r>
          </a:p>
          <a:p>
            <a:r>
              <a:rPr lang="hu-HU" sz="2100" dirty="0"/>
              <a:t>A megyei területrendezési terveket 2019 végéig, a településrendezési terveket 2021-ig kell a szabályozáshoz igazítani.</a:t>
            </a:r>
          </a:p>
          <a:p>
            <a:pPr marL="68580" indent="0">
              <a:buNone/>
            </a:pPr>
            <a:endParaRPr lang="hu-HU" dirty="0"/>
          </a:p>
          <a:p>
            <a:pPr marL="68580" indent="0">
              <a:buNone/>
            </a:pPr>
            <a:endParaRPr lang="hu-HU" dirty="0"/>
          </a:p>
          <a:p>
            <a:pPr marL="68580" indent="0">
              <a:buNone/>
            </a:pPr>
            <a:endParaRPr lang="hu-HU" dirty="0"/>
          </a:p>
        </p:txBody>
      </p:sp>
    </p:spTree>
    <p:extLst>
      <p:ext uri="{BB962C8B-B14F-4D97-AF65-F5344CB8AC3E}">
        <p14:creationId xmlns:p14="http://schemas.microsoft.com/office/powerpoint/2010/main" val="3791686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r>
              <a:rPr lang="hu-HU" dirty="0" err="1"/>
              <a:t>Screenshotok</a:t>
            </a:r>
            <a:r>
              <a:rPr lang="hu-HU" dirty="0"/>
              <a:t> arról, h milyen volt és milyen lett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854893"/>
            <a:ext cx="8065008" cy="5534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1343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764704"/>
            <a:ext cx="8022431" cy="5657850"/>
          </a:xfrm>
        </p:spPr>
      </p:pic>
    </p:spTree>
    <p:extLst>
      <p:ext uri="{BB962C8B-B14F-4D97-AF65-F5344CB8AC3E}">
        <p14:creationId xmlns:p14="http://schemas.microsoft.com/office/powerpoint/2010/main" val="2841917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11560" y="980728"/>
            <a:ext cx="7776864" cy="792088"/>
          </a:xfrm>
        </p:spPr>
        <p:txBody>
          <a:bodyPr>
            <a:normAutofit fontScale="90000"/>
          </a:bodyPr>
          <a:lstStyle/>
          <a:p>
            <a:r>
              <a:rPr lang="hu-HU" dirty="0"/>
              <a:t>Településrendezés – történeti áttekintés</a:t>
            </a:r>
          </a:p>
        </p:txBody>
      </p:sp>
      <p:sp>
        <p:nvSpPr>
          <p:cNvPr id="3" name="Tartalom helye 2"/>
          <p:cNvSpPr>
            <a:spLocks noGrp="1"/>
          </p:cNvSpPr>
          <p:nvPr>
            <p:ph idx="1"/>
          </p:nvPr>
        </p:nvSpPr>
        <p:spPr>
          <a:xfrm>
            <a:off x="395536" y="1844824"/>
            <a:ext cx="8280920" cy="4680520"/>
          </a:xfrm>
        </p:spPr>
        <p:txBody>
          <a:bodyPr>
            <a:normAutofit fontScale="92500" lnSpcReduction="10000"/>
          </a:bodyPr>
          <a:lstStyle/>
          <a:p>
            <a:pPr>
              <a:lnSpc>
                <a:spcPct val="80000"/>
              </a:lnSpc>
            </a:pPr>
            <a:r>
              <a:rPr lang="hu-HU" altLang="hu-HU" sz="2600" dirty="0"/>
              <a:t>1912. Magyar Városok Szövetsége javaslata, minta Gyöngyös városának rendezési terve.</a:t>
            </a:r>
          </a:p>
          <a:p>
            <a:pPr>
              <a:lnSpc>
                <a:spcPct val="80000"/>
              </a:lnSpc>
            </a:pPr>
            <a:r>
              <a:rPr lang="hu-HU" altLang="hu-HU" sz="2600" dirty="0"/>
              <a:t>A városrendezésről és az építésügyről szóló 1937. évi VI. törvénycikk, fejlesztési terven alapuló rendezési terv.</a:t>
            </a:r>
          </a:p>
          <a:p>
            <a:pPr>
              <a:lnSpc>
                <a:spcPct val="80000"/>
              </a:lnSpc>
            </a:pPr>
            <a:r>
              <a:rPr lang="hu-HU" altLang="hu-HU" sz="2600" dirty="0"/>
              <a:t>1950-es években állami tervező-vállalatok monopóliuma a településtervezés, elválik a tanácsoktól.</a:t>
            </a:r>
          </a:p>
          <a:p>
            <a:pPr>
              <a:lnSpc>
                <a:spcPct val="80000"/>
              </a:lnSpc>
            </a:pPr>
            <a:r>
              <a:rPr lang="hu-HU" altLang="hu-HU" sz="2600" dirty="0"/>
              <a:t>Az építésügyről szóló 1964. évi III. törvény - 1998. január 1-ig. Ágazati szemléletet tükröző kerettörvény volt, vitatott szakmai tartalommal.</a:t>
            </a:r>
          </a:p>
          <a:p>
            <a:pPr>
              <a:lnSpc>
                <a:spcPct val="80000"/>
              </a:lnSpc>
            </a:pPr>
            <a:r>
              <a:rPr lang="hu-HU" altLang="hu-HU" sz="2600" dirty="0"/>
              <a:t>Az épített környezet alakításáról és védelméről szóló 1997. évi LXXVIII. törvény  </a:t>
            </a:r>
          </a:p>
          <a:p>
            <a:pPr>
              <a:lnSpc>
                <a:spcPct val="80000"/>
              </a:lnSpc>
            </a:pPr>
            <a:r>
              <a:rPr lang="hu-HU" altLang="hu-HU" sz="2600" dirty="0"/>
              <a:t>A településfejlesztéssel, a településrendezéssel és az építésüggyel összefüggő egyes törvények módosításáról szóló 2012. évi CLVII. törvény</a:t>
            </a:r>
          </a:p>
        </p:txBody>
      </p:sp>
    </p:spTree>
    <p:extLst>
      <p:ext uri="{BB962C8B-B14F-4D97-AF65-F5344CB8AC3E}">
        <p14:creationId xmlns:p14="http://schemas.microsoft.com/office/powerpoint/2010/main" val="1051806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1027664"/>
            <a:ext cx="7024744" cy="1295988"/>
          </a:xfrm>
        </p:spPr>
        <p:txBody>
          <a:bodyPr>
            <a:normAutofit fontScale="90000"/>
          </a:bodyPr>
          <a:lstStyle/>
          <a:p>
            <a:r>
              <a:rPr lang="hu-HU" dirty="0"/>
              <a:t>Az önkormányzat szerepe a területhasználatok meghatározásában</a:t>
            </a:r>
          </a:p>
        </p:txBody>
      </p:sp>
      <p:sp>
        <p:nvSpPr>
          <p:cNvPr id="3" name="Tartalom helye 2"/>
          <p:cNvSpPr>
            <a:spLocks noGrp="1"/>
          </p:cNvSpPr>
          <p:nvPr>
            <p:ph idx="1"/>
          </p:nvPr>
        </p:nvSpPr>
        <p:spPr>
          <a:xfrm>
            <a:off x="683568" y="2323652"/>
            <a:ext cx="7920880" cy="4057676"/>
          </a:xfrm>
        </p:spPr>
        <p:txBody>
          <a:bodyPr>
            <a:normAutofit fontScale="77500" lnSpcReduction="20000"/>
          </a:bodyPr>
          <a:lstStyle/>
          <a:p>
            <a:r>
              <a:rPr lang="hu-HU" dirty="0"/>
              <a:t>Magyarország helyi önkormányzatairól szóló 2011. évi </a:t>
            </a:r>
            <a:r>
              <a:rPr lang="hu-HU" dirty="0" err="1"/>
              <a:t>ClXXXIX</a:t>
            </a:r>
            <a:r>
              <a:rPr lang="hu-HU" dirty="0"/>
              <a:t>. törvény (</a:t>
            </a:r>
            <a:r>
              <a:rPr lang="hu-HU" dirty="0" err="1"/>
              <a:t>Mötv</a:t>
            </a:r>
            <a:r>
              <a:rPr lang="hu-HU" dirty="0"/>
              <a:t>.)  13.§ a településfejlesztés és a településrendezés a helyi közszolgáltatások körében ellátandó önkormányzati feladatok közé tartozik. </a:t>
            </a:r>
          </a:p>
          <a:p>
            <a:r>
              <a:rPr lang="hu-HU" dirty="0" err="1"/>
              <a:t>Étv</a:t>
            </a:r>
            <a:r>
              <a:rPr lang="hu-HU" dirty="0"/>
              <a:t>. 6-6/B.§ a helyi önkormányzatok építésügyi feladatai</a:t>
            </a:r>
          </a:p>
          <a:p>
            <a:r>
              <a:rPr lang="hu-HU" dirty="0"/>
              <a:t>Kivételek:</a:t>
            </a:r>
          </a:p>
          <a:p>
            <a:pPr marL="719138" indent="-274638">
              <a:buFont typeface="Wingdings" panose="05000000000000000000" pitchFamily="2" charset="2"/>
              <a:buChar char="§"/>
            </a:pPr>
            <a:r>
              <a:rPr lang="hu-HU" dirty="0"/>
              <a:t>Építésügyi kiemelt beruházások - (</a:t>
            </a:r>
            <a:r>
              <a:rPr lang="hu-HU" dirty="0" err="1"/>
              <a:t>Étv</a:t>
            </a:r>
            <a:r>
              <a:rPr lang="hu-HU" dirty="0"/>
              <a:t>. 4.§ (3a) </a:t>
            </a:r>
            <a:r>
              <a:rPr lang="hu-HU" dirty="0" err="1"/>
              <a:t>bek</a:t>
            </a:r>
            <a:r>
              <a:rPr lang="hu-HU" dirty="0"/>
              <a:t>., </a:t>
            </a:r>
            <a:r>
              <a:rPr lang="hu-HU" dirty="0" err="1"/>
              <a:t>Tftv</a:t>
            </a:r>
            <a:r>
              <a:rPr lang="hu-HU" dirty="0"/>
              <a:t>. 8.§), ezen belül a nemzetgazdasági szempontból kiemelt beruházások (2006. évi LIII. törvény)</a:t>
            </a:r>
          </a:p>
          <a:p>
            <a:pPr marL="719138" indent="-274638">
              <a:buFont typeface="Wingdings" panose="05000000000000000000" pitchFamily="2" charset="2"/>
              <a:buChar char="§"/>
            </a:pPr>
            <a:r>
              <a:rPr lang="hu-HU" dirty="0"/>
              <a:t>Különleges gazdasági övezet 2020. évi LIX. törvény</a:t>
            </a:r>
          </a:p>
          <a:p>
            <a:pPr marL="719138" indent="-274638">
              <a:buFont typeface="Wingdings" panose="05000000000000000000" pitchFamily="2" charset="2"/>
              <a:buChar char="§"/>
            </a:pPr>
            <a:r>
              <a:rPr lang="hu-HU" dirty="0"/>
              <a:t>Országos településkép-védelem (</a:t>
            </a:r>
            <a:r>
              <a:rPr lang="hu-HU" dirty="0" err="1"/>
              <a:t>Étv</a:t>
            </a:r>
            <a:r>
              <a:rPr lang="hu-HU" dirty="0"/>
              <a:t>. 2/A.§ és Vhr. 17/E. alcím)</a:t>
            </a:r>
          </a:p>
          <a:p>
            <a:pPr marL="719138" indent="-274638">
              <a:buFont typeface="Wingdings" panose="05000000000000000000" pitchFamily="2" charset="2"/>
              <a:buChar char="§"/>
            </a:pPr>
            <a:r>
              <a:rPr lang="hu-HU" dirty="0"/>
              <a:t>Tömeges bevándorlás okozta válsághelyzet (</a:t>
            </a:r>
            <a:r>
              <a:rPr lang="hu-HU" dirty="0" err="1"/>
              <a:t>Étv</a:t>
            </a:r>
            <a:r>
              <a:rPr lang="hu-HU" dirty="0"/>
              <a:t>. 6.§ (3) </a:t>
            </a:r>
            <a:r>
              <a:rPr lang="hu-HU" dirty="0" err="1"/>
              <a:t>bek</a:t>
            </a:r>
            <a:r>
              <a:rPr lang="hu-HU" dirty="0"/>
              <a:t>.)</a:t>
            </a:r>
          </a:p>
          <a:p>
            <a:pPr marL="719138" indent="-274638">
              <a:buFont typeface="Wingdings" panose="05000000000000000000" pitchFamily="2" charset="2"/>
              <a:buChar char="§"/>
            </a:pPr>
            <a:r>
              <a:rPr lang="hu-HU" dirty="0"/>
              <a:t>Rozsdaövezeti akcióterületek (2020. évi LXXVII. törvény)</a:t>
            </a:r>
          </a:p>
          <a:p>
            <a:pPr marL="68580" indent="0">
              <a:buNone/>
            </a:pPr>
            <a:endParaRPr lang="hu-HU" dirty="0"/>
          </a:p>
        </p:txBody>
      </p:sp>
    </p:spTree>
    <p:extLst>
      <p:ext uri="{BB962C8B-B14F-4D97-AF65-F5344CB8AC3E}">
        <p14:creationId xmlns:p14="http://schemas.microsoft.com/office/powerpoint/2010/main" val="117372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a:t>Étv</a:t>
            </a:r>
            <a:r>
              <a:rPr lang="hu-HU" dirty="0"/>
              <a:t>. kiemelt beruházásai, 4.§ (3a) bekezdés</a:t>
            </a:r>
          </a:p>
        </p:txBody>
      </p:sp>
      <p:sp>
        <p:nvSpPr>
          <p:cNvPr id="3" name="Tartalom helye 2"/>
          <p:cNvSpPr>
            <a:spLocks noGrp="1"/>
          </p:cNvSpPr>
          <p:nvPr>
            <p:ph idx="1"/>
          </p:nvPr>
        </p:nvSpPr>
        <p:spPr>
          <a:xfrm>
            <a:off x="1043492" y="2323652"/>
            <a:ext cx="6777317" cy="4129684"/>
          </a:xfrm>
        </p:spPr>
        <p:txBody>
          <a:bodyPr>
            <a:normAutofit fontScale="70000" lnSpcReduction="20000"/>
          </a:bodyPr>
          <a:lstStyle/>
          <a:p>
            <a:pPr marL="68580" indent="0">
              <a:buNone/>
            </a:pPr>
            <a:r>
              <a:rPr lang="hu-HU" dirty="0"/>
              <a:t>A magyar történelem kiemelkedő jelentőségű helyszínein lévő, a nemzeti vagyonról szóló törvény szerint </a:t>
            </a:r>
            <a:r>
              <a:rPr lang="hu-HU" b="1" dirty="0"/>
              <a:t>(1) az állam kizárólagos tulajdonába tartozó építmények vagy (2) nemzetgazdasági szempontból kiemelt jelentőségű nemzeti vagyonnak minősülő műemlékek és </a:t>
            </a:r>
            <a:r>
              <a:rPr lang="hu-HU" b="1" dirty="0" err="1"/>
              <a:t>műemlékegyüttesek</a:t>
            </a:r>
            <a:r>
              <a:rPr lang="hu-HU" dirty="0"/>
              <a:t>, valamint </a:t>
            </a:r>
            <a:r>
              <a:rPr lang="hu-HU" b="1" dirty="0"/>
              <a:t>(3) a nemzetgazdasági szempontból kiemelt jelentőségű beruházások </a:t>
            </a:r>
            <a:r>
              <a:rPr lang="hu-HU" dirty="0"/>
              <a:t>megvalósításának gyorsításáról és egyszerűsítéséről szóló 2006. évi LIII. törvény szerint nemzetgazdasági szempontból kiemelt jelentőségű beruházás során </a:t>
            </a:r>
            <a:r>
              <a:rPr lang="hu-HU" b="1" dirty="0"/>
              <a:t>(1-3a) építési tevékenységgel érintett telekre</a:t>
            </a:r>
            <a:r>
              <a:rPr lang="hu-HU" dirty="0"/>
              <a:t>, valamint </a:t>
            </a:r>
            <a:r>
              <a:rPr lang="hu-HU" b="1" dirty="0"/>
              <a:t>(4) az országos jelentőségű kulturális és sport rendeltetésű építmények telkére</a:t>
            </a:r>
            <a:r>
              <a:rPr lang="hu-HU" dirty="0"/>
              <a:t>, valamint az azok </a:t>
            </a:r>
            <a:r>
              <a:rPr lang="hu-HU" b="1" dirty="0"/>
              <a:t>(4a) közvetlen környezetébe tartozó telkekre</a:t>
            </a:r>
            <a:r>
              <a:rPr lang="hu-HU" dirty="0"/>
              <a:t> vonatkozóan az ott megvalósítandó közérdekű beruházás érdekében, valamint </a:t>
            </a:r>
            <a:r>
              <a:rPr lang="hu-HU" b="1" dirty="0"/>
              <a:t>(5) a nemzetbiztonsági célú építmények telkére</a:t>
            </a:r>
            <a:r>
              <a:rPr lang="hu-HU" dirty="0"/>
              <a:t> vonatkozóan a Kormány rendeletben megállapíthatja </a:t>
            </a:r>
            <a:r>
              <a:rPr lang="hu-HU" u="sng" dirty="0"/>
              <a:t>a beépítés szabályait, az egyedi építési követelményeket és a területrendezési szabályokat.</a:t>
            </a:r>
          </a:p>
        </p:txBody>
      </p:sp>
    </p:spTree>
    <p:extLst>
      <p:ext uri="{BB962C8B-B14F-4D97-AF65-F5344CB8AC3E}">
        <p14:creationId xmlns:p14="http://schemas.microsoft.com/office/powerpoint/2010/main" val="828819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692696"/>
            <a:ext cx="7024744" cy="792088"/>
          </a:xfrm>
        </p:spPr>
        <p:txBody>
          <a:bodyPr>
            <a:normAutofit/>
          </a:bodyPr>
          <a:lstStyle/>
          <a:p>
            <a:r>
              <a:rPr lang="hu-HU" dirty="0"/>
              <a:t>A területek használata</a:t>
            </a:r>
          </a:p>
        </p:txBody>
      </p:sp>
      <p:sp>
        <p:nvSpPr>
          <p:cNvPr id="3" name="Tartalom helye 2"/>
          <p:cNvSpPr>
            <a:spLocks noGrp="1"/>
          </p:cNvSpPr>
          <p:nvPr>
            <p:ph idx="1"/>
          </p:nvPr>
        </p:nvSpPr>
        <p:spPr>
          <a:xfrm>
            <a:off x="1043608" y="1556792"/>
            <a:ext cx="6777317" cy="5035046"/>
          </a:xfrm>
        </p:spPr>
        <p:txBody>
          <a:bodyPr>
            <a:normAutofit fontScale="70000" lnSpcReduction="20000"/>
          </a:bodyPr>
          <a:lstStyle/>
          <a:p>
            <a:r>
              <a:rPr lang="hu-HU" sz="2600" dirty="0"/>
              <a:t>A területek hasznosítási módjának meghatározása a szűkösen rendelkezésre álló erőforrásaink egyikével – a földterülettel – való gazdálkodás.</a:t>
            </a:r>
          </a:p>
          <a:p>
            <a:r>
              <a:rPr lang="hu-HU" sz="2600" dirty="0"/>
              <a:t>A területhasználatok rendezésének kérdése elválaszthatatlan az antropogén területhasználattól – az épített környezet alakításától – és ezzel párhuzamosan a természeti környezet védelmétől.</a:t>
            </a:r>
          </a:p>
          <a:p>
            <a:r>
              <a:rPr lang="hu-HU" sz="2600" dirty="0"/>
              <a:t>Ebben a vetületben sem szakítható el a területhasználati módok kialakítása a fenntartható fejlődési és környezetvédelmi, természetvédelmi célkitűzésektől, végső soron az emberi élet hosszú távú fennmaradását szolgáló elemek és rendszereik oltalmától.</a:t>
            </a:r>
          </a:p>
          <a:p>
            <a:r>
              <a:rPr lang="hu-HU" sz="2600" dirty="0"/>
              <a:t>A területek hasznosítására vonatkozó szabályozás rendszere és keretei és a jogalkalmazás követelményei az alaptörvényi rendelkezésekből is levezethetőek, mint az értékvédelem alapjogi keretei.</a:t>
            </a:r>
          </a:p>
          <a:p>
            <a:r>
              <a:rPr lang="hu-HU" sz="2600" dirty="0"/>
              <a:t>A gyakorlatban interdiszciplináris terület, ahol a szabályozás fizikai-térbeli megjelenítését jelentik a tervlapok és azok rendszere, a (</a:t>
            </a:r>
            <a:r>
              <a:rPr lang="hu-HU" sz="2600" dirty="0" err="1"/>
              <a:t>hierachikus</a:t>
            </a:r>
            <a:r>
              <a:rPr lang="hu-HU" sz="2600" dirty="0"/>
              <a:t>) tervrend.</a:t>
            </a:r>
          </a:p>
          <a:p>
            <a:endParaRPr lang="hu-HU" dirty="0"/>
          </a:p>
        </p:txBody>
      </p:sp>
    </p:spTree>
    <p:extLst>
      <p:ext uri="{BB962C8B-B14F-4D97-AF65-F5344CB8AC3E}">
        <p14:creationId xmlns:p14="http://schemas.microsoft.com/office/powerpoint/2010/main" val="3938942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620688"/>
            <a:ext cx="7024744" cy="1152128"/>
          </a:xfrm>
        </p:spPr>
        <p:txBody>
          <a:bodyPr>
            <a:normAutofit/>
          </a:bodyPr>
          <a:lstStyle/>
          <a:p>
            <a:r>
              <a:rPr lang="hu-HU" sz="3200" dirty="0"/>
              <a:t>A nemzetgazdasági szempontból kiemelt beruházások</a:t>
            </a:r>
          </a:p>
        </p:txBody>
      </p:sp>
      <p:sp>
        <p:nvSpPr>
          <p:cNvPr id="3" name="Tartalom helye 2"/>
          <p:cNvSpPr>
            <a:spLocks noGrp="1"/>
          </p:cNvSpPr>
          <p:nvPr>
            <p:ph idx="1"/>
          </p:nvPr>
        </p:nvSpPr>
        <p:spPr>
          <a:xfrm>
            <a:off x="1043608" y="1772816"/>
            <a:ext cx="6777317" cy="5256584"/>
          </a:xfrm>
        </p:spPr>
        <p:txBody>
          <a:bodyPr>
            <a:normAutofit fontScale="55000" lnSpcReduction="20000"/>
          </a:bodyPr>
          <a:lstStyle/>
          <a:p>
            <a:r>
              <a:rPr lang="hu-HU" b="1" dirty="0"/>
              <a:t>2006. évi LIII. törvény a nemzetgazdasági szempontból kiemelt jelentőségű beruházások megvalósításának gyorsításáról és egyszerűsítéséről</a:t>
            </a:r>
          </a:p>
          <a:p>
            <a:r>
              <a:rPr lang="hu-HU" dirty="0"/>
              <a:t>A kiemelt beruházások „rendszerkívüliek” a területfejlesztési szakasztól az egyedi beépítésről szóló döntésig. Ilyenkor beépítési paraméterek és a hatósági eljárási szabályok akár telek szinten egyedileg meghatározhatóak.</a:t>
            </a:r>
          </a:p>
          <a:p>
            <a:r>
              <a:rPr lang="hu-HU" dirty="0"/>
              <a:t>A megkülönböztetett eljárásrend jogalapja az ilyen beruházásokban megjelenő kiemelt közérdek.</a:t>
            </a:r>
          </a:p>
          <a:p>
            <a:r>
              <a:rPr lang="hu-HU" dirty="0"/>
              <a:t>Jelenleg a </a:t>
            </a:r>
          </a:p>
          <a:p>
            <a:pPr>
              <a:buFont typeface="Wingdings" panose="05000000000000000000" pitchFamily="2" charset="2"/>
              <a:buChar char="§"/>
            </a:pPr>
            <a:r>
              <a:rPr lang="hu-HU" dirty="0"/>
              <a:t>részben vagy egészben közpénzből finanszírozott;</a:t>
            </a:r>
          </a:p>
          <a:p>
            <a:pPr>
              <a:buFont typeface="Wingdings" panose="05000000000000000000" pitchFamily="2" charset="2"/>
              <a:buChar char="§"/>
            </a:pPr>
            <a:r>
              <a:rPr lang="hu-HU" b="1" dirty="0">
                <a:solidFill>
                  <a:schemeClr val="tx1"/>
                </a:solidFill>
              </a:rPr>
              <a:t>legalább 90 millió forint teljes költségigényű és legalább 15 új munkahely megteremtését biztosító</a:t>
            </a:r>
            <a:r>
              <a:rPr lang="hu-HU" dirty="0">
                <a:solidFill>
                  <a:schemeClr val="tx1"/>
                </a:solidFill>
              </a:rPr>
              <a:t>;</a:t>
            </a:r>
          </a:p>
          <a:p>
            <a:pPr>
              <a:buFont typeface="Wingdings" panose="05000000000000000000" pitchFamily="2" charset="2"/>
              <a:buChar char="§"/>
            </a:pPr>
            <a:r>
              <a:rPr lang="hu-HU" dirty="0">
                <a:solidFill>
                  <a:schemeClr val="tx1"/>
                </a:solidFill>
              </a:rPr>
              <a:t>környezetvédelmi, kutatás-fejlesztési, oktatási, valamint egészségügyi és szociális célok megvalósítását elősegítő;</a:t>
            </a:r>
          </a:p>
          <a:p>
            <a:pPr>
              <a:buFont typeface="Wingdings" panose="05000000000000000000" pitchFamily="2" charset="2"/>
              <a:buChar char="§"/>
            </a:pPr>
            <a:r>
              <a:rPr lang="hu-HU" dirty="0">
                <a:solidFill>
                  <a:schemeClr val="tx1"/>
                </a:solidFill>
              </a:rPr>
              <a:t>kiemelt nemzeti emlékhely fenntartásához, bemutatásához, fejlesztéséhez szorosan kapcsolódó;</a:t>
            </a:r>
          </a:p>
          <a:p>
            <a:pPr>
              <a:buFont typeface="Wingdings" panose="05000000000000000000" pitchFamily="2" charset="2"/>
              <a:buChar char="§"/>
            </a:pPr>
            <a:r>
              <a:rPr lang="hu-HU" b="1" dirty="0">
                <a:solidFill>
                  <a:schemeClr val="tx1"/>
                </a:solidFill>
              </a:rPr>
              <a:t>rozsdaövezeti akcióterületen megvalósítandó</a:t>
            </a:r>
            <a:r>
              <a:rPr lang="hu-HU" dirty="0">
                <a:solidFill>
                  <a:schemeClr val="tx1"/>
                </a:solidFill>
              </a:rPr>
              <a:t>, valamint a rozsdaövezeti akcióterület fejlesztésének előkészítését szolgáló vagy azt elősegítő beruházás;</a:t>
            </a:r>
          </a:p>
          <a:p>
            <a:pPr>
              <a:buFont typeface="Wingdings" panose="05000000000000000000" pitchFamily="2" charset="2"/>
              <a:buChar char="§"/>
            </a:pPr>
            <a:r>
              <a:rPr lang="hu-HU" dirty="0">
                <a:solidFill>
                  <a:schemeClr val="tx1"/>
                </a:solidFill>
              </a:rPr>
              <a:t>nemzetgazdasági szempontból kiemelt jelentőségű nemzeti vagyonnak minősülő műemlékek és </a:t>
            </a:r>
            <a:r>
              <a:rPr lang="hu-HU" dirty="0" err="1">
                <a:solidFill>
                  <a:schemeClr val="tx1"/>
                </a:solidFill>
              </a:rPr>
              <a:t>műemlékegyüttesek</a:t>
            </a:r>
            <a:r>
              <a:rPr lang="hu-HU" dirty="0">
                <a:solidFill>
                  <a:schemeClr val="tx1"/>
                </a:solidFill>
              </a:rPr>
              <a:t>, továbbá a világörökségi területen lévő műemlékek és </a:t>
            </a:r>
            <a:r>
              <a:rPr lang="hu-HU" dirty="0" err="1">
                <a:solidFill>
                  <a:schemeClr val="tx1"/>
                </a:solidFill>
              </a:rPr>
              <a:t>műemlékegyüttesek</a:t>
            </a:r>
            <a:r>
              <a:rPr lang="hu-HU" dirty="0">
                <a:solidFill>
                  <a:schemeClr val="tx1"/>
                </a:solidFill>
              </a:rPr>
              <a:t> fenntartásához, felújításához, fejlesztéséhez szorosan kapcsolódó beruházás nyilvánítható </a:t>
            </a:r>
            <a:r>
              <a:rPr lang="hu-HU" b="1" dirty="0">
                <a:solidFill>
                  <a:schemeClr val="tx1"/>
                </a:solidFill>
              </a:rPr>
              <a:t>egyedi kormánydöntéssel kiemelt beruházássá. </a:t>
            </a:r>
          </a:p>
          <a:p>
            <a:pPr>
              <a:buFont typeface="Wingdings" panose="05000000000000000000" pitchFamily="2" charset="2"/>
              <a:buChar char="§"/>
            </a:pPr>
            <a:endParaRPr lang="hu-HU" dirty="0">
              <a:solidFill>
                <a:schemeClr val="tx1"/>
              </a:solidFill>
            </a:endParaRPr>
          </a:p>
          <a:p>
            <a:pPr>
              <a:buFont typeface="Wingdings" panose="05000000000000000000" pitchFamily="2" charset="2"/>
              <a:buChar char="§"/>
            </a:pPr>
            <a:endParaRPr lang="hu-HU" dirty="0"/>
          </a:p>
          <a:p>
            <a:endParaRPr lang="hu-HU" dirty="0"/>
          </a:p>
          <a:p>
            <a:pPr marL="68580" indent="0">
              <a:buNone/>
            </a:pPr>
            <a:endParaRPr lang="hu-HU" dirty="0"/>
          </a:p>
        </p:txBody>
      </p:sp>
    </p:spTree>
    <p:extLst>
      <p:ext uri="{BB962C8B-B14F-4D97-AF65-F5344CB8AC3E}">
        <p14:creationId xmlns:p14="http://schemas.microsoft.com/office/powerpoint/2010/main" val="941331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39552" y="692696"/>
            <a:ext cx="8192774" cy="504056"/>
          </a:xfrm>
        </p:spPr>
        <p:txBody>
          <a:bodyPr>
            <a:noAutofit/>
          </a:bodyPr>
          <a:lstStyle/>
          <a:p>
            <a:r>
              <a:rPr lang="hu-HU" sz="2800" dirty="0"/>
              <a:t>A kiemelt beruházások tervrenden kívülisége</a:t>
            </a:r>
          </a:p>
        </p:txBody>
      </p:sp>
      <p:sp>
        <p:nvSpPr>
          <p:cNvPr id="3" name="Tartalom helye 2"/>
          <p:cNvSpPr>
            <a:spLocks noGrp="1"/>
          </p:cNvSpPr>
          <p:nvPr>
            <p:ph idx="1"/>
          </p:nvPr>
        </p:nvSpPr>
        <p:spPr>
          <a:xfrm>
            <a:off x="379398" y="1340768"/>
            <a:ext cx="8352928" cy="4896544"/>
          </a:xfrm>
        </p:spPr>
        <p:txBody>
          <a:bodyPr>
            <a:noAutofit/>
          </a:bodyPr>
          <a:lstStyle/>
          <a:p>
            <a:r>
              <a:rPr lang="hu-HU" sz="1800" dirty="0" err="1"/>
              <a:t>Tftv</a:t>
            </a:r>
            <a:r>
              <a:rPr lang="hu-HU" sz="1800" dirty="0"/>
              <a:t>. 8. § Az épített környezet alakításáról és védelméről szóló 1997. évi LXXVIII. törvény (a továbbiakban: </a:t>
            </a:r>
            <a:r>
              <a:rPr lang="hu-HU" sz="1800" dirty="0" err="1"/>
              <a:t>Étv</a:t>
            </a:r>
            <a:r>
              <a:rPr lang="hu-HU" sz="1800" dirty="0"/>
              <a:t>.) 4. § (3a) bekezdése szerinti esetekben </a:t>
            </a:r>
            <a:r>
              <a:rPr lang="hu-HU" sz="1800" b="1" dirty="0"/>
              <a:t>egyedi, </a:t>
            </a:r>
            <a:r>
              <a:rPr lang="hu-HU" sz="1800" dirty="0"/>
              <a:t>az országos, a kiemelt térségi és a megyei területrendezési terv rendelkezéseitől eltérő vagy annak alkalmazását kizáró </a:t>
            </a:r>
            <a:r>
              <a:rPr lang="hu-HU" sz="1800" b="1" dirty="0"/>
              <a:t>területrendezési szabályokat és különös hatósági eljárási szabályokat a Kormány rendeletben állapíthat meg.</a:t>
            </a:r>
          </a:p>
          <a:p>
            <a:r>
              <a:rPr lang="hu-HU" sz="1800" dirty="0" err="1"/>
              <a:t>Étv</a:t>
            </a:r>
            <a:r>
              <a:rPr lang="hu-HU" sz="1800" dirty="0"/>
              <a:t>. 4.§ (3a) </a:t>
            </a:r>
            <a:r>
              <a:rPr lang="hu-HU" sz="1800" dirty="0" err="1"/>
              <a:t>bek</a:t>
            </a:r>
            <a:r>
              <a:rPr lang="hu-HU" sz="1800" dirty="0"/>
              <a:t>. 5/2</a:t>
            </a:r>
          </a:p>
          <a:p>
            <a:r>
              <a:rPr lang="hu-HU" sz="1800" dirty="0"/>
              <a:t>Országos </a:t>
            </a:r>
            <a:r>
              <a:rPr lang="hu-HU" sz="1800" dirty="0" err="1"/>
              <a:t>településképvédelem</a:t>
            </a:r>
            <a:r>
              <a:rPr lang="hu-HU" sz="1800" dirty="0"/>
              <a:t>, 314/2012 (XI.8.) Korm. rendelet 23/I. § (1) A Kormány a központi költségvetési szervek által tervezett, valamint a 23/L. § szerinti építési beruházások (új építmény építése, valamint a meglévő építmény külső megjelenését - tömegformálását, anyaghasználatát, homlokzati kialakítását - érintő építési tevékenység) vázlatterveinek, építészeti-műszaki, illetve kivitelezési dokumentációnak </a:t>
            </a:r>
            <a:r>
              <a:rPr lang="hu-HU" sz="1800" b="1" dirty="0" err="1"/>
              <a:t>országkép-</a:t>
            </a:r>
            <a:r>
              <a:rPr lang="hu-HU" sz="1800" b="1" dirty="0"/>
              <a:t> és </a:t>
            </a:r>
            <a:r>
              <a:rPr lang="hu-HU" sz="1800" b="1" dirty="0" err="1"/>
              <a:t>településképvédelmi</a:t>
            </a:r>
            <a:r>
              <a:rPr lang="hu-HU" sz="1800" b="1" dirty="0"/>
              <a:t> szempontú előzetes véleményezésére</a:t>
            </a:r>
            <a:r>
              <a:rPr lang="hu-HU" sz="1800" dirty="0"/>
              <a:t> (a továbbiakban: előzetes településképi vélemény kialakítása) </a:t>
            </a:r>
            <a:r>
              <a:rPr lang="hu-HU" sz="1800" b="1" dirty="0"/>
              <a:t>a településfejlesztésért és településrendezésért felelős minisztert (a továbbiakban: miniszter) jelöli ki.</a:t>
            </a:r>
          </a:p>
        </p:txBody>
      </p:sp>
    </p:spTree>
    <p:extLst>
      <p:ext uri="{BB962C8B-B14F-4D97-AF65-F5344CB8AC3E}">
        <p14:creationId xmlns:p14="http://schemas.microsoft.com/office/powerpoint/2010/main" val="3787766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764704"/>
            <a:ext cx="7024744" cy="1152128"/>
          </a:xfrm>
        </p:spPr>
        <p:txBody>
          <a:bodyPr>
            <a:normAutofit fontScale="90000"/>
          </a:bodyPr>
          <a:lstStyle/>
          <a:p>
            <a:r>
              <a:rPr lang="hu-HU" dirty="0"/>
              <a:t>A különleges gazdasági övezet</a:t>
            </a:r>
          </a:p>
        </p:txBody>
      </p:sp>
      <p:sp>
        <p:nvSpPr>
          <p:cNvPr id="3" name="Tartalom helye 2"/>
          <p:cNvSpPr>
            <a:spLocks noGrp="1"/>
          </p:cNvSpPr>
          <p:nvPr>
            <p:ph idx="1"/>
          </p:nvPr>
        </p:nvSpPr>
        <p:spPr>
          <a:xfrm>
            <a:off x="467544" y="1988840"/>
            <a:ext cx="8208912" cy="4536504"/>
          </a:xfrm>
        </p:spPr>
        <p:txBody>
          <a:bodyPr>
            <a:normAutofit fontScale="62500" lnSpcReduction="20000"/>
          </a:bodyPr>
          <a:lstStyle/>
          <a:p>
            <a:r>
              <a:rPr lang="hu-HU" b="1" dirty="0"/>
              <a:t>A különleges gazdasági övezetről és a hozzá kapcsolódó egyes törvények módosításáról szóló 2020. évi LIX. törvény</a:t>
            </a:r>
          </a:p>
          <a:p>
            <a:r>
              <a:rPr lang="hu-HU" dirty="0"/>
              <a:t>Nemzetgazdasági szempontból kiemelt beruházás az alapja, ugyanakkor egy teljes területre – a beruházás és közvetlen környezete – vonatkozik a kijelölés, ami a települési, sőt megyehatároktól függetlenül is megtörténhet, a „Terület”:</a:t>
            </a:r>
          </a:p>
          <a:p>
            <a:r>
              <a:rPr lang="hu-HU" dirty="0"/>
              <a:t>a) legalább 5 milliárd forint teljes költségigényű,</a:t>
            </a:r>
          </a:p>
          <a:p>
            <a:r>
              <a:rPr lang="hu-HU" dirty="0"/>
              <a:t>b) a megye területének jelentős részére kiható gazdasági jelentőségű, és</a:t>
            </a:r>
          </a:p>
          <a:p>
            <a:r>
              <a:rPr lang="hu-HU" dirty="0"/>
              <a:t>c) munkahelyek tömeges elvesztésének elkerülését, vagy új munkahelyek létesítését szolgálja.</a:t>
            </a:r>
          </a:p>
          <a:p>
            <a:r>
              <a:rPr lang="hu-HU" dirty="0"/>
              <a:t>2.§ „…a különleges gazdasági övezet fekvése szerinti megye megyei önkormányzata tulajdonába kerül.”</a:t>
            </a:r>
          </a:p>
          <a:p>
            <a:r>
              <a:rPr lang="hu-HU" dirty="0"/>
              <a:t>A kijelölt területen az önkormányzati településrendezési szabályozások addig </a:t>
            </a:r>
            <a:r>
              <a:rPr lang="hu-HU" dirty="0" err="1"/>
              <a:t>hatályosulnak</a:t>
            </a:r>
            <a:r>
              <a:rPr lang="hu-HU" dirty="0"/>
              <a:t>, míg a terület felett ilyen szabályozói jogkörrel rendelkező Kormány vagy a megyei önkormányzat – aki feladat- és hatáskörét delegálhatja – újat nem alkot. </a:t>
            </a:r>
          </a:p>
          <a:p>
            <a:r>
              <a:rPr lang="hu-HU" dirty="0"/>
              <a:t>A települési önkormányzat polgármesterének és jegyzőjének jogszabályban meghatározott államigazgatási feladat- és hatásköreit a különleges gazdasági övezet tekintetében a különleges gazdasági övezet fekvése szerinti, vagy a kijelölt megyei közgyűlés elnöke, illetve a megyei jegyző látja el.</a:t>
            </a:r>
          </a:p>
          <a:p>
            <a:r>
              <a:rPr lang="hu-HU" dirty="0"/>
              <a:t>Meghatározhatóak a „közvetlenebbül érintett települési önkormányzatok”.</a:t>
            </a:r>
          </a:p>
          <a:p>
            <a:r>
              <a:rPr lang="hu-HU" dirty="0"/>
              <a:t>A főváros és megyei jogú városok területén kizárt a kijelölés.</a:t>
            </a:r>
          </a:p>
          <a:p>
            <a:pPr marL="68580" indent="0">
              <a:buNone/>
            </a:pPr>
            <a:endParaRPr lang="hu-HU" dirty="0"/>
          </a:p>
        </p:txBody>
      </p:sp>
    </p:spTree>
    <p:extLst>
      <p:ext uri="{BB962C8B-B14F-4D97-AF65-F5344CB8AC3E}">
        <p14:creationId xmlns:p14="http://schemas.microsoft.com/office/powerpoint/2010/main" val="1059553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hu-HU" sz="3200" dirty="0"/>
              <a:t>A KÚRIA</a:t>
            </a:r>
            <a:br>
              <a:rPr lang="hu-HU" sz="3200" dirty="0"/>
            </a:br>
            <a:r>
              <a:rPr lang="hu-HU" sz="3200" dirty="0"/>
              <a:t>Önkormányzati Tanácsának</a:t>
            </a:r>
            <a:br>
              <a:rPr lang="hu-HU" sz="3200" dirty="0"/>
            </a:br>
            <a:r>
              <a:rPr lang="hu-HU" sz="3200" dirty="0"/>
              <a:t>Köf.5004/2019/5. határozata</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7624" y="2420888"/>
            <a:ext cx="6438805" cy="3621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3447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A településfejlesztés és - rendezés szabályozási háttere</a:t>
            </a:r>
          </a:p>
        </p:txBody>
      </p:sp>
      <p:sp>
        <p:nvSpPr>
          <p:cNvPr id="3" name="Tartalom helye 2"/>
          <p:cNvSpPr>
            <a:spLocks noGrp="1"/>
          </p:cNvSpPr>
          <p:nvPr>
            <p:ph idx="1"/>
          </p:nvPr>
        </p:nvSpPr>
        <p:spPr>
          <a:xfrm>
            <a:off x="1043492" y="2323652"/>
            <a:ext cx="6777317" cy="3913660"/>
          </a:xfrm>
        </p:spPr>
        <p:txBody>
          <a:bodyPr>
            <a:normAutofit fontScale="92500" lnSpcReduction="20000"/>
          </a:bodyPr>
          <a:lstStyle/>
          <a:p>
            <a:r>
              <a:rPr lang="hu-HU" dirty="0"/>
              <a:t>Az építet környezet alakításáról és védelméről szóló 1997. évi LXXVIII. törvény II. fejezete ‚TELEPÜLÉSFEJLESZTÉS ÉS A TELEPÜLÉSRENDEZÉS’ címmel</a:t>
            </a:r>
          </a:p>
          <a:p>
            <a:r>
              <a:rPr lang="hu-HU" dirty="0"/>
              <a:t>314/2012. (XI. 8.) Korm. rendelet a településfejlesztési koncepcióról, az integrált településfejlesztési stratégiáról és a településrendezési eszközökről, valamint egyes településrendezési sajátos jogintézményekről</a:t>
            </a:r>
          </a:p>
          <a:p>
            <a:r>
              <a:rPr lang="hu-HU" dirty="0"/>
              <a:t>253/1997. (XII. 20.) Korm. rendelet az országos településrendezési és építési követelményekről - OTÉK </a:t>
            </a:r>
          </a:p>
          <a:p>
            <a:endParaRPr lang="hu-HU" dirty="0"/>
          </a:p>
        </p:txBody>
      </p:sp>
    </p:spTree>
    <p:extLst>
      <p:ext uri="{BB962C8B-B14F-4D97-AF65-F5344CB8AC3E}">
        <p14:creationId xmlns:p14="http://schemas.microsoft.com/office/powerpoint/2010/main" val="3446887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19778" y="692696"/>
            <a:ext cx="7024744" cy="1152128"/>
          </a:xfrm>
        </p:spPr>
        <p:txBody>
          <a:bodyPr>
            <a:normAutofit fontScale="90000"/>
          </a:bodyPr>
          <a:lstStyle/>
          <a:p>
            <a:r>
              <a:rPr lang="hu-HU" dirty="0"/>
              <a:t>A településfejlesztés és </a:t>
            </a:r>
            <a:br>
              <a:rPr lang="hu-HU" dirty="0"/>
            </a:br>
            <a:r>
              <a:rPr lang="hu-HU" dirty="0" err="1"/>
              <a:t>-rendezés</a:t>
            </a:r>
            <a:r>
              <a:rPr lang="hu-HU" dirty="0"/>
              <a:t> alapfogalmai 1.</a:t>
            </a:r>
          </a:p>
        </p:txBody>
      </p:sp>
      <p:sp>
        <p:nvSpPr>
          <p:cNvPr id="3" name="Tartalom helye 2"/>
          <p:cNvSpPr>
            <a:spLocks noGrp="1"/>
          </p:cNvSpPr>
          <p:nvPr>
            <p:ph idx="1"/>
          </p:nvPr>
        </p:nvSpPr>
        <p:spPr>
          <a:xfrm>
            <a:off x="1043492" y="2060848"/>
            <a:ext cx="6777317" cy="4320480"/>
          </a:xfrm>
        </p:spPr>
        <p:txBody>
          <a:bodyPr>
            <a:normAutofit fontScale="70000" lnSpcReduction="20000"/>
          </a:bodyPr>
          <a:lstStyle/>
          <a:p>
            <a:r>
              <a:rPr lang="hu-HU" dirty="0"/>
              <a:t>Kétféle forrás és egy „kakukktojás”: helyi fejlesztési dokumentumok és településrendezési eszközök, illetve a településképi arculat védelmének (településrendezési sajátos jogintézmény) dokumentumai.</a:t>
            </a:r>
          </a:p>
          <a:p>
            <a:r>
              <a:rPr lang="hu-HU" u="sng" dirty="0"/>
              <a:t>„A településfejlesztés és a településrendezés célja </a:t>
            </a:r>
            <a:r>
              <a:rPr lang="hu-HU" dirty="0"/>
              <a:t>a lakosság életminőségének és a település versenyképességének javítása érdekében </a:t>
            </a:r>
            <a:r>
              <a:rPr lang="hu-HU" u="sng" dirty="0"/>
              <a:t>a fenntartható fejlődést szolgáló településszerkezet és a jó minőségű környezet kialakítása</a:t>
            </a:r>
            <a:r>
              <a:rPr lang="hu-HU" dirty="0"/>
              <a:t>, a közérdek érvényesítése az országos, a térségi, a települési és a jogos magánérdekek összhangjának biztosításával, a természeti, táji és építészeti értékek gyarapítása és védelme, valamint az erőforrások kíméletes és környezetbarát hasznosításának elősegítése.” (</a:t>
            </a:r>
            <a:r>
              <a:rPr lang="hu-HU" dirty="0" err="1"/>
              <a:t>Étv</a:t>
            </a:r>
            <a:r>
              <a:rPr lang="hu-HU" dirty="0"/>
              <a:t>. 7.§ (1) bekezdés)</a:t>
            </a:r>
          </a:p>
          <a:p>
            <a:r>
              <a:rPr lang="hu-HU" dirty="0"/>
              <a:t>A településfejlesztési és –rendezési tevékenység során a területek közérdekű használatát kell biztosítani a jogos magánérdekre tekintettel, kiemelt szempontrendszer alapján. (</a:t>
            </a:r>
            <a:r>
              <a:rPr lang="hu-HU" dirty="0" err="1"/>
              <a:t>Étv</a:t>
            </a:r>
            <a:r>
              <a:rPr lang="hu-HU" dirty="0"/>
              <a:t>. 7.§ (2) bekezdés)</a:t>
            </a:r>
          </a:p>
          <a:p>
            <a:endParaRPr lang="hu-HU" dirty="0"/>
          </a:p>
          <a:p>
            <a:endParaRPr lang="hu-HU" dirty="0"/>
          </a:p>
          <a:p>
            <a:endParaRPr lang="hu-HU" dirty="0"/>
          </a:p>
        </p:txBody>
      </p:sp>
    </p:spTree>
    <p:extLst>
      <p:ext uri="{BB962C8B-B14F-4D97-AF65-F5344CB8AC3E}">
        <p14:creationId xmlns:p14="http://schemas.microsoft.com/office/powerpoint/2010/main" val="1639514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620688"/>
            <a:ext cx="7024744" cy="1224136"/>
          </a:xfrm>
        </p:spPr>
        <p:txBody>
          <a:bodyPr>
            <a:normAutofit fontScale="90000"/>
          </a:bodyPr>
          <a:lstStyle/>
          <a:p>
            <a:r>
              <a:rPr lang="hu-HU" dirty="0"/>
              <a:t>A településfejlesztés és </a:t>
            </a:r>
            <a:br>
              <a:rPr lang="hu-HU" dirty="0"/>
            </a:br>
            <a:r>
              <a:rPr lang="hu-HU" dirty="0" err="1"/>
              <a:t>-rendezés</a:t>
            </a:r>
            <a:r>
              <a:rPr lang="hu-HU" dirty="0"/>
              <a:t> alapfogalmai 2.</a:t>
            </a:r>
          </a:p>
        </p:txBody>
      </p:sp>
      <p:sp>
        <p:nvSpPr>
          <p:cNvPr id="3" name="Tartalom helye 2"/>
          <p:cNvSpPr>
            <a:spLocks noGrp="1"/>
          </p:cNvSpPr>
          <p:nvPr>
            <p:ph idx="1"/>
          </p:nvPr>
        </p:nvSpPr>
        <p:spPr>
          <a:xfrm>
            <a:off x="559418" y="1988840"/>
            <a:ext cx="7992888" cy="4464496"/>
          </a:xfrm>
        </p:spPr>
        <p:txBody>
          <a:bodyPr>
            <a:normAutofit fontScale="77500" lnSpcReduction="20000"/>
          </a:bodyPr>
          <a:lstStyle/>
          <a:p>
            <a:r>
              <a:rPr lang="hu-HU" u="sng" dirty="0"/>
              <a:t>A településfejlesztés feladata</a:t>
            </a:r>
            <a:r>
              <a:rPr lang="hu-HU" dirty="0"/>
              <a:t> a településen élők számára </a:t>
            </a:r>
            <a:r>
              <a:rPr lang="hu-HU" u="sng" dirty="0"/>
              <a:t>a települési élet- és környezetminőség javítása</a:t>
            </a:r>
            <a:r>
              <a:rPr lang="hu-HU" dirty="0"/>
              <a:t>, a környezetbiztonság erősítése, a települési erőforrásokra építő, az erőforrások fenntarthatóságát biztosító, </a:t>
            </a:r>
            <a:r>
              <a:rPr lang="hu-HU" u="sng" dirty="0"/>
              <a:t>hosszú és rövid távú fejlesztési irányok, célok és az azok elérését biztosító programok és eszközök meghatározása.</a:t>
            </a:r>
            <a:r>
              <a:rPr lang="hu-HU" dirty="0"/>
              <a:t> (Étv.9.§)</a:t>
            </a:r>
          </a:p>
          <a:p>
            <a:r>
              <a:rPr lang="hu-HU" u="sng" dirty="0"/>
              <a:t>Településfejlesztési koncepció: </a:t>
            </a:r>
            <a:r>
              <a:rPr lang="hu-HU" dirty="0"/>
              <a:t>a település környezeti, társadalmi, gazdasági adottságaira alapozó, a település egészére készített, a változások irányait és a fejlesztési célokat hosszú távra meghatározó dokumentum.</a:t>
            </a:r>
          </a:p>
          <a:p>
            <a:r>
              <a:rPr lang="hu-HU" u="sng" dirty="0"/>
              <a:t>Integrált településfejlesztési stratégia: </a:t>
            </a:r>
            <a:r>
              <a:rPr lang="hu-HU" dirty="0"/>
              <a:t>településfejlesztési koncepcióban foglalt környezeti, társadalmi és gazdasági célok megvalósítását egyidejűleg szolgáló középtávú fejlesztési program.</a:t>
            </a:r>
          </a:p>
          <a:p>
            <a:r>
              <a:rPr lang="hu-HU" dirty="0"/>
              <a:t>A koncepció és a stratégia a területfejlesztési koncepciók és programok, a szakpolitikai és területi koncepciók és programok, valamint a területrendezési tervek figyelembevételével kerülnek kidolgozásra.</a:t>
            </a:r>
          </a:p>
          <a:p>
            <a:endParaRPr lang="hu-HU" dirty="0"/>
          </a:p>
        </p:txBody>
      </p:sp>
    </p:spTree>
    <p:extLst>
      <p:ext uri="{BB962C8B-B14F-4D97-AF65-F5344CB8AC3E}">
        <p14:creationId xmlns:p14="http://schemas.microsoft.com/office/powerpoint/2010/main" val="1223091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A településfejlesztés és </a:t>
            </a:r>
            <a:br>
              <a:rPr lang="hu-HU" dirty="0"/>
            </a:br>
            <a:r>
              <a:rPr lang="hu-HU" dirty="0" err="1"/>
              <a:t>-rendezés</a:t>
            </a:r>
            <a:r>
              <a:rPr lang="hu-HU" dirty="0"/>
              <a:t> alapfogalmai 3.</a:t>
            </a:r>
          </a:p>
        </p:txBody>
      </p:sp>
      <p:sp>
        <p:nvSpPr>
          <p:cNvPr id="3" name="Tartalom helye 2"/>
          <p:cNvSpPr>
            <a:spLocks noGrp="1"/>
          </p:cNvSpPr>
          <p:nvPr>
            <p:ph idx="1"/>
          </p:nvPr>
        </p:nvSpPr>
        <p:spPr>
          <a:xfrm>
            <a:off x="683568" y="2323652"/>
            <a:ext cx="7137241" cy="4345708"/>
          </a:xfrm>
        </p:spPr>
        <p:txBody>
          <a:bodyPr>
            <a:normAutofit fontScale="70000" lnSpcReduction="20000"/>
          </a:bodyPr>
          <a:lstStyle/>
          <a:p>
            <a:pPr>
              <a:defRPr/>
            </a:pPr>
            <a:r>
              <a:rPr lang="hu-HU" u="sng" dirty="0"/>
              <a:t>A településrendezés feladata</a:t>
            </a:r>
            <a:r>
              <a:rPr lang="hu-HU" dirty="0"/>
              <a:t>, hogy a település területének, telkeinek felhasználására és az építés helyi rendjére vonatkozó szabályok kialakításával  </a:t>
            </a:r>
          </a:p>
          <a:p>
            <a:pPr marL="360363" indent="0">
              <a:buNone/>
              <a:defRPr/>
            </a:pPr>
            <a:r>
              <a:rPr lang="hu-HU" dirty="0"/>
              <a:t>a) meghatározza a település összehangolt, rendezett fejlődésének </a:t>
            </a:r>
            <a:r>
              <a:rPr lang="hu-HU" u="sng" dirty="0"/>
              <a:t>térbeli-fizikai kereteit</a:t>
            </a:r>
            <a:r>
              <a:rPr lang="hu-HU" dirty="0"/>
              <a:t>,</a:t>
            </a:r>
          </a:p>
          <a:p>
            <a:pPr marL="360363" indent="0">
              <a:buNone/>
              <a:defRPr/>
            </a:pPr>
            <a:r>
              <a:rPr lang="hu-HU" dirty="0"/>
              <a:t>b) </a:t>
            </a:r>
            <a:r>
              <a:rPr lang="hu-HU" u="sng" dirty="0"/>
              <a:t>a település </a:t>
            </a:r>
            <a:r>
              <a:rPr lang="hu-HU" dirty="0"/>
              <a:t>adottságait és lehetőségeit hatékonyan kihasználva elősegítse annak </a:t>
            </a:r>
            <a:r>
              <a:rPr lang="hu-HU" u="sng" dirty="0"/>
              <a:t>működőképességét a környezeti ártalmak legkisebbre való csökkentése mellett</a:t>
            </a:r>
            <a:r>
              <a:rPr lang="hu-HU" dirty="0"/>
              <a:t>,</a:t>
            </a:r>
          </a:p>
          <a:p>
            <a:pPr marL="360363" indent="0">
              <a:buNone/>
              <a:defRPr/>
            </a:pPr>
            <a:r>
              <a:rPr lang="hu-HU" dirty="0"/>
              <a:t>c) biztosítsa a település működéséhez szükséges </a:t>
            </a:r>
            <a:r>
              <a:rPr lang="hu-HU" u="sng" dirty="0"/>
              <a:t>infrastruktúra-hálózatot</a:t>
            </a:r>
            <a:r>
              <a:rPr lang="hu-HU" dirty="0"/>
              <a:t>, valamint</a:t>
            </a:r>
          </a:p>
          <a:p>
            <a:pPr marL="360363" indent="0">
              <a:buNone/>
              <a:defRPr/>
            </a:pPr>
            <a:r>
              <a:rPr lang="hu-HU" dirty="0"/>
              <a:t>d) biztosítsa a település, településrészek megőrzésre érdemes jellegzetes, értékes szerkezetének, beépítésének, építészeti, természeti és tájképi arculatának </a:t>
            </a:r>
            <a:r>
              <a:rPr lang="hu-HU" u="sng" dirty="0"/>
              <a:t>védelmét</a:t>
            </a:r>
            <a:r>
              <a:rPr lang="hu-HU" dirty="0"/>
              <a:t>. (</a:t>
            </a:r>
            <a:r>
              <a:rPr lang="hu-HU" dirty="0" err="1"/>
              <a:t>Étv</a:t>
            </a:r>
            <a:r>
              <a:rPr lang="hu-HU" dirty="0"/>
              <a:t>. 9/B.§ (1) bekezdés)</a:t>
            </a:r>
          </a:p>
          <a:p>
            <a:r>
              <a:rPr lang="hu-HU" dirty="0"/>
              <a:t>A településrendezési eszközök a területrendezési tervek rendelkezéseivel összhangban készülnek.</a:t>
            </a:r>
          </a:p>
          <a:p>
            <a:r>
              <a:rPr lang="hu-HU" dirty="0"/>
              <a:t>A településfejlesztés és –rendezés rendszere helyi szinten a területfejlesztési és –rendezési rendszert modellezi.</a:t>
            </a:r>
          </a:p>
          <a:p>
            <a:pPr marL="0" lvl="0" indent="0">
              <a:spcBef>
                <a:spcPts val="0"/>
              </a:spcBef>
              <a:buClrTx/>
              <a:buSzTx/>
              <a:buNone/>
              <a:defRPr/>
            </a:pPr>
            <a:endParaRPr lang="hu-HU" dirty="0">
              <a:solidFill>
                <a:prstClr val="black"/>
              </a:solidFill>
            </a:endParaRPr>
          </a:p>
          <a:p>
            <a:endParaRPr lang="hu-HU" dirty="0"/>
          </a:p>
        </p:txBody>
      </p:sp>
    </p:spTree>
    <p:extLst>
      <p:ext uri="{BB962C8B-B14F-4D97-AF65-F5344CB8AC3E}">
        <p14:creationId xmlns:p14="http://schemas.microsoft.com/office/powerpoint/2010/main" val="45381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692696"/>
            <a:ext cx="7024744" cy="1477968"/>
          </a:xfrm>
        </p:spPr>
        <p:txBody>
          <a:bodyPr>
            <a:normAutofit fontScale="90000"/>
          </a:bodyPr>
          <a:lstStyle/>
          <a:p>
            <a:r>
              <a:rPr lang="hu-HU" dirty="0"/>
              <a:t>Településrendezési eszközök – </a:t>
            </a:r>
            <a:r>
              <a:rPr lang="hu-HU" dirty="0" err="1"/>
              <a:t>Étv</a:t>
            </a:r>
            <a:r>
              <a:rPr lang="hu-HU" dirty="0"/>
              <a:t>. 9/B.§ (2) bekezdés</a:t>
            </a:r>
          </a:p>
        </p:txBody>
      </p:sp>
      <p:sp>
        <p:nvSpPr>
          <p:cNvPr id="3" name="Tartalom helye 2"/>
          <p:cNvSpPr>
            <a:spLocks noGrp="1"/>
          </p:cNvSpPr>
          <p:nvPr>
            <p:ph idx="1"/>
          </p:nvPr>
        </p:nvSpPr>
        <p:spPr>
          <a:xfrm>
            <a:off x="1043492" y="2323652"/>
            <a:ext cx="6777317" cy="3985668"/>
          </a:xfrm>
        </p:spPr>
        <p:txBody>
          <a:bodyPr>
            <a:normAutofit fontScale="92500" lnSpcReduction="10000"/>
          </a:bodyPr>
          <a:lstStyle/>
          <a:p>
            <a:r>
              <a:rPr lang="hu-HU" u="sng" dirty="0"/>
              <a:t>Településszerkezeti terv: </a:t>
            </a:r>
            <a:r>
              <a:rPr lang="hu-HU" dirty="0"/>
              <a:t>a településfejlesztési koncepcióban foglalt célok megvalósítását biztosító, </a:t>
            </a:r>
            <a:r>
              <a:rPr lang="hu-HU" i="1" dirty="0"/>
              <a:t>a település szerkezetét, a </a:t>
            </a:r>
            <a:r>
              <a:rPr lang="hu-HU" i="1" dirty="0" err="1"/>
              <a:t>területfelhasználást</a:t>
            </a:r>
            <a:r>
              <a:rPr lang="hu-HU" i="1" dirty="0"/>
              <a:t> és a műszaki infrastruktúra-hálózatok elrendezését </a:t>
            </a:r>
            <a:r>
              <a:rPr lang="hu-HU" dirty="0"/>
              <a:t>meghatározó terv, melléklete a szerkezeti terv.</a:t>
            </a:r>
          </a:p>
          <a:p>
            <a:r>
              <a:rPr lang="hu-HU" u="sng" dirty="0"/>
              <a:t>Helyi építési szabályzat (HÉSZ) és melléklete a szabályozási terv: </a:t>
            </a:r>
            <a:r>
              <a:rPr lang="hu-HU" i="1" dirty="0"/>
              <a:t>az építés rendjét a helyi sajátosságoknak megfelelően </a:t>
            </a:r>
            <a:r>
              <a:rPr lang="hu-HU" dirty="0"/>
              <a:t>megállapító és biztosító települési (fővárosban a kerületi) önkormányzati rendelet, a Duna-parti építési szabályzat és a Városligeti építési szabályzat.</a:t>
            </a:r>
          </a:p>
          <a:p>
            <a:pPr marL="68580" indent="0">
              <a:buNone/>
            </a:pPr>
            <a:endParaRPr lang="hu-HU" dirty="0"/>
          </a:p>
        </p:txBody>
      </p:sp>
    </p:spTree>
    <p:extLst>
      <p:ext uri="{BB962C8B-B14F-4D97-AF65-F5344CB8AC3E}">
        <p14:creationId xmlns:p14="http://schemas.microsoft.com/office/powerpoint/2010/main" val="2245458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856" y="692696"/>
            <a:ext cx="6562154" cy="5791200"/>
          </a:xfrm>
          <a:prstGeom prst="rect">
            <a:avLst/>
          </a:prstGeom>
        </p:spPr>
      </p:pic>
      <p:pic>
        <p:nvPicPr>
          <p:cNvPr id="4" name="Tartalom helye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08104" y="3284984"/>
            <a:ext cx="2895600" cy="1581150"/>
          </a:xfrm>
        </p:spPr>
      </p:pic>
    </p:spTree>
    <p:extLst>
      <p:ext uri="{BB962C8B-B14F-4D97-AF65-F5344CB8AC3E}">
        <p14:creationId xmlns:p14="http://schemas.microsoft.com/office/powerpoint/2010/main" val="3975826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927318"/>
            <a:ext cx="8241030" cy="5093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0809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1027664"/>
            <a:ext cx="7024744" cy="1321216"/>
          </a:xfrm>
        </p:spPr>
        <p:txBody>
          <a:bodyPr>
            <a:noAutofit/>
          </a:bodyPr>
          <a:lstStyle/>
          <a:p>
            <a:r>
              <a:rPr lang="hu-HU" sz="3200" dirty="0"/>
              <a:t>Közjogi szervezetszabályzók és jogszabályok a településfejlesztés és –rendezés rendszerében</a:t>
            </a:r>
          </a:p>
        </p:txBody>
      </p:sp>
      <p:sp>
        <p:nvSpPr>
          <p:cNvPr id="3" name="Tartalom helye 2"/>
          <p:cNvSpPr>
            <a:spLocks noGrp="1"/>
          </p:cNvSpPr>
          <p:nvPr>
            <p:ph idx="1"/>
          </p:nvPr>
        </p:nvSpPr>
        <p:spPr>
          <a:xfrm>
            <a:off x="1043608" y="2564904"/>
            <a:ext cx="6777317" cy="3600400"/>
          </a:xfrm>
        </p:spPr>
        <p:txBody>
          <a:bodyPr>
            <a:normAutofit fontScale="92500" lnSpcReduction="20000"/>
          </a:bodyPr>
          <a:lstStyle/>
          <a:p>
            <a:r>
              <a:rPr lang="hu-HU" dirty="0"/>
              <a:t>Az önkormányzat határozati formában alkotja meg a fejlesztési koncepciót, az integrált stratégiát és a településszerkezeti tervet. (Továbbá a </a:t>
            </a:r>
            <a:r>
              <a:rPr lang="hu-HU" dirty="0" err="1"/>
              <a:t>TAK-okat</a:t>
            </a:r>
            <a:r>
              <a:rPr lang="hu-HU" dirty="0"/>
              <a:t>)</a:t>
            </a:r>
          </a:p>
          <a:p>
            <a:r>
              <a:rPr lang="hu-HU" dirty="0"/>
              <a:t>Jogszabályban, az önkormányzat képviselő-testületének rendeletében meghatározott a helyi építési szabályzat és a szabályozási terv. (Továbbá a településkép védelméről szóló helyi rendelet.)</a:t>
            </a:r>
          </a:p>
          <a:p>
            <a:r>
              <a:rPr lang="hu-HU" dirty="0"/>
              <a:t>A közjogi szervezetszabályzókban foglalt koncepciókkal és stratégiákkal „tartalmi összhangban” készülnek a jogszabályok.</a:t>
            </a:r>
          </a:p>
        </p:txBody>
      </p:sp>
    </p:spTree>
    <p:extLst>
      <p:ext uri="{BB962C8B-B14F-4D97-AF65-F5344CB8AC3E}">
        <p14:creationId xmlns:p14="http://schemas.microsoft.com/office/powerpoint/2010/main" val="2422520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1027664"/>
            <a:ext cx="7024744" cy="1681256"/>
          </a:xfrm>
        </p:spPr>
        <p:txBody>
          <a:bodyPr>
            <a:normAutofit fontScale="90000"/>
          </a:bodyPr>
          <a:lstStyle/>
          <a:p>
            <a:r>
              <a:rPr lang="hu-HU" dirty="0"/>
              <a:t>A KÚRIA</a:t>
            </a:r>
            <a:br>
              <a:rPr lang="hu-HU" dirty="0"/>
            </a:br>
            <a:r>
              <a:rPr lang="hu-HU" dirty="0"/>
              <a:t>Önkormányzati Tanácsának</a:t>
            </a:r>
            <a:br>
              <a:rPr lang="hu-HU" dirty="0"/>
            </a:br>
            <a:r>
              <a:rPr lang="hu-HU" dirty="0" err="1"/>
              <a:t>Köf</a:t>
            </a:r>
            <a:r>
              <a:rPr lang="hu-HU" dirty="0"/>
              <a:t>. 5025/2015/4. és</a:t>
            </a:r>
            <a:br>
              <a:rPr lang="hu-HU" dirty="0"/>
            </a:br>
            <a:r>
              <a:rPr lang="hu-HU" dirty="0"/>
              <a:t>Köf.5004/2020/4. határozatai</a:t>
            </a:r>
          </a:p>
        </p:txBody>
      </p:sp>
      <p:pic>
        <p:nvPicPr>
          <p:cNvPr id="4" name="Tartalom helye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5656" y="2708920"/>
            <a:ext cx="5976664" cy="3759174"/>
          </a:xfrm>
        </p:spPr>
      </p:pic>
    </p:spTree>
    <p:extLst>
      <p:ext uri="{BB962C8B-B14F-4D97-AF65-F5344CB8AC3E}">
        <p14:creationId xmlns:p14="http://schemas.microsoft.com/office/powerpoint/2010/main" val="3507016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764704"/>
            <a:ext cx="7024744" cy="1008112"/>
          </a:xfrm>
        </p:spPr>
        <p:txBody>
          <a:bodyPr/>
          <a:lstStyle/>
          <a:p>
            <a:r>
              <a:rPr lang="hu-HU" dirty="0"/>
              <a:t>A településkép védelme</a:t>
            </a:r>
          </a:p>
        </p:txBody>
      </p:sp>
      <p:sp>
        <p:nvSpPr>
          <p:cNvPr id="3" name="Tartalom helye 2"/>
          <p:cNvSpPr>
            <a:spLocks noGrp="1"/>
          </p:cNvSpPr>
          <p:nvPr>
            <p:ph idx="1"/>
          </p:nvPr>
        </p:nvSpPr>
        <p:spPr>
          <a:xfrm>
            <a:off x="1043492" y="1844824"/>
            <a:ext cx="7200916" cy="5184576"/>
          </a:xfrm>
        </p:spPr>
        <p:txBody>
          <a:bodyPr>
            <a:normAutofit fontScale="77500" lnSpcReduction="20000"/>
          </a:bodyPr>
          <a:lstStyle/>
          <a:p>
            <a:r>
              <a:rPr lang="hu-HU" dirty="0"/>
              <a:t>Az építésügy reformja során bevezetett új jogintézmény.</a:t>
            </a:r>
          </a:p>
          <a:p>
            <a:r>
              <a:rPr lang="hu-HU" dirty="0"/>
              <a:t>A településkép védelme a település vagy településrész jellegzetes, értékes, illetve hagyományt őrző építészeti arculatának és szerkezetének - az építészeti, táji érték és az örökségvédelem figyelembevételével történő - megőrzését vagy kialakítását jelenti.</a:t>
            </a:r>
          </a:p>
          <a:p>
            <a:r>
              <a:rPr lang="hu-HU" dirty="0"/>
              <a:t>2016. évi LXXIV. törvény a településkép védelméről</a:t>
            </a:r>
          </a:p>
          <a:p>
            <a:r>
              <a:rPr lang="hu-HU" dirty="0"/>
              <a:t>A települési arculati kézikönyveken (TAK) alapulva készülnek a településkép védelmét szolgáló helyi rendeletek.</a:t>
            </a:r>
          </a:p>
          <a:p>
            <a:r>
              <a:rPr lang="hu-HU" dirty="0"/>
              <a:t>A településképi követelmény a településrendezési feladatok megvalósítását biztosító egyik sajátos jogintézménye.</a:t>
            </a:r>
          </a:p>
          <a:p>
            <a:r>
              <a:rPr lang="hu-HU" dirty="0"/>
              <a:t>A településképi követelmények illeszkedése az egyéb helyi szabályzó eszközök rendszerébe kihívásos.</a:t>
            </a:r>
          </a:p>
          <a:p>
            <a:r>
              <a:rPr lang="hu-HU" dirty="0"/>
              <a:t>A településképi követelmények érvényesítésének egy része a települési polgármesterre telepített hatósági jogkörrel biztosított.</a:t>
            </a:r>
          </a:p>
          <a:p>
            <a:pPr marL="68580" indent="0">
              <a:buNone/>
            </a:pPr>
            <a:r>
              <a:rPr lang="hu-HU" dirty="0"/>
              <a:t> </a:t>
            </a:r>
          </a:p>
          <a:p>
            <a:endParaRPr lang="hu-HU" dirty="0"/>
          </a:p>
        </p:txBody>
      </p:sp>
    </p:spTree>
    <p:extLst>
      <p:ext uri="{BB962C8B-B14F-4D97-AF65-F5344CB8AC3E}">
        <p14:creationId xmlns:p14="http://schemas.microsoft.com/office/powerpoint/2010/main" val="3153562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99592" y="1268760"/>
            <a:ext cx="7920880" cy="2160240"/>
          </a:xfrm>
        </p:spPr>
        <p:txBody>
          <a:bodyPr>
            <a:noAutofit/>
          </a:bodyPr>
          <a:lstStyle/>
          <a:p>
            <a:r>
              <a:rPr lang="hu-HU" sz="2800" dirty="0"/>
              <a:t>A jövő nemzedékek szószólójának elvi állásfoglalás a településképi arculat védelmét szolgáló önkormányzati szabályozásokra vonatkozó ajánlásairól, 2017. június</a:t>
            </a:r>
            <a:br>
              <a:rPr lang="hu-HU" sz="2800" dirty="0"/>
            </a:br>
            <a:endParaRPr lang="hu-HU" sz="2800" dirty="0"/>
          </a:p>
        </p:txBody>
      </p:sp>
      <p:pic>
        <p:nvPicPr>
          <p:cNvPr id="6" name="Tartalom helye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47864" y="2604690"/>
            <a:ext cx="4587478" cy="3247316"/>
          </a:xfrm>
        </p:spPr>
      </p:pic>
      <p:sp>
        <p:nvSpPr>
          <p:cNvPr id="8" name="Szövegdoboz 7"/>
          <p:cNvSpPr txBox="1"/>
          <p:nvPr/>
        </p:nvSpPr>
        <p:spPr>
          <a:xfrm>
            <a:off x="899592" y="2989684"/>
            <a:ext cx="2160240" cy="2862322"/>
          </a:xfrm>
          <a:prstGeom prst="rect">
            <a:avLst/>
          </a:prstGeom>
          <a:noFill/>
        </p:spPr>
        <p:txBody>
          <a:bodyPr wrap="square" rtlCol="0">
            <a:spAutoFit/>
          </a:bodyPr>
          <a:lstStyle/>
          <a:p>
            <a:r>
              <a:rPr lang="hu-HU" dirty="0">
                <a:solidFill>
                  <a:schemeClr val="accent6">
                    <a:lumMod val="75000"/>
                  </a:schemeClr>
                </a:solidFill>
              </a:rPr>
              <a:t>https://www.ajbh.hu/en/kozlemenyek/-/content/qzyKPkTyQAvM/a-jovo-nemzedekek-szoszolojanak-allasfoglalasa-a-telepuleskep-vedelmerol</a:t>
            </a:r>
          </a:p>
        </p:txBody>
      </p:sp>
    </p:spTree>
    <p:extLst>
      <p:ext uri="{BB962C8B-B14F-4D97-AF65-F5344CB8AC3E}">
        <p14:creationId xmlns:p14="http://schemas.microsoft.com/office/powerpoint/2010/main" val="2995032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95936" y="1124744"/>
            <a:ext cx="4351213" cy="5045494"/>
          </a:xfrm>
          <a:ln w="57150">
            <a:solidFill>
              <a:srgbClr val="0070C0"/>
            </a:solidFill>
          </a:ln>
        </p:spPr>
      </p:pic>
      <p:sp>
        <p:nvSpPr>
          <p:cNvPr id="5" name="Szövegdoboz 4"/>
          <p:cNvSpPr txBox="1"/>
          <p:nvPr/>
        </p:nvSpPr>
        <p:spPr>
          <a:xfrm>
            <a:off x="611560" y="1484784"/>
            <a:ext cx="3096344" cy="2308324"/>
          </a:xfrm>
          <a:prstGeom prst="rect">
            <a:avLst/>
          </a:prstGeom>
          <a:noFill/>
        </p:spPr>
        <p:txBody>
          <a:bodyPr wrap="square" rtlCol="0">
            <a:spAutoFit/>
          </a:bodyPr>
          <a:lstStyle/>
          <a:p>
            <a:r>
              <a:rPr lang="hu-HU" dirty="0">
                <a:solidFill>
                  <a:prstClr val="black"/>
                </a:solidFill>
              </a:rPr>
              <a:t>Minta településképi arculati kézikönyv </a:t>
            </a:r>
            <a:r>
              <a:rPr lang="hu-HU" dirty="0" err="1">
                <a:solidFill>
                  <a:prstClr val="black"/>
                </a:solidFill>
              </a:rPr>
              <a:t>Magyarszéphelyre</a:t>
            </a:r>
            <a:r>
              <a:rPr lang="hu-HU" dirty="0">
                <a:solidFill>
                  <a:prstClr val="black"/>
                </a:solidFill>
              </a:rPr>
              <a:t>:</a:t>
            </a:r>
          </a:p>
          <a:p>
            <a:r>
              <a:rPr lang="hu-HU" dirty="0">
                <a:solidFill>
                  <a:prstClr val="black"/>
                </a:solidFill>
                <a:hlinkClick r:id="rId3"/>
              </a:rPr>
              <a:t>https://www.kormany.hu/download/f/5a/f0000/magyarszephely_tak.pdf</a:t>
            </a:r>
            <a:endParaRPr lang="hu-HU" dirty="0">
              <a:solidFill>
                <a:prstClr val="black"/>
              </a:solidFill>
            </a:endParaRPr>
          </a:p>
          <a:p>
            <a:r>
              <a:rPr lang="hu-HU" dirty="0">
                <a:solidFill>
                  <a:prstClr val="black"/>
                </a:solidFill>
              </a:rPr>
              <a:t>A </a:t>
            </a:r>
            <a:r>
              <a:rPr lang="hu-HU" dirty="0" err="1">
                <a:solidFill>
                  <a:prstClr val="black"/>
                </a:solidFill>
              </a:rPr>
              <a:t>TAK-ok</a:t>
            </a:r>
            <a:r>
              <a:rPr lang="hu-HU" dirty="0">
                <a:solidFill>
                  <a:prstClr val="black"/>
                </a:solidFill>
              </a:rPr>
              <a:t> célja a szemléletformálás.</a:t>
            </a:r>
          </a:p>
        </p:txBody>
      </p:sp>
    </p:spTree>
    <p:extLst>
      <p:ext uri="{BB962C8B-B14F-4D97-AF65-F5344CB8AC3E}">
        <p14:creationId xmlns:p14="http://schemas.microsoft.com/office/powerpoint/2010/main" val="2269895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55576" y="548680"/>
            <a:ext cx="7024744" cy="1143000"/>
          </a:xfrm>
        </p:spPr>
        <p:txBody>
          <a:bodyPr>
            <a:normAutofit/>
          </a:bodyPr>
          <a:lstStyle/>
          <a:p>
            <a:r>
              <a:rPr lang="hu-HU" sz="3200" dirty="0"/>
              <a:t>Az </a:t>
            </a:r>
            <a:r>
              <a:rPr lang="hu-HU" sz="3200" dirty="0" err="1"/>
              <a:t>országkép</a:t>
            </a:r>
            <a:r>
              <a:rPr lang="hu-HU" sz="3200" dirty="0"/>
              <a:t> és az országos jelentőségű településkép védelme</a:t>
            </a:r>
          </a:p>
        </p:txBody>
      </p:sp>
      <p:sp>
        <p:nvSpPr>
          <p:cNvPr id="3" name="Tartalom helye 2"/>
          <p:cNvSpPr>
            <a:spLocks noGrp="1"/>
          </p:cNvSpPr>
          <p:nvPr>
            <p:ph idx="1"/>
          </p:nvPr>
        </p:nvSpPr>
        <p:spPr>
          <a:xfrm>
            <a:off x="467544" y="1844824"/>
            <a:ext cx="8064896" cy="4725144"/>
          </a:xfrm>
        </p:spPr>
        <p:txBody>
          <a:bodyPr>
            <a:normAutofit fontScale="70000" lnSpcReduction="20000"/>
          </a:bodyPr>
          <a:lstStyle/>
          <a:p>
            <a:r>
              <a:rPr lang="hu-HU" dirty="0"/>
              <a:t>Az új </a:t>
            </a:r>
            <a:r>
              <a:rPr lang="hu-HU" dirty="0" err="1"/>
              <a:t>OTrT-ben</a:t>
            </a:r>
            <a:r>
              <a:rPr lang="hu-HU" dirty="0"/>
              <a:t> az </a:t>
            </a:r>
            <a:r>
              <a:rPr lang="hu-HU" dirty="0" err="1"/>
              <a:t>TvTv</a:t>
            </a:r>
            <a:r>
              <a:rPr lang="hu-HU" dirty="0"/>
              <a:t>. módosításával 2019-ben bevezetett jogintézmény, a kiemelt beruházásokhoz hasonlóan rendszeren „kívüli”.</a:t>
            </a:r>
          </a:p>
          <a:p>
            <a:r>
              <a:rPr lang="hu-HU" dirty="0"/>
              <a:t>Egyedi településképi arculati kézikönyv készíthető a kiemelten fontos, országos jelentőségű területekre.</a:t>
            </a:r>
          </a:p>
          <a:p>
            <a:r>
              <a:rPr lang="hu-HU" dirty="0"/>
              <a:t>Védelmi eszköze az ún. országos jelentőségű településképi követelmény, amit és aminek eszközeit, illetve az azok tekintetében hatáskörrel rendelkező, eljáró hatóságot a Kormány határozza meg. (Kiemelt településképi eljárások)</a:t>
            </a:r>
          </a:p>
          <a:p>
            <a:r>
              <a:rPr lang="hu-HU" dirty="0"/>
              <a:t>Mindezen felül egy, az építésügyért felelős miniszterre telepített egyedi előzetes véleményezési jogkört is létezik, központi költségvetési szervek által tervezett beruházásokra, valamint az építési beruházásokra </a:t>
            </a:r>
            <a:r>
              <a:rPr lang="hu-HU" dirty="0" err="1"/>
              <a:t>országkép-</a:t>
            </a:r>
            <a:r>
              <a:rPr lang="hu-HU" dirty="0"/>
              <a:t> és </a:t>
            </a:r>
            <a:r>
              <a:rPr lang="hu-HU" dirty="0" err="1"/>
              <a:t>településképvédelmi</a:t>
            </a:r>
            <a:r>
              <a:rPr lang="hu-HU" dirty="0"/>
              <a:t> szempontú előzetes véleményezésére. (Vhr. 17/E alcím) </a:t>
            </a:r>
          </a:p>
          <a:p>
            <a:r>
              <a:rPr lang="hu-HU" dirty="0"/>
              <a:t>Nem terjed ki a helyi önkormányzat beruházásaira, illetve a nemzeti emlékhelyen megvalósított beruházásra.</a:t>
            </a:r>
          </a:p>
          <a:p>
            <a:r>
              <a:rPr lang="hu-HU" dirty="0"/>
              <a:t>Az </a:t>
            </a:r>
            <a:r>
              <a:rPr lang="hu-HU" dirty="0" err="1"/>
              <a:t>országkép</a:t>
            </a:r>
            <a:r>
              <a:rPr lang="hu-HU" dirty="0"/>
              <a:t> jogilag nem meghatározott fogalom.</a:t>
            </a:r>
          </a:p>
          <a:p>
            <a:r>
              <a:rPr lang="hu-HU" dirty="0"/>
              <a:t>A miniszter határozatával a tervezett beruházás településképi megfelelőségéről is nyilatkozik.</a:t>
            </a:r>
          </a:p>
          <a:p>
            <a:r>
              <a:rPr lang="hu-HU" dirty="0"/>
              <a:t>Az építési beruházás az előzetes vélemény függvényében leállítható és folytatása a tervek módosításához köthető.</a:t>
            </a:r>
          </a:p>
          <a:p>
            <a:endParaRPr lang="hu-HU" dirty="0"/>
          </a:p>
        </p:txBody>
      </p:sp>
    </p:spTree>
    <p:extLst>
      <p:ext uri="{BB962C8B-B14F-4D97-AF65-F5344CB8AC3E}">
        <p14:creationId xmlns:p14="http://schemas.microsoft.com/office/powerpoint/2010/main" val="100029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1027664"/>
            <a:ext cx="7024744" cy="1393224"/>
          </a:xfrm>
        </p:spPr>
        <p:txBody>
          <a:bodyPr>
            <a:normAutofit fontScale="90000"/>
          </a:bodyPr>
          <a:lstStyle/>
          <a:p>
            <a:r>
              <a:rPr lang="hu-HU" dirty="0"/>
              <a:t>A településkép védelme és az egyéb helyi szabályzások viszonya</a:t>
            </a:r>
          </a:p>
        </p:txBody>
      </p:sp>
      <p:sp>
        <p:nvSpPr>
          <p:cNvPr id="3" name="Tartalom helye 2"/>
          <p:cNvSpPr>
            <a:spLocks noGrp="1"/>
          </p:cNvSpPr>
          <p:nvPr>
            <p:ph idx="1"/>
          </p:nvPr>
        </p:nvSpPr>
        <p:spPr>
          <a:xfrm>
            <a:off x="1043490" y="2436471"/>
            <a:ext cx="6777317" cy="3769644"/>
          </a:xfrm>
        </p:spPr>
        <p:txBody>
          <a:bodyPr>
            <a:normAutofit fontScale="92500" lnSpcReduction="20000"/>
          </a:bodyPr>
          <a:lstStyle/>
          <a:p>
            <a:r>
              <a:rPr lang="hu-HU" dirty="0"/>
              <a:t>A </a:t>
            </a:r>
            <a:r>
              <a:rPr lang="hu-HU" dirty="0" err="1"/>
              <a:t>Tvtv</a:t>
            </a:r>
            <a:r>
              <a:rPr lang="hu-HU" dirty="0"/>
              <a:t>. lapján településképi követelmény más helyi szabályzásban – így a </a:t>
            </a:r>
            <a:r>
              <a:rPr lang="hu-HU" dirty="0" err="1"/>
              <a:t>HÉSZ-ben</a:t>
            </a:r>
            <a:r>
              <a:rPr lang="hu-HU" dirty="0"/>
              <a:t> sem – szerepelhet, illetőleg az a törvény erejénél fogva nem alkalmazhatóak 2017. december 31. követően.</a:t>
            </a:r>
          </a:p>
          <a:p>
            <a:r>
              <a:rPr lang="hu-HU" dirty="0"/>
              <a:t>A nem módosított </a:t>
            </a:r>
            <a:r>
              <a:rPr lang="hu-HU" dirty="0" err="1"/>
              <a:t>HÉSZ-ek</a:t>
            </a:r>
            <a:r>
              <a:rPr lang="hu-HU" dirty="0"/>
              <a:t> rendelkezéseinek egy része így „kiesett”, innen ered a csonka HÉSZ fogalom.</a:t>
            </a:r>
          </a:p>
          <a:p>
            <a:r>
              <a:rPr lang="hu-HU" dirty="0"/>
              <a:t>Pl. a beépítés jellemző szintszáma vagy az épület legmagasabb pontja településképi követelmény, ún. területi építészeti követelmény, a beépítési magasságot azonban a HÉSZ szabályozza. </a:t>
            </a:r>
          </a:p>
        </p:txBody>
      </p:sp>
    </p:spTree>
    <p:extLst>
      <p:ext uri="{BB962C8B-B14F-4D97-AF65-F5344CB8AC3E}">
        <p14:creationId xmlns:p14="http://schemas.microsoft.com/office/powerpoint/2010/main" val="400881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Állami és önkormányzati feladatok és intézmények</a:t>
            </a:r>
          </a:p>
        </p:txBody>
      </p:sp>
      <p:sp>
        <p:nvSpPr>
          <p:cNvPr id="3" name="Tartalom helye 2"/>
          <p:cNvSpPr>
            <a:spLocks noGrp="1"/>
          </p:cNvSpPr>
          <p:nvPr>
            <p:ph idx="1"/>
          </p:nvPr>
        </p:nvSpPr>
        <p:spPr>
          <a:xfrm>
            <a:off x="1043492" y="2323652"/>
            <a:ext cx="6777317" cy="3913660"/>
          </a:xfrm>
        </p:spPr>
        <p:txBody>
          <a:bodyPr>
            <a:normAutofit fontScale="77500" lnSpcReduction="20000"/>
          </a:bodyPr>
          <a:lstStyle/>
          <a:p>
            <a:r>
              <a:rPr lang="hu-HU" dirty="0"/>
              <a:t>Az állam alapvető feladata az építésügy központi irányítása, a településrendezés vonatkozásában pedig az országos szabályok és közérdekű követelmények megállapítása és ellenőrzése.</a:t>
            </a:r>
          </a:p>
          <a:p>
            <a:r>
              <a:rPr lang="hu-HU" dirty="0"/>
              <a:t>A hatályos kormányzati munkamegosztásban az építésügyért és az építéshatóságért a ME, míg az építésgazdaságért az ITM felel.</a:t>
            </a:r>
          </a:p>
          <a:p>
            <a:r>
              <a:rPr lang="hu-HU" dirty="0"/>
              <a:t>A helyi önkormányzatok a magasabb szintű jogszabályok keretei közt látják el településfejlesztési és rendezési tevékenységüket.</a:t>
            </a:r>
          </a:p>
          <a:p>
            <a:r>
              <a:rPr lang="hu-HU" dirty="0"/>
              <a:t>A helyi önkormányzat számára törvény állapíthat meg kötelező feladat- és hatáskört, melyhez mérten arányos költségvetési vagy más vagyoni támogatásra jogosult  az Alaptörvény 34. cikke alapján.</a:t>
            </a:r>
          </a:p>
        </p:txBody>
      </p:sp>
    </p:spTree>
    <p:extLst>
      <p:ext uri="{BB962C8B-B14F-4D97-AF65-F5344CB8AC3E}">
        <p14:creationId xmlns:p14="http://schemas.microsoft.com/office/powerpoint/2010/main" val="1795420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Az főépítészek szakmai garanciális szerepe</a:t>
            </a:r>
          </a:p>
        </p:txBody>
      </p:sp>
      <p:sp>
        <p:nvSpPr>
          <p:cNvPr id="3" name="Tartalom helye 2"/>
          <p:cNvSpPr>
            <a:spLocks noGrp="1"/>
          </p:cNvSpPr>
          <p:nvPr>
            <p:ph idx="1"/>
          </p:nvPr>
        </p:nvSpPr>
        <p:spPr>
          <a:xfrm>
            <a:off x="1043492" y="2323652"/>
            <a:ext cx="6777317" cy="4201692"/>
          </a:xfrm>
        </p:spPr>
        <p:txBody>
          <a:bodyPr>
            <a:normAutofit fontScale="85000" lnSpcReduction="20000"/>
          </a:bodyPr>
          <a:lstStyle/>
          <a:p>
            <a:r>
              <a:rPr lang="hu-HU" dirty="0"/>
              <a:t>Az önkormányzati főépítész a helyi önkormányzat településrendezési tevékenységét előkészítő személy.</a:t>
            </a:r>
          </a:p>
          <a:p>
            <a:r>
              <a:rPr lang="hu-HU" dirty="0"/>
              <a:t>A Kormány építésüggyel kapcsolatos központi feladatairól az állami főépítészi rendszer működtetésével gondoskodik.</a:t>
            </a:r>
          </a:p>
          <a:p>
            <a:r>
              <a:rPr lang="hu-HU" dirty="0"/>
              <a:t> Az állami főépítész a településfejlesztési és </a:t>
            </a:r>
            <a:r>
              <a:rPr lang="hu-HU" dirty="0" err="1"/>
              <a:t>-rendezési</a:t>
            </a:r>
            <a:r>
              <a:rPr lang="hu-HU" dirty="0"/>
              <a:t> tevékenység során a különböző eljárásokban garanciális funkciót tölt be; így pl. az új beépítésre szánt területek kijelölésénél vagy az OTÉK szabályaitól való eltérés lehetővé tételében záró szakmai véleménye.</a:t>
            </a:r>
          </a:p>
          <a:p>
            <a:r>
              <a:rPr lang="hu-HU" dirty="0"/>
              <a:t>Az állami főépítész nem csupán szakmai, de sok tekintetben jogi garanciát is képvisel az eljárásrendekben.</a:t>
            </a:r>
          </a:p>
        </p:txBody>
      </p:sp>
    </p:spTree>
    <p:extLst>
      <p:ext uri="{BB962C8B-B14F-4D97-AF65-F5344CB8AC3E}">
        <p14:creationId xmlns:p14="http://schemas.microsoft.com/office/powerpoint/2010/main" val="2499577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1027664"/>
            <a:ext cx="7024744" cy="1295988"/>
          </a:xfrm>
        </p:spPr>
        <p:txBody>
          <a:bodyPr>
            <a:noAutofit/>
          </a:bodyPr>
          <a:lstStyle/>
          <a:p>
            <a:r>
              <a:rPr lang="hu-HU" sz="3200" dirty="0"/>
              <a:t>A településfejlesztési és –rendezési és a településkép-védelmi eszközök megalkotásának eljárása</a:t>
            </a:r>
          </a:p>
        </p:txBody>
      </p:sp>
      <p:sp>
        <p:nvSpPr>
          <p:cNvPr id="3" name="Tartalom helye 2"/>
          <p:cNvSpPr>
            <a:spLocks noGrp="1"/>
          </p:cNvSpPr>
          <p:nvPr>
            <p:ph idx="1"/>
          </p:nvPr>
        </p:nvSpPr>
        <p:spPr>
          <a:xfrm>
            <a:off x="683568" y="2323652"/>
            <a:ext cx="7632848" cy="3985668"/>
          </a:xfrm>
        </p:spPr>
        <p:txBody>
          <a:bodyPr>
            <a:normAutofit fontScale="77500" lnSpcReduction="20000"/>
          </a:bodyPr>
          <a:lstStyle/>
          <a:p>
            <a:r>
              <a:rPr lang="hu-HU" dirty="0"/>
              <a:t>A fenti eszközöket a (fő)polgármesterre telepített felelősséggel ún. partnerségi egyeztetés szabályai szerint kell az érintettekkel egyeztetni, továbbá az érintett államigazgatási szervekkel és területi, települési önkormányzatokkal.</a:t>
            </a:r>
          </a:p>
          <a:p>
            <a:r>
              <a:rPr lang="hu-HU" dirty="0"/>
              <a:t>Az eszközöket lehet egy eljárásban véleményeztetni, azonban ilyenkor sorrendben először a koncepció, majd a stratégia, aztán a TSZT, a TAK és a TKR, és végül a HÉSZ elfogadásáról szükséges dönteni.</a:t>
            </a:r>
          </a:p>
          <a:p>
            <a:r>
              <a:rPr lang="hu-HU" dirty="0"/>
              <a:t>A partnerségi egyeztetés szabályait az önkormányzat előzetesen állapítja meg, melynek célja a teljes körű nyilvánosság biztosítása.</a:t>
            </a:r>
          </a:p>
          <a:p>
            <a:r>
              <a:rPr lang="hu-HU" dirty="0"/>
              <a:t>A polgármester kéri a földmérési és térinformatikai államigazgatási szervtől EOV rendszerben az adatbázisokat és adatokat, amely szerv azt 15 napon belül, térítésmentesen teljesíti.</a:t>
            </a:r>
          </a:p>
          <a:p>
            <a:endParaRPr lang="hu-HU" dirty="0"/>
          </a:p>
        </p:txBody>
      </p:sp>
    </p:spTree>
    <p:extLst>
      <p:ext uri="{BB962C8B-B14F-4D97-AF65-F5344CB8AC3E}">
        <p14:creationId xmlns:p14="http://schemas.microsoft.com/office/powerpoint/2010/main" val="820158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áblázat 3"/>
          <p:cNvGraphicFramePr>
            <a:graphicFrameLocks noGrp="1"/>
          </p:cNvGraphicFramePr>
          <p:nvPr>
            <p:extLst>
              <p:ext uri="{D42A27DB-BD31-4B8C-83A1-F6EECF244321}">
                <p14:modId xmlns:p14="http://schemas.microsoft.com/office/powerpoint/2010/main" val="309457934"/>
              </p:ext>
            </p:extLst>
          </p:nvPr>
        </p:nvGraphicFramePr>
        <p:xfrm>
          <a:off x="395536" y="332656"/>
          <a:ext cx="8352928" cy="6192688"/>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gridCol w="1368152">
                  <a:extLst>
                    <a:ext uri="{9D8B030D-6E8A-4147-A177-3AD203B41FA5}">
                      <a16:colId xmlns:a16="http://schemas.microsoft.com/office/drawing/2014/main" val="20005"/>
                    </a:ext>
                  </a:extLst>
                </a:gridCol>
              </a:tblGrid>
              <a:tr h="609944">
                <a:tc gridSpan="6">
                  <a:txBody>
                    <a:bodyPr/>
                    <a:lstStyle/>
                    <a:p>
                      <a:r>
                        <a:rPr lang="hu-HU" dirty="0"/>
                        <a:t>Alapjogi</a:t>
                      </a:r>
                      <a:r>
                        <a:rPr lang="hu-HU" baseline="0" dirty="0"/>
                        <a:t> keretek</a:t>
                      </a:r>
                      <a:endParaRPr lang="hu-HU" dirty="0"/>
                    </a:p>
                  </a:txBody>
                  <a:tcPr/>
                </a:tc>
                <a:tc hMerge="1">
                  <a:txBody>
                    <a:bodyPr/>
                    <a:lstStyle/>
                    <a:p>
                      <a:endParaRPr lang="hu-HU"/>
                    </a:p>
                  </a:txBody>
                  <a:tcPr/>
                </a:tc>
                <a:tc hMerge="1">
                  <a:txBody>
                    <a:bodyPr/>
                    <a:lstStyle/>
                    <a:p>
                      <a:endParaRPr lang="hu-HU" dirty="0"/>
                    </a:p>
                  </a:txBody>
                  <a:tcPr/>
                </a:tc>
                <a:tc hMerge="1">
                  <a:txBody>
                    <a:bodyPr/>
                    <a:lstStyle/>
                    <a:p>
                      <a:endParaRPr lang="hu-HU" dirty="0"/>
                    </a:p>
                  </a:txBody>
                  <a:tcPr/>
                </a:tc>
                <a:tc hMerge="1">
                  <a:txBody>
                    <a:bodyPr/>
                    <a:lstStyle/>
                    <a:p>
                      <a:endParaRPr lang="hu-HU"/>
                    </a:p>
                  </a:txBody>
                  <a:tcPr/>
                </a:tc>
                <a:tc hMerge="1">
                  <a:txBody>
                    <a:bodyPr/>
                    <a:lstStyle/>
                    <a:p>
                      <a:endParaRPr lang="hu-HU" dirty="0"/>
                    </a:p>
                  </a:txBody>
                  <a:tcPr/>
                </a:tc>
                <a:extLst>
                  <a:ext uri="{0D108BD9-81ED-4DB2-BD59-A6C34878D82A}">
                    <a16:rowId xmlns:a16="http://schemas.microsoft.com/office/drawing/2014/main" val="10000"/>
                  </a:ext>
                </a:extLst>
              </a:tr>
              <a:tr h="838672">
                <a:tc>
                  <a:txBody>
                    <a:bodyPr/>
                    <a:lstStyle/>
                    <a:p>
                      <a:r>
                        <a:rPr lang="hu-HU" dirty="0"/>
                        <a:t>Nemzeti Hitvallás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dirty="0"/>
                        <a:t>P) cikk</a:t>
                      </a:r>
                    </a:p>
                    <a:p>
                      <a:endParaRPr lang="hu-H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dirty="0"/>
                        <a:t>XX. cikk</a:t>
                      </a:r>
                    </a:p>
                    <a:p>
                      <a:endParaRPr lang="hu-H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dirty="0"/>
                        <a:t>XXI. cikk</a:t>
                      </a:r>
                    </a:p>
                    <a:p>
                      <a:endParaRPr lang="hu-H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dirty="0"/>
                        <a:t>38. cikk</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dirty="0"/>
                        <a:t>B) cikk</a:t>
                      </a:r>
                    </a:p>
                    <a:p>
                      <a:endParaRPr lang="hu-HU" dirty="0"/>
                    </a:p>
                  </a:txBody>
                  <a:tcPr/>
                </a:tc>
                <a:extLst>
                  <a:ext uri="{0D108BD9-81ED-4DB2-BD59-A6C34878D82A}">
                    <a16:rowId xmlns:a16="http://schemas.microsoft.com/office/drawing/2014/main" val="10001"/>
                  </a:ext>
                </a:extLst>
              </a:tr>
              <a:tr h="4744072">
                <a:tc>
                  <a:txBody>
                    <a:bodyPr/>
                    <a:lstStyle/>
                    <a:p>
                      <a:r>
                        <a:rPr lang="hu-HU" sz="1200" dirty="0"/>
                        <a:t>Vállaljuk (…) a Kárpát-medence természet adta és ember alkotta értékeit ápoljuk és megóvjuk. Felelősséget viselünk utódainkért, ezért anyagi, szellemi és természeti erőforrásaink gondos használatával védelmezzük az utánunk jövő nemzedékek életfeltételeit. Alaptörvényünk jogrendünk alapja, szövetség a múlt, a jelen és a jövő magyarjai között. </a:t>
                      </a:r>
                    </a:p>
                  </a:txBody>
                  <a:tcPr/>
                </a:tc>
                <a:tc>
                  <a:txBody>
                    <a:bodyPr/>
                    <a:lstStyle/>
                    <a:p>
                      <a:r>
                        <a:rPr lang="hu-HU" sz="1200" dirty="0"/>
                        <a:t>(1) A természeti erőforrások, különösen a termőföld, az erdők és a vízkészlet, a biológiai sokféleség, különösen a honos növény- és állatfajok, valamint a kulturális értékek a nemzet közös örökségét képezik, amelynek védelme, fenntartása és a jövő nemzedékek számára való megőrzése az állam és mindenki kötelessége.</a:t>
                      </a:r>
                    </a:p>
                  </a:txBody>
                  <a:tcPr/>
                </a:tc>
                <a:tc>
                  <a:txBody>
                    <a:bodyPr/>
                    <a:lstStyle/>
                    <a:p>
                      <a:r>
                        <a:rPr lang="hu-HU" dirty="0"/>
                        <a:t>(1) Mindenkinek joga van a testi és lelki egészséghez.</a:t>
                      </a:r>
                    </a:p>
                  </a:txBody>
                  <a:tcPr/>
                </a:tc>
                <a:tc>
                  <a:txBody>
                    <a:bodyPr/>
                    <a:lstStyle/>
                    <a:p>
                      <a:r>
                        <a:rPr lang="hu-HU" dirty="0"/>
                        <a:t>(1) Magyarország elismeri és érvényesíti mindenki jogát az egészséges környezethez.</a:t>
                      </a:r>
                    </a:p>
                  </a:txBody>
                  <a:tcPr/>
                </a:tc>
                <a:tc>
                  <a:txBody>
                    <a:bodyPr/>
                    <a:lstStyle/>
                    <a:p>
                      <a:r>
                        <a:rPr lang="hu-HU" sz="1200" dirty="0"/>
                        <a:t>(1) Az állam és a helyi önkormányzatok tulajdona nemzeti vagyon. A nemzeti vagyon kezelésének és védelmének célja a közérdek szolgálata, a közös szükségletek kielégítése és a természeti erőforrások megóvása, valamint a jövő nemzedékek szükségleteinek figyelembevétele.</a:t>
                      </a:r>
                    </a:p>
                  </a:txBody>
                  <a:tcPr/>
                </a:tc>
                <a:tc>
                  <a:txBody>
                    <a:bodyPr/>
                    <a:lstStyle/>
                    <a:p>
                      <a:r>
                        <a:rPr lang="hu-HU" dirty="0"/>
                        <a:t>(1) Magyarország független, demokratikus jogállam.</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46841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rtalom helye 3"/>
          <p:cNvGraphicFramePr>
            <a:graphicFrameLocks noGrp="1"/>
          </p:cNvGraphicFramePr>
          <p:nvPr>
            <p:ph idx="1"/>
          </p:nvPr>
        </p:nvGraphicFramePr>
        <p:xfrm>
          <a:off x="683568" y="908720"/>
          <a:ext cx="7776864"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208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19778" y="764704"/>
            <a:ext cx="7024744" cy="1143000"/>
          </a:xfrm>
        </p:spPr>
        <p:txBody>
          <a:bodyPr>
            <a:normAutofit fontScale="90000"/>
          </a:bodyPr>
          <a:lstStyle/>
          <a:p>
            <a:r>
              <a:rPr lang="hu-HU" dirty="0"/>
              <a:t>A településrendezési eszköz készítése és módosítása</a:t>
            </a:r>
          </a:p>
        </p:txBody>
      </p:sp>
      <p:sp>
        <p:nvSpPr>
          <p:cNvPr id="3" name="Tartalom helye 2"/>
          <p:cNvSpPr>
            <a:spLocks noGrp="1"/>
          </p:cNvSpPr>
          <p:nvPr>
            <p:ph idx="1"/>
          </p:nvPr>
        </p:nvSpPr>
        <p:spPr>
          <a:xfrm>
            <a:off x="539552" y="2132856"/>
            <a:ext cx="8064895" cy="4464496"/>
          </a:xfrm>
        </p:spPr>
        <p:txBody>
          <a:bodyPr>
            <a:normAutofit fontScale="77500" lnSpcReduction="20000"/>
          </a:bodyPr>
          <a:lstStyle/>
          <a:p>
            <a:r>
              <a:rPr lang="hu-HU" dirty="0"/>
              <a:t>A településrendezési eszközök egyeztetési eljárása</a:t>
            </a:r>
          </a:p>
          <a:p>
            <a:pPr lvl="1">
              <a:buFont typeface="Wingdings" panose="05000000000000000000" pitchFamily="2" charset="2"/>
              <a:buChar char="§"/>
            </a:pPr>
            <a:r>
              <a:rPr lang="hu-HU" dirty="0"/>
              <a:t>Teljes,</a:t>
            </a:r>
          </a:p>
          <a:p>
            <a:pPr lvl="1">
              <a:buFont typeface="Wingdings" panose="05000000000000000000" pitchFamily="2" charset="2"/>
              <a:buChar char="§"/>
            </a:pPr>
            <a:r>
              <a:rPr lang="hu-HU" dirty="0"/>
              <a:t>egyszerűsített,</a:t>
            </a:r>
          </a:p>
          <a:p>
            <a:pPr lvl="1">
              <a:buFont typeface="Wingdings" panose="05000000000000000000" pitchFamily="2" charset="2"/>
              <a:buChar char="§"/>
            </a:pPr>
            <a:r>
              <a:rPr lang="hu-HU" dirty="0"/>
              <a:t>tárgyalásos vagy </a:t>
            </a:r>
          </a:p>
          <a:p>
            <a:pPr lvl="1">
              <a:buFont typeface="Wingdings" panose="05000000000000000000" pitchFamily="2" charset="2"/>
              <a:buChar char="§"/>
            </a:pPr>
            <a:r>
              <a:rPr lang="hu-HU" dirty="0"/>
              <a:t>állami főépítészi eljárás lehet.</a:t>
            </a:r>
          </a:p>
          <a:p>
            <a:r>
              <a:rPr lang="hu-HU" dirty="0"/>
              <a:t>A teljes eljárás a </a:t>
            </a:r>
            <a:r>
              <a:rPr lang="hu-HU" dirty="0" err="1"/>
              <a:t>főszabálykénti</a:t>
            </a:r>
            <a:r>
              <a:rPr lang="hu-HU" dirty="0"/>
              <a:t> eljárás, amely</a:t>
            </a:r>
          </a:p>
          <a:p>
            <a:pPr lvl="1">
              <a:buFont typeface="Wingdings" panose="05000000000000000000" pitchFamily="2" charset="2"/>
              <a:buChar char="§"/>
            </a:pPr>
            <a:r>
              <a:rPr lang="hu-HU" dirty="0"/>
              <a:t>előzetes tájékoztatási,</a:t>
            </a:r>
          </a:p>
          <a:p>
            <a:pPr lvl="1">
              <a:buFont typeface="Wingdings" panose="05000000000000000000" pitchFamily="2" charset="2"/>
              <a:buChar char="§"/>
            </a:pPr>
            <a:r>
              <a:rPr lang="hu-HU" dirty="0"/>
              <a:t>véleményezési,</a:t>
            </a:r>
          </a:p>
          <a:p>
            <a:pPr lvl="1">
              <a:buFont typeface="Wingdings" panose="05000000000000000000" pitchFamily="2" charset="2"/>
              <a:buChar char="§"/>
            </a:pPr>
            <a:r>
              <a:rPr lang="hu-HU" dirty="0"/>
              <a:t>végső szakmai véleményezési és</a:t>
            </a:r>
          </a:p>
          <a:p>
            <a:pPr lvl="1">
              <a:buFont typeface="Wingdings" panose="05000000000000000000" pitchFamily="2" charset="2"/>
              <a:buChar char="§"/>
            </a:pPr>
            <a:r>
              <a:rPr lang="hu-HU" dirty="0"/>
              <a:t>elfogadási és hatálybaléptetési szakaszból áll.</a:t>
            </a:r>
          </a:p>
          <a:p>
            <a:r>
              <a:rPr lang="hu-HU" dirty="0"/>
              <a:t>A nem teljes eljárások alkalmazását sajátos körülmények indokolhatják, így pl. a kiemelt beruházások megvalósítása. Ha nem egyértelmű az alkalmazandó eljárásrend, arról az állami főépítész a polgármester megkeresésére javaslatot tesz.</a:t>
            </a:r>
          </a:p>
          <a:p>
            <a:r>
              <a:rPr lang="hu-HU" dirty="0"/>
              <a:t>A partnerségi egyeztetés mindegyik eljárásrendben szükséges, jóllehet a beérkező vélemények nem kötik a döntéshozót, azok el nem fogadását indokolnia kell.</a:t>
            </a:r>
          </a:p>
          <a:p>
            <a:pPr marL="365760" lvl="1" indent="0">
              <a:buNone/>
            </a:pPr>
            <a:endParaRPr lang="hu-HU" dirty="0"/>
          </a:p>
        </p:txBody>
      </p:sp>
    </p:spTree>
    <p:extLst>
      <p:ext uri="{BB962C8B-B14F-4D97-AF65-F5344CB8AC3E}">
        <p14:creationId xmlns:p14="http://schemas.microsoft.com/office/powerpoint/2010/main" val="1766976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692696"/>
            <a:ext cx="7024744" cy="648072"/>
          </a:xfrm>
        </p:spPr>
        <p:txBody>
          <a:bodyPr>
            <a:normAutofit fontScale="90000"/>
          </a:bodyPr>
          <a:lstStyle/>
          <a:p>
            <a:r>
              <a:rPr lang="hu-HU" dirty="0"/>
              <a:t>A teljes eljárás</a:t>
            </a:r>
          </a:p>
        </p:txBody>
      </p:sp>
      <p:sp>
        <p:nvSpPr>
          <p:cNvPr id="3" name="Tartalom helye 2"/>
          <p:cNvSpPr>
            <a:spLocks noGrp="1"/>
          </p:cNvSpPr>
          <p:nvPr>
            <p:ph idx="1"/>
          </p:nvPr>
        </p:nvSpPr>
        <p:spPr>
          <a:xfrm>
            <a:off x="1043490" y="1371325"/>
            <a:ext cx="6777317" cy="5616624"/>
          </a:xfrm>
        </p:spPr>
        <p:txBody>
          <a:bodyPr>
            <a:normAutofit fontScale="77500" lnSpcReduction="20000"/>
          </a:bodyPr>
          <a:lstStyle/>
          <a:p>
            <a:pPr marL="525780" indent="-457200">
              <a:buAutoNum type="arabicPeriod"/>
            </a:pPr>
            <a:r>
              <a:rPr lang="hu-HU" sz="2300" b="1" dirty="0"/>
              <a:t>Előzetes tájékoztatási szakasz </a:t>
            </a:r>
            <a:r>
              <a:rPr lang="hu-HU" sz="2300" dirty="0"/>
              <a:t>– a településrendezési eszköz kidolgozása előtt, lényege a tájékoztatás és a településrendezési tevékenység céljának meghatározása, az adatszolgáltatások beszerzése, a tervezési keretek tisztázása, 21 napos határidővel. Nagyon fontos kitétel, hogy azt az érintettet, aki ebben a szakaszban nem ad visszajelzést, az eljárás következő szakaszaiban nem kell értesíteni.</a:t>
            </a:r>
          </a:p>
          <a:p>
            <a:pPr marL="525780" indent="-457200">
              <a:buAutoNum type="arabicPeriod"/>
            </a:pPr>
            <a:r>
              <a:rPr lang="hu-HU" sz="2300" b="1" dirty="0"/>
              <a:t>Véleményezési szakasz</a:t>
            </a:r>
            <a:r>
              <a:rPr lang="hu-HU" sz="2300" dirty="0"/>
              <a:t> – ez már az elkészült tervezetről szól. A véleményezési határidő 30 nap. Az államigazgatási szerv kifogását konkrét jogszabályi hivatkozással kell alátámasztania. Véleménykülönbözőség esetére a polgármester egyeztetést kezdeményezhet.</a:t>
            </a:r>
          </a:p>
          <a:p>
            <a:pPr marL="525780" indent="-457200">
              <a:buAutoNum type="arabicPeriod"/>
            </a:pPr>
            <a:r>
              <a:rPr lang="hu-HU" sz="2300" b="1" dirty="0"/>
              <a:t>Végső szakmai véleményezési szakasz</a:t>
            </a:r>
            <a:r>
              <a:rPr lang="hu-HU" sz="2300" dirty="0"/>
              <a:t> – a javított tervezetet valamennyi beérkezett véleménnyel együtt az állami főépítésznek küldi meg a polgármester. 21 napon belül jóváhagyja vagy 15 napon belül újabb egyeztető tárgyalást kezdeményez. A településrendezési eszköz elfogadásához szükséges záró szakmai vélemény. A végső szakasz ismételhető.</a:t>
            </a:r>
          </a:p>
          <a:p>
            <a:pPr marL="525780" indent="-457200">
              <a:buAutoNum type="arabicPeriod"/>
            </a:pPr>
            <a:r>
              <a:rPr lang="hu-HU" sz="2300" b="1" dirty="0"/>
              <a:t>Elfogadási és hatálybaléptetési szakasz</a:t>
            </a:r>
            <a:r>
              <a:rPr lang="hu-HU" sz="2300" dirty="0"/>
              <a:t> – 15-30 nap</a:t>
            </a:r>
          </a:p>
          <a:p>
            <a:pPr marL="525780" indent="-457200">
              <a:buAutoNum type="arabicPeriod"/>
            </a:pPr>
            <a:endParaRPr lang="hu-HU" dirty="0"/>
          </a:p>
          <a:p>
            <a:pPr marL="68580" indent="0">
              <a:buNone/>
            </a:pPr>
            <a:endParaRPr lang="hu-HU" dirty="0"/>
          </a:p>
        </p:txBody>
      </p:sp>
    </p:spTree>
    <p:extLst>
      <p:ext uri="{BB962C8B-B14F-4D97-AF65-F5344CB8AC3E}">
        <p14:creationId xmlns:p14="http://schemas.microsoft.com/office/powerpoint/2010/main" val="3820771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1027664"/>
            <a:ext cx="7024744" cy="1465232"/>
          </a:xfrm>
        </p:spPr>
        <p:txBody>
          <a:bodyPr>
            <a:normAutofit fontScale="90000"/>
          </a:bodyPr>
          <a:lstStyle/>
          <a:p>
            <a:r>
              <a:rPr lang="hu-HU" dirty="0"/>
              <a:t>Társadalmi részvétel a helyi önkormányzat bármely jogalkotási tevékenységében</a:t>
            </a:r>
          </a:p>
        </p:txBody>
      </p:sp>
      <p:sp>
        <p:nvSpPr>
          <p:cNvPr id="3" name="Tartalom helye 2"/>
          <p:cNvSpPr>
            <a:spLocks noGrp="1"/>
          </p:cNvSpPr>
          <p:nvPr>
            <p:ph idx="1"/>
          </p:nvPr>
        </p:nvSpPr>
        <p:spPr>
          <a:xfrm>
            <a:off x="1043492" y="2636912"/>
            <a:ext cx="6777317" cy="3672408"/>
          </a:xfrm>
        </p:spPr>
        <p:txBody>
          <a:bodyPr>
            <a:normAutofit fontScale="77500" lnSpcReduction="20000"/>
          </a:bodyPr>
          <a:lstStyle/>
          <a:p>
            <a:r>
              <a:rPr lang="hu-HU" dirty="0"/>
              <a:t>Ezt a kérdést nem rendezi általánosan jogszabály.</a:t>
            </a:r>
          </a:p>
          <a:p>
            <a:r>
              <a:rPr lang="hu-HU" dirty="0"/>
              <a:t>A Magyarország helyi önkormányzatairól szóló 2011. évi CLXXXIX. törvény preambuluma szerint : „Az Országgyűlés elismeri és védi a helyi választópolgárok közösségének önkormányzáshoz való jogát.”</a:t>
            </a:r>
          </a:p>
          <a:p>
            <a:r>
              <a:rPr lang="hu-HU" dirty="0"/>
              <a:t>„2.§ (1) </a:t>
            </a:r>
            <a:r>
              <a:rPr lang="hu-HU" u="sng" dirty="0"/>
              <a:t>A helyi önkormányzás</a:t>
            </a:r>
            <a:r>
              <a:rPr lang="hu-HU" dirty="0"/>
              <a:t> a település, valamint a megye </a:t>
            </a:r>
            <a:r>
              <a:rPr lang="hu-HU" u="sng" dirty="0"/>
              <a:t>választópolgárai közösségének joga </a:t>
            </a:r>
            <a:r>
              <a:rPr lang="hu-HU" dirty="0"/>
              <a:t>(…),</a:t>
            </a:r>
          </a:p>
          <a:p>
            <a:r>
              <a:rPr lang="hu-HU" dirty="0"/>
              <a:t>(2) A helyi önkormányzás a helyi közügyekben demokratikus módon, </a:t>
            </a:r>
            <a:r>
              <a:rPr lang="hu-HU" i="1" u="sng" dirty="0"/>
              <a:t>széles körű nyilvánosságot teremtve kifejezi és megvalósítja a helyi közakaratot</a:t>
            </a:r>
            <a:r>
              <a:rPr lang="hu-HU" dirty="0"/>
              <a:t>.”</a:t>
            </a:r>
          </a:p>
          <a:p>
            <a:r>
              <a:rPr lang="hu-HU" dirty="0"/>
              <a:t>Speciális eljárási szabályok érvényesülnek az egyes eljárásfajtákban a társadalmi részvétel biztosítására, így pl. a településrendezési eljárásokban – ún. partnerségi egyeztetés útján.</a:t>
            </a:r>
          </a:p>
        </p:txBody>
      </p:sp>
    </p:spTree>
    <p:extLst>
      <p:ext uri="{BB962C8B-B14F-4D97-AF65-F5344CB8AC3E}">
        <p14:creationId xmlns:p14="http://schemas.microsoft.com/office/powerpoint/2010/main" val="359092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764704"/>
            <a:ext cx="7024744" cy="1008112"/>
          </a:xfrm>
        </p:spPr>
        <p:txBody>
          <a:bodyPr>
            <a:normAutofit/>
          </a:bodyPr>
          <a:lstStyle/>
          <a:p>
            <a:r>
              <a:rPr lang="hu-HU" sz="2800" dirty="0"/>
              <a:t>Társadalmi részvétel a településfejlesztésben és </a:t>
            </a:r>
            <a:r>
              <a:rPr lang="hu-HU" sz="2800" dirty="0" err="1"/>
              <a:t>-rendezésben</a:t>
            </a:r>
            <a:endParaRPr lang="hu-HU" sz="2800" dirty="0"/>
          </a:p>
        </p:txBody>
      </p:sp>
      <p:sp>
        <p:nvSpPr>
          <p:cNvPr id="3" name="Tartalom helye 2"/>
          <p:cNvSpPr>
            <a:spLocks noGrp="1"/>
          </p:cNvSpPr>
          <p:nvPr>
            <p:ph idx="1"/>
          </p:nvPr>
        </p:nvSpPr>
        <p:spPr>
          <a:xfrm>
            <a:off x="1043492" y="1844824"/>
            <a:ext cx="6777317" cy="4320480"/>
          </a:xfrm>
        </p:spPr>
        <p:txBody>
          <a:bodyPr>
            <a:normAutofit fontScale="70000" lnSpcReduction="20000"/>
          </a:bodyPr>
          <a:lstStyle/>
          <a:p>
            <a:r>
              <a:rPr lang="hu-HU" dirty="0"/>
              <a:t>A partnerségi egyeztetés keretszabályait a 314/2012. (XI.8.) </a:t>
            </a:r>
            <a:r>
              <a:rPr lang="hu-HU" dirty="0" err="1"/>
              <a:t>korm</a:t>
            </a:r>
            <a:r>
              <a:rPr lang="hu-HU" dirty="0"/>
              <a:t>. rendelet 29/A§ határozza meg.</a:t>
            </a:r>
          </a:p>
          <a:p>
            <a:r>
              <a:rPr lang="hu-HU" dirty="0"/>
              <a:t>A partnerségi egyeztetés intézménye a társadalmi részvétel követelményét teljesíti, amely egyben az </a:t>
            </a:r>
            <a:r>
              <a:rPr lang="hu-HU" dirty="0" err="1"/>
              <a:t>aarhusi</a:t>
            </a:r>
            <a:r>
              <a:rPr lang="hu-HU" dirty="0"/>
              <a:t> egyezmény végrehajtását is jelenti.</a:t>
            </a:r>
          </a:p>
          <a:p>
            <a:r>
              <a:rPr lang="hu-HU" dirty="0"/>
              <a:t>A partnerségi egyeztetés szabályait az önkormányzat előzetesen állapítja meg. A partnerek tájékoztatásának és számukra a véleményezés biztosításának módját meg kell határozni az erről szóló szabályzásban.</a:t>
            </a:r>
          </a:p>
          <a:p>
            <a:r>
              <a:rPr lang="hu-HU" dirty="0"/>
              <a:t>A partnerségi egyeztetés – ha az önkormányzat szigorúbb szabályokat nem állapít meg – előzetes tájékoztató szakaszból (csak teljes eljárás esetén) és munkaközi tájékoztató szakaszból áll.</a:t>
            </a:r>
          </a:p>
          <a:p>
            <a:r>
              <a:rPr lang="hu-HU" dirty="0"/>
              <a:t>A (kétszeri) lakossági fórum tartása és az önkormányzat honlapján történő tájékoztatás kötelezettség.</a:t>
            </a:r>
          </a:p>
          <a:p>
            <a:r>
              <a:rPr lang="hu-HU" dirty="0"/>
              <a:t>Főszabályként 8 napos határidő vonatkozik a tájékoztatások előzetes elérhetővé tételére és az észrevételek megküldésére egyaránt.</a:t>
            </a:r>
          </a:p>
        </p:txBody>
      </p:sp>
    </p:spTree>
    <p:extLst>
      <p:ext uri="{BB962C8B-B14F-4D97-AF65-F5344CB8AC3E}">
        <p14:creationId xmlns:p14="http://schemas.microsoft.com/office/powerpoint/2010/main" val="1552327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692696"/>
            <a:ext cx="7024744" cy="1368152"/>
          </a:xfrm>
        </p:spPr>
        <p:txBody>
          <a:bodyPr>
            <a:normAutofit/>
          </a:bodyPr>
          <a:lstStyle/>
          <a:p>
            <a:r>
              <a:rPr lang="hu-HU" dirty="0"/>
              <a:t>Társadalmi részvétel a környezeti ügyekben</a:t>
            </a:r>
          </a:p>
        </p:txBody>
      </p:sp>
      <p:sp>
        <p:nvSpPr>
          <p:cNvPr id="3" name="Tartalom helye 2"/>
          <p:cNvSpPr>
            <a:spLocks noGrp="1"/>
          </p:cNvSpPr>
          <p:nvPr>
            <p:ph idx="1"/>
          </p:nvPr>
        </p:nvSpPr>
        <p:spPr>
          <a:xfrm>
            <a:off x="1043492" y="1988840"/>
            <a:ext cx="6777317" cy="4680520"/>
          </a:xfrm>
        </p:spPr>
        <p:txBody>
          <a:bodyPr>
            <a:normAutofit/>
          </a:bodyPr>
          <a:lstStyle/>
          <a:p>
            <a:r>
              <a:rPr lang="hu-HU" sz="1600" dirty="0"/>
              <a:t>2001. évi LXXXI. törvény a környezeti ügyekben az információhoz való hozzáférésről, a nyilvánosságnak a döntéshozatalban történő részvételéről és az igazságszolgáltatáshoz való jog biztosításáról szóló, </a:t>
            </a:r>
            <a:r>
              <a:rPr lang="hu-HU" sz="1600" dirty="0" err="1"/>
              <a:t>Aarhusban</a:t>
            </a:r>
            <a:r>
              <a:rPr lang="hu-HU" sz="1600" dirty="0"/>
              <a:t>, 1998. június 25-én elfogadott Egyezmény kihirdetéséről</a:t>
            </a:r>
          </a:p>
          <a:p>
            <a:r>
              <a:rPr lang="hu-HU" sz="1600" dirty="0"/>
              <a:t>Nem környezetvédelmi ügyek, hanem a környezet bármely alakítására vonatkozó ügyekben biztosított társadalmi részvétel.</a:t>
            </a:r>
          </a:p>
          <a:p>
            <a:r>
              <a:rPr lang="hu-HU" sz="1600" dirty="0"/>
              <a:t>Az </a:t>
            </a:r>
            <a:r>
              <a:rPr lang="hu-HU" sz="1600" dirty="0" err="1"/>
              <a:t>aarhusi</a:t>
            </a:r>
            <a:r>
              <a:rPr lang="hu-HU" sz="1600" dirty="0"/>
              <a:t> egyezmény 3 pillére:</a:t>
            </a:r>
          </a:p>
          <a:p>
            <a:pPr marL="536575" indent="-176213">
              <a:buFont typeface="Wingdings" panose="05000000000000000000" pitchFamily="2" charset="2"/>
              <a:buChar char="§"/>
            </a:pPr>
            <a:endParaRPr lang="hu-HU" sz="1700" dirty="0"/>
          </a:p>
        </p:txBody>
      </p:sp>
      <p:graphicFrame>
        <p:nvGraphicFramePr>
          <p:cNvPr id="7" name="Diagram 6"/>
          <p:cNvGraphicFramePr/>
          <p:nvPr/>
        </p:nvGraphicFramePr>
        <p:xfrm>
          <a:off x="1187624" y="4437112"/>
          <a:ext cx="6696744" cy="1815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46915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1027664"/>
            <a:ext cx="7024744" cy="1537240"/>
          </a:xfrm>
        </p:spPr>
        <p:txBody>
          <a:bodyPr>
            <a:normAutofit fontScale="90000"/>
          </a:bodyPr>
          <a:lstStyle/>
          <a:p>
            <a:r>
              <a:rPr lang="hu-HU" sz="3100" dirty="0"/>
              <a:t>Az alapvető jogok biztosának és a jövő nemzedékek érdekeinek védelmét ellátó helyettesének Közös jelentése az AJB-939/2017. számú ügyben</a:t>
            </a:r>
          </a:p>
        </p:txBody>
      </p:sp>
      <p:pic>
        <p:nvPicPr>
          <p:cNvPr id="4" name="Tartalom helye 3"/>
          <p:cNvPicPr>
            <a:picLocks noGrp="1" noChangeAspect="1"/>
          </p:cNvPicPr>
          <p:nvPr>
            <p:ph idx="1"/>
          </p:nvPr>
        </p:nvPicPr>
        <p:blipFill>
          <a:blip r:embed="rId3"/>
          <a:stretch>
            <a:fillRect/>
          </a:stretch>
        </p:blipFill>
        <p:spPr>
          <a:xfrm>
            <a:off x="2267744" y="2852936"/>
            <a:ext cx="4119848" cy="3085910"/>
          </a:xfrm>
          <a:prstGeom prst="rect">
            <a:avLst/>
          </a:prstGeom>
          <a:ln w="76200">
            <a:solidFill>
              <a:schemeClr val="accent3">
                <a:lumMod val="75000"/>
              </a:schemeClr>
            </a:solidFill>
          </a:ln>
        </p:spPr>
      </p:pic>
    </p:spTree>
    <p:extLst>
      <p:ext uri="{BB962C8B-B14F-4D97-AF65-F5344CB8AC3E}">
        <p14:creationId xmlns:p14="http://schemas.microsoft.com/office/powerpoint/2010/main" val="429046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836712"/>
            <a:ext cx="7024744" cy="1080120"/>
          </a:xfrm>
        </p:spPr>
        <p:txBody>
          <a:bodyPr>
            <a:normAutofit fontScale="90000"/>
          </a:bodyPr>
          <a:lstStyle/>
          <a:p>
            <a:r>
              <a:rPr lang="hu-HU" dirty="0"/>
              <a:t>Sajátos jogintézmények, építésjogi követelmények</a:t>
            </a:r>
          </a:p>
        </p:txBody>
      </p:sp>
      <p:sp>
        <p:nvSpPr>
          <p:cNvPr id="3" name="Tartalom helye 2"/>
          <p:cNvSpPr>
            <a:spLocks noGrp="1"/>
          </p:cNvSpPr>
          <p:nvPr>
            <p:ph idx="1"/>
          </p:nvPr>
        </p:nvSpPr>
        <p:spPr>
          <a:xfrm>
            <a:off x="1043492" y="1988840"/>
            <a:ext cx="6777317" cy="4536504"/>
          </a:xfrm>
        </p:spPr>
        <p:txBody>
          <a:bodyPr>
            <a:normAutofit fontScale="85000" lnSpcReduction="20000"/>
          </a:bodyPr>
          <a:lstStyle/>
          <a:p>
            <a:pPr marL="0" lvl="0" indent="0" eaLnBrk="0" fontAlgn="base" hangingPunct="0">
              <a:spcBef>
                <a:spcPct val="0"/>
              </a:spcBef>
              <a:spcAft>
                <a:spcPct val="0"/>
              </a:spcAft>
              <a:buClrTx/>
              <a:buSzTx/>
              <a:buNone/>
            </a:pPr>
            <a:r>
              <a:rPr lang="hu-HU" altLang="hu-HU" dirty="0" err="1"/>
              <a:t>Étv</a:t>
            </a:r>
            <a:r>
              <a:rPr lang="hu-HU" altLang="hu-HU" dirty="0"/>
              <a:t>. 17. § A településrendezési feladatok megvalósítását a következő sajátos jogintézmények biztosítják:</a:t>
            </a:r>
          </a:p>
          <a:p>
            <a:pPr marL="0" lvl="0" indent="0" eaLnBrk="0" fontAlgn="base" hangingPunct="0">
              <a:spcBef>
                <a:spcPct val="0"/>
              </a:spcBef>
              <a:spcAft>
                <a:spcPct val="0"/>
              </a:spcAft>
              <a:buClrTx/>
              <a:buSzTx/>
              <a:buNone/>
            </a:pPr>
            <a:r>
              <a:rPr lang="hu-HU" altLang="hu-HU" dirty="0"/>
              <a:t>a) építésjogi követelmények,</a:t>
            </a:r>
          </a:p>
          <a:p>
            <a:pPr marL="0" lvl="0" indent="0" eaLnBrk="0" fontAlgn="base" hangingPunct="0">
              <a:spcBef>
                <a:spcPct val="0"/>
              </a:spcBef>
              <a:spcAft>
                <a:spcPct val="0"/>
              </a:spcAft>
              <a:buClrTx/>
              <a:buSzTx/>
              <a:buNone/>
            </a:pPr>
            <a:r>
              <a:rPr lang="hu-HU" altLang="hu-HU" dirty="0"/>
              <a:t>b) tilalmak,</a:t>
            </a:r>
          </a:p>
          <a:p>
            <a:pPr marL="0" lvl="0" indent="0" eaLnBrk="0" fontAlgn="base" hangingPunct="0">
              <a:spcBef>
                <a:spcPct val="0"/>
              </a:spcBef>
              <a:spcAft>
                <a:spcPct val="0"/>
              </a:spcAft>
              <a:buClrTx/>
              <a:buSzTx/>
              <a:buNone/>
            </a:pPr>
            <a:r>
              <a:rPr lang="hu-HU" altLang="hu-HU" dirty="0"/>
              <a:t>c) telekalakítás,</a:t>
            </a:r>
          </a:p>
          <a:p>
            <a:pPr marL="0" lvl="0" indent="0" eaLnBrk="0" fontAlgn="base" hangingPunct="0">
              <a:spcBef>
                <a:spcPct val="0"/>
              </a:spcBef>
              <a:spcAft>
                <a:spcPct val="0"/>
              </a:spcAft>
              <a:buClrTx/>
              <a:buSzTx/>
              <a:buNone/>
            </a:pPr>
            <a:r>
              <a:rPr lang="hu-HU" altLang="hu-HU" dirty="0"/>
              <a:t>d) elővásárlási jog,</a:t>
            </a:r>
          </a:p>
          <a:p>
            <a:pPr marL="0" lvl="0" indent="0" eaLnBrk="0" fontAlgn="base" hangingPunct="0">
              <a:spcBef>
                <a:spcPct val="0"/>
              </a:spcBef>
              <a:spcAft>
                <a:spcPct val="0"/>
              </a:spcAft>
              <a:buClrTx/>
              <a:buSzTx/>
              <a:buNone/>
            </a:pPr>
            <a:r>
              <a:rPr lang="hu-HU" altLang="hu-HU" dirty="0"/>
              <a:t>e) kisajátítás,</a:t>
            </a:r>
          </a:p>
          <a:p>
            <a:pPr marL="0" lvl="0" indent="0" eaLnBrk="0" fontAlgn="base" hangingPunct="0">
              <a:spcBef>
                <a:spcPct val="0"/>
              </a:spcBef>
              <a:spcAft>
                <a:spcPct val="0"/>
              </a:spcAft>
              <a:buClrTx/>
              <a:buSzTx/>
              <a:buNone/>
            </a:pPr>
            <a:r>
              <a:rPr lang="hu-HU" altLang="hu-HU" dirty="0"/>
              <a:t>f) helyi közút céljára történő lejegyzés,</a:t>
            </a:r>
          </a:p>
          <a:p>
            <a:pPr marL="0" lvl="0" indent="0" eaLnBrk="0" fontAlgn="base" hangingPunct="0">
              <a:spcBef>
                <a:spcPct val="0"/>
              </a:spcBef>
              <a:spcAft>
                <a:spcPct val="0"/>
              </a:spcAft>
              <a:buClrTx/>
              <a:buSzTx/>
              <a:buNone/>
            </a:pPr>
            <a:r>
              <a:rPr lang="hu-HU" altLang="hu-HU" dirty="0"/>
              <a:t>g) útépítési és </a:t>
            </a:r>
            <a:r>
              <a:rPr lang="hu-HU" altLang="hu-HU" dirty="0" err="1"/>
              <a:t>közművesítési</a:t>
            </a:r>
            <a:r>
              <a:rPr lang="hu-HU" altLang="hu-HU" dirty="0"/>
              <a:t> hozzájárulás,</a:t>
            </a:r>
          </a:p>
          <a:p>
            <a:pPr marL="0" lvl="0" indent="0" eaLnBrk="0" fontAlgn="base" hangingPunct="0">
              <a:spcBef>
                <a:spcPct val="0"/>
              </a:spcBef>
              <a:spcAft>
                <a:spcPct val="0"/>
              </a:spcAft>
              <a:buClrTx/>
              <a:buSzTx/>
              <a:buNone/>
            </a:pPr>
            <a:r>
              <a:rPr lang="hu-HU" altLang="hu-HU" dirty="0"/>
              <a:t>h) településrendezési kötelezések,</a:t>
            </a:r>
          </a:p>
          <a:p>
            <a:pPr marL="0" lvl="0" indent="0" eaLnBrk="0" fontAlgn="base" hangingPunct="0">
              <a:spcBef>
                <a:spcPct val="0"/>
              </a:spcBef>
              <a:spcAft>
                <a:spcPct val="0"/>
              </a:spcAft>
              <a:buClrTx/>
              <a:buSzTx/>
              <a:buNone/>
            </a:pPr>
            <a:r>
              <a:rPr lang="hu-HU" altLang="hu-HU" dirty="0"/>
              <a:t>i) kártalanítási szabályok,</a:t>
            </a:r>
          </a:p>
          <a:p>
            <a:pPr marL="0" lvl="0" indent="0" eaLnBrk="0" fontAlgn="base" hangingPunct="0">
              <a:spcBef>
                <a:spcPct val="0"/>
              </a:spcBef>
              <a:spcAft>
                <a:spcPct val="0"/>
              </a:spcAft>
              <a:buClrTx/>
              <a:buSzTx/>
              <a:buNone/>
            </a:pPr>
            <a:r>
              <a:rPr lang="hu-HU" altLang="hu-HU" dirty="0"/>
              <a:t>j) településrendezési szerződés,</a:t>
            </a:r>
          </a:p>
          <a:p>
            <a:pPr marL="0" lvl="0" indent="0" eaLnBrk="0" fontAlgn="base" hangingPunct="0">
              <a:spcBef>
                <a:spcPct val="0"/>
              </a:spcBef>
              <a:spcAft>
                <a:spcPct val="0"/>
              </a:spcAft>
              <a:buClrTx/>
              <a:buSzTx/>
              <a:buNone/>
            </a:pPr>
            <a:r>
              <a:rPr lang="hu-HU" altLang="hu-HU" dirty="0"/>
              <a:t>k) összevont telepítési eljárás,</a:t>
            </a:r>
          </a:p>
          <a:p>
            <a:pPr marL="0" lvl="0" indent="0" eaLnBrk="0" fontAlgn="base" hangingPunct="0">
              <a:spcBef>
                <a:spcPct val="0"/>
              </a:spcBef>
              <a:spcAft>
                <a:spcPct val="0"/>
              </a:spcAft>
              <a:buClrTx/>
              <a:buSzTx/>
              <a:buNone/>
            </a:pPr>
            <a:r>
              <a:rPr lang="hu-HU" altLang="hu-HU" dirty="0"/>
              <a:t>l) településképi véleményezési eljárás,</a:t>
            </a:r>
          </a:p>
          <a:p>
            <a:pPr marL="0" lvl="0" indent="0" eaLnBrk="0" fontAlgn="base" hangingPunct="0">
              <a:spcBef>
                <a:spcPct val="0"/>
              </a:spcBef>
              <a:spcAft>
                <a:spcPct val="0"/>
              </a:spcAft>
              <a:buClrTx/>
              <a:buSzTx/>
              <a:buNone/>
            </a:pPr>
            <a:r>
              <a:rPr lang="hu-HU" altLang="hu-HU" dirty="0"/>
              <a:t>m) településképi bejelentési eljárás,</a:t>
            </a:r>
          </a:p>
          <a:p>
            <a:pPr marL="0" lvl="0" indent="0" eaLnBrk="0" fontAlgn="base" hangingPunct="0">
              <a:spcBef>
                <a:spcPct val="0"/>
              </a:spcBef>
              <a:spcAft>
                <a:spcPct val="0"/>
              </a:spcAft>
              <a:buClrTx/>
              <a:buSzTx/>
              <a:buNone/>
            </a:pPr>
            <a:r>
              <a:rPr lang="hu-HU" altLang="hu-HU" dirty="0"/>
              <a:t>n) közterület-alakítás,</a:t>
            </a:r>
          </a:p>
          <a:p>
            <a:pPr marL="0" lvl="0" indent="0" eaLnBrk="0" fontAlgn="base" hangingPunct="0">
              <a:spcBef>
                <a:spcPct val="0"/>
              </a:spcBef>
              <a:spcAft>
                <a:spcPct val="0"/>
              </a:spcAft>
              <a:buClrTx/>
              <a:buSzTx/>
              <a:buNone/>
            </a:pPr>
            <a:r>
              <a:rPr lang="hu-HU" altLang="hu-HU" dirty="0"/>
              <a:t>o) településképi követelmények.</a:t>
            </a:r>
          </a:p>
        </p:txBody>
      </p:sp>
    </p:spTree>
    <p:extLst>
      <p:ext uri="{BB962C8B-B14F-4D97-AF65-F5344CB8AC3E}">
        <p14:creationId xmlns:p14="http://schemas.microsoft.com/office/powerpoint/2010/main" val="2643664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908720"/>
            <a:ext cx="7024744" cy="864096"/>
          </a:xfrm>
        </p:spPr>
        <p:txBody>
          <a:bodyPr/>
          <a:lstStyle/>
          <a:p>
            <a:r>
              <a:rPr lang="hu-HU" dirty="0"/>
              <a:t>Építésjogi követelmények</a:t>
            </a:r>
          </a:p>
        </p:txBody>
      </p:sp>
      <p:sp>
        <p:nvSpPr>
          <p:cNvPr id="3" name="Tartalom helye 2"/>
          <p:cNvSpPr>
            <a:spLocks noGrp="1"/>
          </p:cNvSpPr>
          <p:nvPr>
            <p:ph idx="1"/>
          </p:nvPr>
        </p:nvSpPr>
        <p:spPr>
          <a:xfrm>
            <a:off x="1043492" y="1916832"/>
            <a:ext cx="6777317" cy="4176464"/>
          </a:xfrm>
        </p:spPr>
        <p:txBody>
          <a:bodyPr>
            <a:normAutofit fontScale="85000" lnSpcReduction="20000"/>
          </a:bodyPr>
          <a:lstStyle/>
          <a:p>
            <a:r>
              <a:rPr lang="hu-HU" dirty="0"/>
              <a:t>Építési tevékenység csak a hatályos jogszabályoknak és a helyi építési szabályzatnak megfelelően lehetséges.</a:t>
            </a:r>
          </a:p>
          <a:p>
            <a:r>
              <a:rPr lang="hu-HU" dirty="0"/>
              <a:t>HÉSZ hiányában az illeszkedés szabályát (</a:t>
            </a:r>
            <a:r>
              <a:rPr lang="hu-HU" dirty="0" err="1"/>
              <a:t>Étv</a:t>
            </a:r>
            <a:r>
              <a:rPr lang="hu-HU" dirty="0"/>
              <a:t>. 18.§ (2) </a:t>
            </a:r>
            <a:r>
              <a:rPr lang="hu-HU" dirty="0" err="1"/>
              <a:t>bek</a:t>
            </a:r>
            <a:r>
              <a:rPr lang="hu-HU" dirty="0"/>
              <a:t>.) kell alkalmazni.</a:t>
            </a:r>
          </a:p>
          <a:p>
            <a:r>
              <a:rPr lang="hu-HU" dirty="0"/>
              <a:t>Épület csak beépítésre szánt területen és építési telken helyezhető el. </a:t>
            </a:r>
          </a:p>
          <a:p>
            <a:r>
              <a:rPr lang="hu-HU" dirty="0"/>
              <a:t>Egyéb építmény elhelyezhető nem beépítésre szánt területen is, ha az a terület rendeltetésével nem ellentétes és meghatározott közérdeket nem sért.</a:t>
            </a:r>
          </a:p>
          <a:p>
            <a:r>
              <a:rPr lang="hu-HU" dirty="0"/>
              <a:t>Kivételek:</a:t>
            </a:r>
          </a:p>
          <a:p>
            <a:pPr>
              <a:buFont typeface="Wingdings" panose="05000000000000000000" pitchFamily="2" charset="2"/>
              <a:buChar char="§"/>
            </a:pPr>
            <a:r>
              <a:rPr lang="hu-HU" dirty="0"/>
              <a:t>kiemelt beruházások,</a:t>
            </a:r>
          </a:p>
          <a:p>
            <a:pPr>
              <a:buFont typeface="Wingdings" panose="05000000000000000000" pitchFamily="2" charset="2"/>
              <a:buChar char="§"/>
            </a:pPr>
            <a:r>
              <a:rPr lang="hu-HU" dirty="0"/>
              <a:t>toronyházak.</a:t>
            </a:r>
          </a:p>
        </p:txBody>
      </p:sp>
    </p:spTree>
    <p:extLst>
      <p:ext uri="{BB962C8B-B14F-4D97-AF65-F5344CB8AC3E}">
        <p14:creationId xmlns:p14="http://schemas.microsoft.com/office/powerpoint/2010/main" val="14255498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764704"/>
            <a:ext cx="7024744" cy="576064"/>
          </a:xfrm>
        </p:spPr>
        <p:txBody>
          <a:bodyPr>
            <a:normAutofit fontScale="90000"/>
          </a:bodyPr>
          <a:lstStyle/>
          <a:p>
            <a:r>
              <a:rPr lang="hu-HU" sz="3200" dirty="0"/>
              <a:t>A településképi arculat védelme</a:t>
            </a:r>
          </a:p>
        </p:txBody>
      </p:sp>
      <p:sp>
        <p:nvSpPr>
          <p:cNvPr id="3" name="Tartalom helye 2"/>
          <p:cNvSpPr>
            <a:spLocks noGrp="1"/>
          </p:cNvSpPr>
          <p:nvPr>
            <p:ph idx="1"/>
          </p:nvPr>
        </p:nvSpPr>
        <p:spPr>
          <a:xfrm>
            <a:off x="1043492" y="1628800"/>
            <a:ext cx="6777317" cy="5112568"/>
          </a:xfrm>
        </p:spPr>
        <p:txBody>
          <a:bodyPr>
            <a:normAutofit fontScale="77500" lnSpcReduction="20000"/>
          </a:bodyPr>
          <a:lstStyle/>
          <a:p>
            <a:r>
              <a:rPr lang="hu-HU" dirty="0"/>
              <a:t>A településképi arculat védelméről szóló 2016. évi LXXIV. törvény.</a:t>
            </a:r>
          </a:p>
          <a:p>
            <a:r>
              <a:rPr lang="hu-HU" dirty="0"/>
              <a:t>Két lépcsős rendszer: az ún. településképi arculati kézikönyveken alapszik a településkép védelméről szóló önkormányzati rendelet.</a:t>
            </a:r>
          </a:p>
          <a:p>
            <a:r>
              <a:rPr lang="hu-HU" dirty="0"/>
              <a:t>A TAK szemléletformáló eszköz.</a:t>
            </a:r>
          </a:p>
          <a:p>
            <a:r>
              <a:rPr lang="hu-HU" dirty="0"/>
              <a:t>A településkép védelméről szóló rendelet határozza meg a helyi településképi követelményeket, melyekhez jellemzően a polgármesterre telepített hatósági jogkörök csatlakoznak.</a:t>
            </a:r>
          </a:p>
          <a:p>
            <a:r>
              <a:rPr lang="hu-HU" dirty="0"/>
              <a:t>Az önkormányzatok kvázi helyi engedélyezési jogkörét teremti meg a jogintézmény. (Az </a:t>
            </a:r>
            <a:r>
              <a:rPr lang="hu-HU" dirty="0" err="1"/>
              <a:t>országkép</a:t>
            </a:r>
            <a:r>
              <a:rPr lang="hu-HU" dirty="0"/>
              <a:t> és az országos jelentőségű településkép védelmének kivételével.)</a:t>
            </a:r>
          </a:p>
          <a:p>
            <a:r>
              <a:rPr lang="hu-HU" dirty="0"/>
              <a:t>A településképi követelmények teljesítése az </a:t>
            </a:r>
            <a:r>
              <a:rPr lang="hu-HU" dirty="0" err="1"/>
              <a:t>építtető-kivitelező-tervező</a:t>
            </a:r>
            <a:r>
              <a:rPr lang="hu-HU" dirty="0"/>
              <a:t> egyetemleges felelőssége.</a:t>
            </a:r>
          </a:p>
          <a:p>
            <a:r>
              <a:rPr lang="hu-HU" dirty="0"/>
              <a:t>A helyi építészeti örökség védelme a TKR részét képezi.</a:t>
            </a:r>
          </a:p>
        </p:txBody>
      </p:sp>
    </p:spTree>
    <p:extLst>
      <p:ext uri="{BB962C8B-B14F-4D97-AF65-F5344CB8AC3E}">
        <p14:creationId xmlns:p14="http://schemas.microsoft.com/office/powerpoint/2010/main" val="1000552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692696"/>
            <a:ext cx="7024744" cy="936104"/>
          </a:xfrm>
        </p:spPr>
        <p:txBody>
          <a:bodyPr>
            <a:noAutofit/>
          </a:bodyPr>
          <a:lstStyle/>
          <a:p>
            <a:r>
              <a:rPr lang="hu-HU" sz="2800" dirty="0"/>
              <a:t>Az értékvédelem alapjogi keretei - a visszalépés tilalma (</a:t>
            </a:r>
            <a:r>
              <a:rPr lang="hu-HU" sz="2800" dirty="0" err="1"/>
              <a:t>non-derogation</a:t>
            </a:r>
            <a:r>
              <a:rPr lang="hu-HU" sz="2800" dirty="0"/>
              <a:t>)</a:t>
            </a:r>
          </a:p>
        </p:txBody>
      </p:sp>
      <p:sp>
        <p:nvSpPr>
          <p:cNvPr id="3" name="Tartalom helye 2"/>
          <p:cNvSpPr>
            <a:spLocks noGrp="1"/>
          </p:cNvSpPr>
          <p:nvPr>
            <p:ph idx="1"/>
          </p:nvPr>
        </p:nvSpPr>
        <p:spPr>
          <a:xfrm>
            <a:off x="899592" y="1700808"/>
            <a:ext cx="7344816" cy="4417716"/>
          </a:xfrm>
        </p:spPr>
        <p:txBody>
          <a:bodyPr>
            <a:noAutofit/>
          </a:bodyPr>
          <a:lstStyle/>
          <a:p>
            <a:pPr>
              <a:lnSpc>
                <a:spcPct val="120000"/>
              </a:lnSpc>
              <a:spcBef>
                <a:spcPts val="0"/>
              </a:spcBef>
            </a:pPr>
            <a:r>
              <a:rPr lang="hu-HU" sz="1400" dirty="0"/>
              <a:t>Alaptörvény P) cikk, XXI. cikk (1) </a:t>
            </a:r>
            <a:r>
              <a:rPr lang="hu-HU" sz="1400" dirty="0" err="1"/>
              <a:t>bek</a:t>
            </a:r>
            <a:r>
              <a:rPr lang="hu-HU" sz="1400" dirty="0"/>
              <a:t>.</a:t>
            </a:r>
          </a:p>
          <a:p>
            <a:pPr algn="just">
              <a:lnSpc>
                <a:spcPct val="120000"/>
              </a:lnSpc>
              <a:spcBef>
                <a:spcPts val="0"/>
              </a:spcBef>
            </a:pPr>
            <a:r>
              <a:rPr lang="hu-HU" sz="1400" dirty="0"/>
              <a:t>Visszalépés tilalma - 28/1994. (V.20.) AB határozat „az egészséges környezethez való jog a Magyar Köztársaságnak azt a kötelezettségét is magában foglalja, hogy </a:t>
            </a:r>
            <a:r>
              <a:rPr lang="hu-HU" sz="1400" u="sng" dirty="0"/>
              <a:t>az állam a természetvédelem jogszabályokkal biztosított szintjét nem csökkentheti</a:t>
            </a:r>
            <a:r>
              <a:rPr lang="hu-HU" sz="1400" dirty="0"/>
              <a:t>, kivéve, ha ez más alapjog vagy alkotmányos érték érvényesítéséhez elkerülhetetlen. A védelmi szint csökkentésének mértéke az elérni kívánt célhoz képest ekkor sem lehet aránytalan.” </a:t>
            </a:r>
          </a:p>
          <a:p>
            <a:pPr algn="just">
              <a:lnSpc>
                <a:spcPct val="120000"/>
              </a:lnSpc>
              <a:spcBef>
                <a:spcPts val="0"/>
              </a:spcBef>
            </a:pPr>
            <a:r>
              <a:rPr lang="hu-HU" sz="1400" dirty="0"/>
              <a:t>Az állam a </a:t>
            </a:r>
            <a:r>
              <a:rPr lang="hu-HU" sz="1400" u="sng" dirty="0"/>
              <a:t>preventív eszközöktől nem léphet </a:t>
            </a:r>
            <a:r>
              <a:rPr lang="hu-HU" sz="1400" dirty="0"/>
              <a:t>a szankciókkal biztosított védelem felé.</a:t>
            </a:r>
          </a:p>
          <a:p>
            <a:pPr algn="just">
              <a:lnSpc>
                <a:spcPct val="120000"/>
              </a:lnSpc>
              <a:spcBef>
                <a:spcPts val="0"/>
              </a:spcBef>
            </a:pPr>
            <a:r>
              <a:rPr lang="hu-HU" sz="1400" u="sng" dirty="0"/>
              <a:t>A visszalépés tilalmát az AB gyakorlata következetesen kiterjesztette az épített környezet alakítására és védelmére is </a:t>
            </a:r>
            <a:r>
              <a:rPr lang="hu-HU" sz="1400" dirty="0"/>
              <a:t>(16/2015. (VI.5.) AB határozat)</a:t>
            </a:r>
            <a:r>
              <a:rPr lang="hu-HU" sz="1400" u="sng" dirty="0"/>
              <a:t>, később pedig a kulturális örökség védelmére is – azaz a P) cikk védett tárgyaira.</a:t>
            </a:r>
          </a:p>
          <a:p>
            <a:pPr algn="just">
              <a:lnSpc>
                <a:spcPct val="120000"/>
              </a:lnSpc>
              <a:spcBef>
                <a:spcPts val="0"/>
              </a:spcBef>
            </a:pPr>
            <a:r>
              <a:rPr lang="hu-HU" sz="1400" dirty="0"/>
              <a:t>A visszalépés tilalma az anyagi jog változatlanul maradásával az azt </a:t>
            </a:r>
            <a:r>
              <a:rPr lang="hu-HU" sz="1400" u="sng" dirty="0"/>
              <a:t>végrehajtó szervezetrendszer gyengülésével</a:t>
            </a:r>
            <a:r>
              <a:rPr lang="hu-HU" sz="1400" dirty="0"/>
              <a:t> is bekövetkezhet – az államot objektív intézményvédelmi kötelezettség terheli.</a:t>
            </a:r>
          </a:p>
          <a:p>
            <a:pPr>
              <a:lnSpc>
                <a:spcPct val="120000"/>
              </a:lnSpc>
              <a:spcBef>
                <a:spcPts val="0"/>
              </a:spcBef>
            </a:pPr>
            <a:r>
              <a:rPr lang="hu-HU" sz="1400" dirty="0"/>
              <a:t>3104/2017. (V.8.) AB határozat a műemlékek védelmével kapcsolatban – „Ha egyszer már valami védelem alá került, az onnét való kivételhez rendkívüli indok kell.”</a:t>
            </a:r>
          </a:p>
        </p:txBody>
      </p:sp>
    </p:spTree>
    <p:extLst>
      <p:ext uri="{BB962C8B-B14F-4D97-AF65-F5344CB8AC3E}">
        <p14:creationId xmlns:p14="http://schemas.microsoft.com/office/powerpoint/2010/main" val="2230158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67544" y="692696"/>
            <a:ext cx="7920880" cy="720080"/>
          </a:xfrm>
        </p:spPr>
        <p:txBody>
          <a:bodyPr>
            <a:normAutofit/>
          </a:bodyPr>
          <a:lstStyle/>
          <a:p>
            <a:r>
              <a:rPr lang="hu-HU" sz="3200" dirty="0"/>
              <a:t>Településkép érvényesítési eszközök</a:t>
            </a:r>
          </a:p>
        </p:txBody>
      </p:sp>
      <p:sp>
        <p:nvSpPr>
          <p:cNvPr id="3" name="Tartalom helye 2"/>
          <p:cNvSpPr>
            <a:spLocks noGrp="1"/>
          </p:cNvSpPr>
          <p:nvPr>
            <p:ph idx="1"/>
          </p:nvPr>
        </p:nvSpPr>
        <p:spPr>
          <a:xfrm>
            <a:off x="1039325" y="1628800"/>
            <a:ext cx="6777317" cy="4941168"/>
          </a:xfrm>
        </p:spPr>
        <p:txBody>
          <a:bodyPr>
            <a:normAutofit fontScale="77500" lnSpcReduction="20000"/>
          </a:bodyPr>
          <a:lstStyle/>
          <a:p>
            <a:pPr marL="525780" indent="-457200">
              <a:buFont typeface="+mj-lt"/>
              <a:buAutoNum type="arabicPeriod"/>
            </a:pPr>
            <a:r>
              <a:rPr lang="hu-HU" dirty="0"/>
              <a:t>Tájékoztatás és szakmai konzultáció,</a:t>
            </a:r>
          </a:p>
          <a:p>
            <a:pPr marL="525780" indent="-457200">
              <a:buFont typeface="+mj-lt"/>
              <a:buAutoNum type="arabicPeriod"/>
            </a:pPr>
            <a:r>
              <a:rPr lang="hu-HU" dirty="0"/>
              <a:t>Településképi véleményezési eljárás – polgármester,</a:t>
            </a:r>
          </a:p>
          <a:p>
            <a:pPr marL="525780" indent="-457200">
              <a:buFont typeface="+mj-lt"/>
              <a:buAutoNum type="arabicPeriod"/>
            </a:pPr>
            <a:r>
              <a:rPr lang="hu-HU" dirty="0"/>
              <a:t>Előzetes bejelentési eljárás - polgármester,</a:t>
            </a:r>
          </a:p>
          <a:p>
            <a:pPr marL="525780" indent="-457200">
              <a:buFont typeface="+mj-lt"/>
              <a:buAutoNum type="arabicPeriod"/>
            </a:pPr>
            <a:r>
              <a:rPr lang="hu-HU" dirty="0"/>
              <a:t>Településképi kötelezés és bírság.</a:t>
            </a:r>
          </a:p>
          <a:p>
            <a:r>
              <a:rPr lang="hu-HU" dirty="0"/>
              <a:t>1. eljárás alapvetően az önkormányzati főépítész feladata, ami a </a:t>
            </a:r>
            <a:r>
              <a:rPr lang="hu-HU" dirty="0" err="1"/>
              <a:t>TKR-ben</a:t>
            </a:r>
            <a:r>
              <a:rPr lang="hu-HU" dirty="0"/>
              <a:t> kötelezővé is tehető.</a:t>
            </a:r>
          </a:p>
          <a:p>
            <a:r>
              <a:rPr lang="hu-HU" dirty="0"/>
              <a:t>2-3. eljárásokban az önkormányzati főépítész és ha van, az építészeti-műszaki tervtanács is közreműködik. Szinte valamennyi építési tevékenység esetében kiköthetőek a helyi rendeletben, 15 napos határidővel teljesítve. </a:t>
            </a:r>
          </a:p>
          <a:p>
            <a:r>
              <a:rPr lang="hu-HU" dirty="0"/>
              <a:t>A 3. eljárásban az építési tevékenység megtiltható, ha az nem illeszkedik a településképbe vagy nem felel meg a településképi követelményeknek.</a:t>
            </a:r>
          </a:p>
          <a:p>
            <a:r>
              <a:rPr lang="hu-HU" dirty="0"/>
              <a:t>A 4. esetben a polgármester megfelelő határidővel felhívja a tulajdonost a településképi követelmények teljesítésére. A sikertelen határidő elteltével kötelezhet és bírságolhat, amely bevétel az önkormányzatnál marad.</a:t>
            </a:r>
          </a:p>
          <a:p>
            <a:endParaRPr lang="hu-HU" dirty="0"/>
          </a:p>
          <a:p>
            <a:endParaRPr lang="hu-HU" dirty="0"/>
          </a:p>
        </p:txBody>
      </p:sp>
    </p:spTree>
    <p:extLst>
      <p:ext uri="{BB962C8B-B14F-4D97-AF65-F5344CB8AC3E}">
        <p14:creationId xmlns:p14="http://schemas.microsoft.com/office/powerpoint/2010/main" val="3457978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stretch>
            <a:fillRect/>
          </a:stretch>
        </p:blipFill>
        <p:spPr>
          <a:xfrm>
            <a:off x="539552" y="908720"/>
            <a:ext cx="8035290" cy="5393055"/>
          </a:xfrm>
          <a:prstGeom prst="rect">
            <a:avLst/>
          </a:prstGeom>
        </p:spPr>
      </p:pic>
    </p:spTree>
    <p:extLst>
      <p:ext uri="{BB962C8B-B14F-4D97-AF65-F5344CB8AC3E}">
        <p14:creationId xmlns:p14="http://schemas.microsoft.com/office/powerpoint/2010/main" val="4959617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908720"/>
            <a:ext cx="7024744" cy="792088"/>
          </a:xfrm>
        </p:spPr>
        <p:txBody>
          <a:bodyPr>
            <a:normAutofit fontScale="90000"/>
          </a:bodyPr>
          <a:lstStyle/>
          <a:p>
            <a:r>
              <a:rPr lang="hu-HU" dirty="0"/>
              <a:t>Településképi követelmények</a:t>
            </a:r>
          </a:p>
        </p:txBody>
      </p:sp>
      <p:sp>
        <p:nvSpPr>
          <p:cNvPr id="3" name="Tartalom helye 2"/>
          <p:cNvSpPr>
            <a:spLocks noGrp="1"/>
          </p:cNvSpPr>
          <p:nvPr>
            <p:ph idx="1"/>
          </p:nvPr>
        </p:nvSpPr>
        <p:spPr/>
        <p:txBody>
          <a:bodyPr>
            <a:normAutofit fontScale="92500" lnSpcReduction="10000"/>
          </a:bodyPr>
          <a:lstStyle/>
          <a:p>
            <a:pPr marL="68580" indent="0">
              <a:buNone/>
            </a:pPr>
            <a:r>
              <a:rPr lang="hu-HU" dirty="0"/>
              <a:t>A településképi követelmény</a:t>
            </a:r>
          </a:p>
          <a:p>
            <a:r>
              <a:rPr lang="hu-HU" dirty="0"/>
              <a:t>területi építészeti,</a:t>
            </a:r>
          </a:p>
          <a:p>
            <a:r>
              <a:rPr lang="hu-HU" dirty="0"/>
              <a:t>egyedi építészeti</a:t>
            </a:r>
          </a:p>
          <a:p>
            <a:r>
              <a:rPr lang="hu-HU" dirty="0"/>
              <a:t>és reklámokra, reklámhordozókra, egyéb műszaki berendezésekre vonatkozó követelmény lehet.</a:t>
            </a:r>
          </a:p>
          <a:p>
            <a:pPr marL="68580" indent="0">
              <a:buNone/>
            </a:pPr>
            <a:r>
              <a:rPr lang="hu-HU" dirty="0"/>
              <a:t>Attól függően, hogy helyi egyedi vagy területi védelemmel érintett területre vonatkozik a követelmény lehet megengedő, tiltó vagy kötelező.</a:t>
            </a:r>
          </a:p>
        </p:txBody>
      </p:sp>
    </p:spTree>
    <p:extLst>
      <p:ext uri="{BB962C8B-B14F-4D97-AF65-F5344CB8AC3E}">
        <p14:creationId xmlns:p14="http://schemas.microsoft.com/office/powerpoint/2010/main" val="3052593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Országos településkép védelem</a:t>
            </a:r>
          </a:p>
        </p:txBody>
      </p:sp>
      <p:sp>
        <p:nvSpPr>
          <p:cNvPr id="3" name="Tartalom helye 2"/>
          <p:cNvSpPr>
            <a:spLocks noGrp="1"/>
          </p:cNvSpPr>
          <p:nvPr>
            <p:ph idx="1"/>
          </p:nvPr>
        </p:nvSpPr>
        <p:spPr/>
        <p:txBody>
          <a:bodyPr>
            <a:normAutofit fontScale="77500" lnSpcReduction="20000"/>
          </a:bodyPr>
          <a:lstStyle/>
          <a:p>
            <a:r>
              <a:rPr lang="hu-HU" dirty="0"/>
              <a:t>Országosan kiemelt jelentőségű településkép védelme érdekében egyedileg meghatározható követelmények, a Kormány egyedi TAK készítését is előírhatja.</a:t>
            </a:r>
          </a:p>
          <a:p>
            <a:r>
              <a:rPr lang="hu-HU" dirty="0"/>
              <a:t>A kiemelt településkép-védelmi eszközök az előzetes tájékoztatás, a kiemelt településképi véleményezési eljárás (miniszterre telepített egyedi jogkör) és a kiemelt településképi bejelentési eljárás, valamit a településképi kötelezés és a településkép-védelmi bírság.</a:t>
            </a:r>
          </a:p>
          <a:p>
            <a:r>
              <a:rPr lang="hu-HU" dirty="0"/>
              <a:t>Az építési beruházás fogalma csak az országos településkép-védelem vonatkozásában az új építmény építése és a meglévő építmény külső megjelenésének érintő építési tevékenység.</a:t>
            </a:r>
          </a:p>
          <a:p>
            <a:endParaRPr lang="hu-HU" dirty="0"/>
          </a:p>
        </p:txBody>
      </p:sp>
    </p:spTree>
    <p:extLst>
      <p:ext uri="{BB962C8B-B14F-4D97-AF65-F5344CB8AC3E}">
        <p14:creationId xmlns:p14="http://schemas.microsoft.com/office/powerpoint/2010/main" val="22192611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1027664"/>
            <a:ext cx="7024744" cy="961176"/>
          </a:xfrm>
        </p:spPr>
        <p:txBody>
          <a:bodyPr>
            <a:normAutofit fontScale="90000"/>
          </a:bodyPr>
          <a:lstStyle/>
          <a:p>
            <a:r>
              <a:rPr lang="hu-HU" dirty="0"/>
              <a:t>Tilalmak – változtatási, telekalakítási és építési tilalom</a:t>
            </a:r>
          </a:p>
        </p:txBody>
      </p:sp>
      <p:sp>
        <p:nvSpPr>
          <p:cNvPr id="3" name="Tartalom helye 2"/>
          <p:cNvSpPr>
            <a:spLocks noGrp="1"/>
          </p:cNvSpPr>
          <p:nvPr>
            <p:ph idx="1"/>
          </p:nvPr>
        </p:nvSpPr>
        <p:spPr>
          <a:xfrm>
            <a:off x="1043492" y="1988840"/>
            <a:ext cx="6777317" cy="4248472"/>
          </a:xfrm>
        </p:spPr>
        <p:txBody>
          <a:bodyPr>
            <a:normAutofit fontScale="85000" lnSpcReduction="20000"/>
          </a:bodyPr>
          <a:lstStyle/>
          <a:p>
            <a:r>
              <a:rPr lang="hu-HU" dirty="0"/>
              <a:t>Változtatási tilalom: meghatározott időre, a HÉSZ hatálybalépéséig, de legfeljebb 3 évre rendelhető el, nem kell az ingatlan-nyilvántartásban feltüntetni.</a:t>
            </a:r>
          </a:p>
          <a:p>
            <a:r>
              <a:rPr lang="hu-HU" dirty="0"/>
              <a:t>Telekalakítási és építési tilalom nincsen határidőhöz kötve, településrendezési feladatok megvalósítása és környezet- és természetvédelmi érdek miatt rendelhető el.</a:t>
            </a:r>
          </a:p>
          <a:p>
            <a:r>
              <a:rPr lang="hu-HU" dirty="0"/>
              <a:t>A tilalmak nem terjednek ki a </a:t>
            </a:r>
          </a:p>
          <a:p>
            <a:pPr>
              <a:buFont typeface="Wingdings" panose="05000000000000000000" pitchFamily="2" charset="2"/>
              <a:buChar char="§"/>
            </a:pPr>
            <a:r>
              <a:rPr lang="hu-HU" dirty="0"/>
              <a:t>szerzett jogokra,</a:t>
            </a:r>
          </a:p>
          <a:p>
            <a:pPr>
              <a:buFont typeface="Wingdings" panose="05000000000000000000" pitchFamily="2" charset="2"/>
              <a:buChar char="§"/>
            </a:pPr>
            <a:r>
              <a:rPr lang="hu-HU" dirty="0"/>
              <a:t>a kármegelőzési vagy elhárítási tevékenységre,</a:t>
            </a:r>
          </a:p>
          <a:p>
            <a:pPr>
              <a:buFont typeface="Wingdings" panose="05000000000000000000" pitchFamily="2" charset="2"/>
              <a:buChar char="§"/>
            </a:pPr>
            <a:r>
              <a:rPr lang="hu-HU" dirty="0"/>
              <a:t>honvédelmi és katonai célú területre,</a:t>
            </a:r>
          </a:p>
          <a:p>
            <a:pPr>
              <a:buFont typeface="Wingdings" panose="05000000000000000000" pitchFamily="2" charset="2"/>
              <a:buChar char="§"/>
            </a:pPr>
            <a:r>
              <a:rPr lang="hu-HU" dirty="0"/>
              <a:t>tömeges bevándorlás okozta válsághelyzet idején nemzetbiztonsági célú építmények lehelyezésére.</a:t>
            </a:r>
          </a:p>
          <a:p>
            <a:endParaRPr lang="hu-HU" dirty="0"/>
          </a:p>
          <a:p>
            <a:endParaRPr lang="hu-HU" dirty="0"/>
          </a:p>
          <a:p>
            <a:endParaRPr lang="hu-HU" dirty="0"/>
          </a:p>
        </p:txBody>
      </p:sp>
    </p:spTree>
    <p:extLst>
      <p:ext uri="{BB962C8B-B14F-4D97-AF65-F5344CB8AC3E}">
        <p14:creationId xmlns:p14="http://schemas.microsoft.com/office/powerpoint/2010/main" val="10738293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1027664"/>
            <a:ext cx="7024744" cy="745152"/>
          </a:xfrm>
        </p:spPr>
        <p:txBody>
          <a:bodyPr/>
          <a:lstStyle/>
          <a:p>
            <a:r>
              <a:rPr lang="hu-HU" dirty="0"/>
              <a:t>Telekalakítás</a:t>
            </a:r>
          </a:p>
        </p:txBody>
      </p:sp>
      <p:sp>
        <p:nvSpPr>
          <p:cNvPr id="3" name="Tartalom helye 2"/>
          <p:cNvSpPr>
            <a:spLocks noGrp="1"/>
          </p:cNvSpPr>
          <p:nvPr>
            <p:ph idx="1"/>
          </p:nvPr>
        </p:nvSpPr>
        <p:spPr/>
        <p:txBody>
          <a:bodyPr>
            <a:normAutofit fontScale="92500" lnSpcReduction="20000"/>
          </a:bodyPr>
          <a:lstStyle/>
          <a:p>
            <a:r>
              <a:rPr lang="hu-HU" dirty="0"/>
              <a:t>A telekalakítás közigazgatási hatósági eljárás, amely a megváltozott adatok ingatlan-nyilvántartáson történt átvezetésével zárul.</a:t>
            </a:r>
          </a:p>
          <a:p>
            <a:r>
              <a:rPr lang="hu-HU" dirty="0"/>
              <a:t>Új beépítésre szánt vagy jelentős átépítésre kerülő területen a beépítés feltételeként a megfelelő telekalakítás kiköthető.</a:t>
            </a:r>
          </a:p>
          <a:p>
            <a:r>
              <a:rPr lang="hu-HU" dirty="0"/>
              <a:t>A telekalakítás</a:t>
            </a:r>
          </a:p>
          <a:p>
            <a:pPr marL="525780" indent="-457200">
              <a:buFont typeface="+mj-lt"/>
              <a:buAutoNum type="arabicPeriod"/>
            </a:pPr>
            <a:r>
              <a:rPr lang="hu-HU" dirty="0"/>
              <a:t>telekcsoport újraosztása,</a:t>
            </a:r>
          </a:p>
          <a:p>
            <a:pPr marL="525780" indent="-457200">
              <a:buFont typeface="+mj-lt"/>
              <a:buAutoNum type="arabicPeriod"/>
            </a:pPr>
            <a:r>
              <a:rPr lang="hu-HU" dirty="0"/>
              <a:t>telekfelosztás,</a:t>
            </a:r>
          </a:p>
          <a:p>
            <a:pPr marL="525780" indent="-457200">
              <a:buFont typeface="+mj-lt"/>
              <a:buAutoNum type="arabicPeriod"/>
            </a:pPr>
            <a:r>
              <a:rPr lang="hu-HU" dirty="0"/>
              <a:t>telekegyesítés,</a:t>
            </a:r>
          </a:p>
          <a:p>
            <a:pPr marL="525780" indent="-457200">
              <a:buFont typeface="+mj-lt"/>
              <a:buAutoNum type="arabicPeriod"/>
            </a:pPr>
            <a:r>
              <a:rPr lang="hu-HU" dirty="0"/>
              <a:t>telekhatár-rendezés lehet.</a:t>
            </a:r>
          </a:p>
        </p:txBody>
      </p:sp>
    </p:spTree>
    <p:extLst>
      <p:ext uri="{BB962C8B-B14F-4D97-AF65-F5344CB8AC3E}">
        <p14:creationId xmlns:p14="http://schemas.microsoft.com/office/powerpoint/2010/main" val="4286273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Elővásárlási jog</a:t>
            </a:r>
          </a:p>
        </p:txBody>
      </p:sp>
      <p:sp>
        <p:nvSpPr>
          <p:cNvPr id="3" name="Tartalom helye 2"/>
          <p:cNvSpPr>
            <a:spLocks noGrp="1"/>
          </p:cNvSpPr>
          <p:nvPr>
            <p:ph idx="1"/>
          </p:nvPr>
        </p:nvSpPr>
        <p:spPr/>
        <p:txBody>
          <a:bodyPr>
            <a:normAutofit fontScale="77500" lnSpcReduction="20000"/>
          </a:bodyPr>
          <a:lstStyle/>
          <a:p>
            <a:r>
              <a:rPr lang="hu-HU" dirty="0"/>
              <a:t>A meghatározott településrendezési célok érdekében az önkormányzatot elővásárlási jog illeti meg a cél eléréséhez szükséges ingatlanok tekintetében.</a:t>
            </a:r>
          </a:p>
          <a:p>
            <a:r>
              <a:rPr lang="hu-HU" dirty="0"/>
              <a:t>Az elővásárlási jogot az ingatlan-nyilvántartásban be kell jegyeztetni, megszűnte esetén azonnal intézkedni szükséges a törlése iránt.</a:t>
            </a:r>
          </a:p>
          <a:p>
            <a:r>
              <a:rPr lang="hu-HU" dirty="0"/>
              <a:t>A műemléki és az országos természetvédelmi területen lévő elővásárlási jog kivételével más elővásárlási jogot az önkormányzat elővásárlási joga megelőz.</a:t>
            </a:r>
          </a:p>
          <a:p>
            <a:r>
              <a:rPr lang="hu-HU" dirty="0"/>
              <a:t>Az önkormányzatnak 60 napja van arra, hogy éljen az elővásárlási jogával, az elidegenítés az elővásárlási jogot nem érinti.</a:t>
            </a:r>
          </a:p>
        </p:txBody>
      </p:sp>
    </p:spTree>
    <p:extLst>
      <p:ext uri="{BB962C8B-B14F-4D97-AF65-F5344CB8AC3E}">
        <p14:creationId xmlns:p14="http://schemas.microsoft.com/office/powerpoint/2010/main" val="3376001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764704"/>
            <a:ext cx="7024744" cy="1558948"/>
          </a:xfrm>
        </p:spPr>
        <p:txBody>
          <a:bodyPr>
            <a:normAutofit fontScale="90000"/>
          </a:bodyPr>
          <a:lstStyle/>
          <a:p>
            <a:r>
              <a:rPr lang="hu-HU" dirty="0"/>
              <a:t>Kiszolgáló és lakóút céljára történő lejegyzés, helyi közút lejegyzés</a:t>
            </a:r>
          </a:p>
        </p:txBody>
      </p:sp>
      <p:sp>
        <p:nvSpPr>
          <p:cNvPr id="3" name="Tartalom helye 2"/>
          <p:cNvSpPr>
            <a:spLocks noGrp="1"/>
          </p:cNvSpPr>
          <p:nvPr>
            <p:ph idx="1"/>
          </p:nvPr>
        </p:nvSpPr>
        <p:spPr>
          <a:xfrm>
            <a:off x="1043490" y="2337753"/>
            <a:ext cx="6777317" cy="4104456"/>
          </a:xfrm>
        </p:spPr>
        <p:txBody>
          <a:bodyPr>
            <a:normAutofit fontScale="70000" lnSpcReduction="20000"/>
          </a:bodyPr>
          <a:lstStyle/>
          <a:p>
            <a:r>
              <a:rPr lang="hu-HU" dirty="0"/>
              <a:t>A </a:t>
            </a:r>
            <a:r>
              <a:rPr lang="hu-HU" dirty="0" err="1"/>
              <a:t>HÉSZ-ben</a:t>
            </a:r>
            <a:r>
              <a:rPr lang="hu-HU" dirty="0"/>
              <a:t> szabályozottak szerint az ingatlanok megközelítése vagy használatuk elősegítése érdekében a kormányhivatal a helyi önkormányzat javára adott telek részét igénybe veheti és lejegyezheti.</a:t>
            </a:r>
          </a:p>
          <a:p>
            <a:r>
              <a:rPr lang="hu-HU" dirty="0"/>
              <a:t>A lejegyzésért a kisajátítás szabályai szerint kártalanítás jár.</a:t>
            </a:r>
          </a:p>
          <a:p>
            <a:r>
              <a:rPr lang="hu-HU" dirty="0"/>
              <a:t>Ha a lejegyzett területen az útépítés 6 hónapon belül nem kezdődik el és nem fejeződik be 3 éven belül, a kártalanítás összegét a jegybanki alapkamattal növelten 15 napon belül kell megfizetni. Ilyenkor az értéknövekedésnél csak az igénybevett telekhányad vehető figyelembe.</a:t>
            </a:r>
          </a:p>
          <a:p>
            <a:r>
              <a:rPr lang="hu-HU" dirty="0"/>
              <a:t>Ahol végleges engedéllyel rendelkezik a tulajdonos vagy 10 évnél régebbi építmény áll a lejegyzendő területrészen, kisajátítási eljárást kell lefolytatni.</a:t>
            </a:r>
          </a:p>
          <a:p>
            <a:r>
              <a:rPr lang="hu-HU" dirty="0"/>
              <a:t>Ha a lejegyzés csak a tervezett út egyik oldalán lévő teleksorból lehetséges, a másik oldali telek tulajdonosait rendelettel egyszeri hozzájárulás fizetésére kötelezheti az önkormányzat.</a:t>
            </a:r>
          </a:p>
          <a:p>
            <a:r>
              <a:rPr lang="hu-HU" dirty="0"/>
              <a:t>Helyi közút a külterületen hasonló célú közút.</a:t>
            </a:r>
          </a:p>
        </p:txBody>
      </p:sp>
    </p:spTree>
    <p:extLst>
      <p:ext uri="{BB962C8B-B14F-4D97-AF65-F5344CB8AC3E}">
        <p14:creationId xmlns:p14="http://schemas.microsoft.com/office/powerpoint/2010/main" val="19930696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1027664"/>
            <a:ext cx="7024744" cy="673144"/>
          </a:xfrm>
        </p:spPr>
        <p:txBody>
          <a:bodyPr>
            <a:normAutofit fontScale="90000"/>
          </a:bodyPr>
          <a:lstStyle/>
          <a:p>
            <a:r>
              <a:rPr lang="hu-HU" dirty="0"/>
              <a:t>Kártalanítás és kisajátítás 1.</a:t>
            </a:r>
          </a:p>
        </p:txBody>
      </p:sp>
      <p:sp>
        <p:nvSpPr>
          <p:cNvPr id="3" name="Tartalom helye 2"/>
          <p:cNvSpPr>
            <a:spLocks noGrp="1"/>
          </p:cNvSpPr>
          <p:nvPr>
            <p:ph idx="1"/>
          </p:nvPr>
        </p:nvSpPr>
        <p:spPr>
          <a:xfrm>
            <a:off x="775442" y="1916832"/>
            <a:ext cx="7560840" cy="4752528"/>
          </a:xfrm>
        </p:spPr>
        <p:txBody>
          <a:bodyPr>
            <a:normAutofit fontScale="70000" lnSpcReduction="20000"/>
          </a:bodyPr>
          <a:lstStyle/>
          <a:p>
            <a:r>
              <a:rPr lang="hu-HU" dirty="0"/>
              <a:t>Ha a HÉSZ az ingatlan rendeltetését másként állapítja meg és abból a tulajdonosnak vagy a haszonélvezőnek kára származik, akkor kártalanítás illeti meg.</a:t>
            </a:r>
          </a:p>
          <a:p>
            <a:r>
              <a:rPr lang="hu-HU" dirty="0"/>
              <a:t>A kártalanítás az építési jogok keletkezésétől számított 7 évig állapítható meg.</a:t>
            </a:r>
          </a:p>
          <a:p>
            <a:r>
              <a:rPr lang="hu-HU" dirty="0"/>
              <a:t>Ha a közérdekű cél megvalósítása, amely miatt a korlátozást elrendelték, nem várható el a tulajdonostól, kérheti a települési önkormányzattól az ingatlan megvételét, amiben 5 év alatt kell megállapodniuk. Ezen időpont után kisajátítást kezdeményezhet.</a:t>
            </a:r>
          </a:p>
          <a:p>
            <a:r>
              <a:rPr lang="hu-HU" dirty="0"/>
              <a:t>A kártalanítás a felek megállapodásának tárgya, ha 1 éven belül nem sikerül megállapodniuk, akkor a kormányhivatal folytatja le a kártalanítási eljárást a kisajátítás szabályai szerint.</a:t>
            </a:r>
          </a:p>
          <a:p>
            <a:r>
              <a:rPr lang="hu-HU" dirty="0"/>
              <a:t>A települési önkormányzatot nem terheli kártalanítási kötelezettség, amennyiben a korlátozás területrendezési szabály helyi szintű megvalósításának következménye.</a:t>
            </a:r>
          </a:p>
          <a:p>
            <a:r>
              <a:rPr lang="hu-HU" dirty="0"/>
              <a:t>Az állam kártalanítási kötelezettsége csak a </a:t>
            </a:r>
            <a:r>
              <a:rPr lang="hu-HU" dirty="0" err="1"/>
              <a:t>meterológiai</a:t>
            </a:r>
            <a:r>
              <a:rPr lang="hu-HU" dirty="0"/>
              <a:t> obszervatóriummal összefüggésben került be a kártalanítási szabályok közé.</a:t>
            </a:r>
          </a:p>
          <a:p>
            <a:pPr marL="68580" indent="0">
              <a:buNone/>
            </a:pPr>
            <a:endParaRPr lang="hu-HU" dirty="0"/>
          </a:p>
          <a:p>
            <a:endParaRPr lang="hu-HU" dirty="0"/>
          </a:p>
        </p:txBody>
      </p:sp>
    </p:spTree>
    <p:extLst>
      <p:ext uri="{BB962C8B-B14F-4D97-AF65-F5344CB8AC3E}">
        <p14:creationId xmlns:p14="http://schemas.microsoft.com/office/powerpoint/2010/main" val="2897527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1027664"/>
            <a:ext cx="7024744" cy="745152"/>
          </a:xfrm>
        </p:spPr>
        <p:txBody>
          <a:bodyPr/>
          <a:lstStyle/>
          <a:p>
            <a:r>
              <a:rPr lang="hu-HU" dirty="0"/>
              <a:t>Kártalanítás és kisajátítás 2.</a:t>
            </a:r>
          </a:p>
        </p:txBody>
      </p:sp>
      <p:sp>
        <p:nvSpPr>
          <p:cNvPr id="3" name="Tartalom helye 2"/>
          <p:cNvSpPr>
            <a:spLocks noGrp="1"/>
          </p:cNvSpPr>
          <p:nvPr>
            <p:ph idx="1"/>
          </p:nvPr>
        </p:nvSpPr>
        <p:spPr>
          <a:xfrm>
            <a:off x="899592" y="1988840"/>
            <a:ext cx="6777317" cy="4129684"/>
          </a:xfrm>
        </p:spPr>
        <p:txBody>
          <a:bodyPr>
            <a:normAutofit fontScale="70000" lnSpcReduction="20000"/>
          </a:bodyPr>
          <a:lstStyle/>
          <a:p>
            <a:r>
              <a:rPr lang="hu-HU" dirty="0"/>
              <a:t>A kártalanítás a vagyoni hátrány keletkezésekor válik esedékessé, ami a HÉSZ hatálybalépése vagy a természeti vagy környezeti veszélyeztetettséget megállapító határozat véglegessé válása.</a:t>
            </a:r>
          </a:p>
          <a:p>
            <a:r>
              <a:rPr lang="hu-HU" dirty="0"/>
              <a:t>Ha a tulajdonos az ingatlan megvételét követeli az önkormányzattól és 5 éven belül nem jön létre köztük megállapodás, akkor a követelést a kártalanítási igény 1 éven belül nem létrejövő megállapodásához hasonlóan a kisajátítási eljárás kezdeményezésének kell tekinteni.</a:t>
            </a:r>
          </a:p>
          <a:p>
            <a:r>
              <a:rPr lang="hu-HU" dirty="0"/>
              <a:t>A kisajátításról szóló 2007. évi CXXIII. Törvény tartalmazza a közérdekű célokat, amelyek alapján a tulajdonjog elvonható. Ilyen egyebek mellett a terület- és településrendezés vagy a környezet, a természet védelme.</a:t>
            </a:r>
          </a:p>
          <a:p>
            <a:r>
              <a:rPr lang="hu-HU" dirty="0"/>
              <a:t>A tulajdonjog elvonásáért teljes, feltétlen és azonnali kártalanítás jár. </a:t>
            </a:r>
          </a:p>
          <a:p>
            <a:r>
              <a:rPr lang="hu-HU" dirty="0"/>
              <a:t>Sajátos esetek a cserelakás felajánlásának kötelezettsége, a részbeni kisajátítás vagy a használati jogok megváltása.</a:t>
            </a:r>
          </a:p>
          <a:p>
            <a:r>
              <a:rPr lang="hu-HU" dirty="0"/>
              <a:t>A kisajátítási eljárás határideje 75 nap.</a:t>
            </a:r>
          </a:p>
        </p:txBody>
      </p:sp>
    </p:spTree>
    <p:extLst>
      <p:ext uri="{BB962C8B-B14F-4D97-AF65-F5344CB8AC3E}">
        <p14:creationId xmlns:p14="http://schemas.microsoft.com/office/powerpoint/2010/main" val="4041437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hu-HU" sz="3200" dirty="0"/>
              <a:t>Az értékvédelem alapjogi keretei - Az elővigyázatosság és a megelőzés elvei</a:t>
            </a:r>
          </a:p>
        </p:txBody>
      </p:sp>
      <p:sp>
        <p:nvSpPr>
          <p:cNvPr id="3" name="Tartalom helye 2"/>
          <p:cNvSpPr>
            <a:spLocks noGrp="1"/>
          </p:cNvSpPr>
          <p:nvPr>
            <p:ph idx="1"/>
          </p:nvPr>
        </p:nvSpPr>
        <p:spPr>
          <a:xfrm>
            <a:off x="611560" y="2348880"/>
            <a:ext cx="7704856" cy="4248472"/>
          </a:xfrm>
        </p:spPr>
        <p:txBody>
          <a:bodyPr>
            <a:normAutofit lnSpcReduction="10000"/>
          </a:bodyPr>
          <a:lstStyle/>
          <a:p>
            <a:r>
              <a:rPr lang="hu-HU" sz="1600" dirty="0"/>
              <a:t>28/2017. (X. 25.) AB határozat - „a jogalkotónak az elővigyázatosság elvére is tekintettel kell lennie, melynek értelmében </a:t>
            </a:r>
            <a:r>
              <a:rPr lang="hu-HU" sz="1600" u="sng" dirty="0"/>
              <a:t>az államnak kell igazolnia azt, hogy a tudományos bizonytalanságra is figyelemmel, a környezet állapotának romlása egy adott intézkedés következményeként bizonyosan nem következik be</a:t>
            </a:r>
            <a:r>
              <a:rPr lang="hu-HU" sz="1600" dirty="0"/>
              <a:t>.”</a:t>
            </a:r>
          </a:p>
          <a:p>
            <a:r>
              <a:rPr lang="hu-HU" sz="1600" dirty="0"/>
              <a:t>Tudományos bizonytalanság - „mikor lépi túl az emberi tevékenység által előidézett kockázat azt a mértéket, amelyen túl a tevékenység létjogosultsága és veszélytelensége fokozott bizonyítást igényel.”</a:t>
            </a:r>
          </a:p>
          <a:p>
            <a:r>
              <a:rPr lang="hu-HU" sz="1600" dirty="0"/>
              <a:t>A forrásnál való fellépés elve szerint a környezet károsodását </a:t>
            </a:r>
            <a:r>
              <a:rPr lang="hu-HU" sz="1600" u="sng" dirty="0"/>
              <a:t>nem lehet csővégi módszerekkel megelőzni</a:t>
            </a:r>
            <a:r>
              <a:rPr lang="hu-HU" sz="1600" dirty="0"/>
              <a:t> – például a kibocsátási határértékek alkalmazása megelőzi a környezetállapoti értékeket.</a:t>
            </a:r>
          </a:p>
          <a:p>
            <a:r>
              <a:rPr lang="hu-HU" sz="1600" dirty="0"/>
              <a:t>28/2017. (X. 25.) AB határozat  - „a környezethez való jog védelmének eszközei között </a:t>
            </a:r>
            <a:r>
              <a:rPr lang="hu-HU" sz="1600" u="sng" dirty="0"/>
              <a:t>a megelőzésnek elsőbbsége van, hiszen a visszafordíthatatlan károk utólagos szankcionálása nem tudja helyreállítani az eredeti állapotot</a:t>
            </a:r>
            <a:r>
              <a:rPr lang="hu-HU" sz="1600" dirty="0"/>
              <a:t>.”</a:t>
            </a:r>
          </a:p>
          <a:p>
            <a:r>
              <a:rPr lang="hu-HU" sz="1600" dirty="0"/>
              <a:t>Ezek az elvek a döntéshozatal mérlegét billentik el, az elővigyázatosság a megelőzéshez képest a valószínűség egy távolabbi fokán is érvényesül.</a:t>
            </a:r>
          </a:p>
        </p:txBody>
      </p:sp>
    </p:spTree>
    <p:extLst>
      <p:ext uri="{BB962C8B-B14F-4D97-AF65-F5344CB8AC3E}">
        <p14:creationId xmlns:p14="http://schemas.microsoft.com/office/powerpoint/2010/main" val="41529814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1027664"/>
            <a:ext cx="7024744" cy="601136"/>
          </a:xfrm>
        </p:spPr>
        <p:txBody>
          <a:bodyPr>
            <a:normAutofit fontScale="90000"/>
          </a:bodyPr>
          <a:lstStyle/>
          <a:p>
            <a:r>
              <a:rPr lang="hu-HU" dirty="0"/>
              <a:t>Településrendezési szerződés</a:t>
            </a:r>
          </a:p>
        </p:txBody>
      </p:sp>
      <p:sp>
        <p:nvSpPr>
          <p:cNvPr id="3" name="Tartalom helye 2"/>
          <p:cNvSpPr>
            <a:spLocks noGrp="1"/>
          </p:cNvSpPr>
          <p:nvPr>
            <p:ph idx="1"/>
          </p:nvPr>
        </p:nvSpPr>
        <p:spPr>
          <a:xfrm>
            <a:off x="1043492" y="1988840"/>
            <a:ext cx="6777317" cy="4320480"/>
          </a:xfrm>
        </p:spPr>
        <p:txBody>
          <a:bodyPr>
            <a:normAutofit fontScale="70000" lnSpcReduction="20000"/>
          </a:bodyPr>
          <a:lstStyle/>
          <a:p>
            <a:r>
              <a:rPr lang="hu-HU" dirty="0"/>
              <a:t>A települési önkormányzat közigazgatási szerződésnek minősülő településrendezési szerződést köthet a településfejlesztési cél megvalósítójával – tulajdonossal vagy beruházóval.</a:t>
            </a:r>
          </a:p>
          <a:p>
            <a:r>
              <a:rPr lang="hu-HU" dirty="0"/>
              <a:t>A kikötött kötelezettség és a településrendezési cél között közvetlen összefüggésnek kell fennállnia.</a:t>
            </a:r>
          </a:p>
          <a:p>
            <a:r>
              <a:rPr lang="hu-HU" dirty="0"/>
              <a:t>A cél megvalósítója ún. telepítési tanulmánytervet készít, melyről az önkormányzat 30 napon belül dönt. A telepítési tanulmányterv része a beépítési terv.</a:t>
            </a:r>
          </a:p>
          <a:p>
            <a:r>
              <a:rPr lang="hu-HU" dirty="0"/>
              <a:t>Az önkormányzat nem a módosításra, hanem arra vállal kötelezettséget, hogy a településrendezési eljárást meghatározott határidőn belül elindítja és azt szabályszerűen lefolytatja.</a:t>
            </a:r>
          </a:p>
          <a:p>
            <a:r>
              <a:rPr lang="hu-HU" dirty="0"/>
              <a:t>Az önkormányzat az erről szóló döntéstől számított 30 napon belül köteles megkötni a szerződést.</a:t>
            </a:r>
          </a:p>
          <a:p>
            <a:r>
              <a:rPr lang="hu-HU" dirty="0"/>
              <a:t>Az ingatlan-nyilvántartásban a vállalt településrendezési kötelezettség tényét be kell jegyeztetni.</a:t>
            </a:r>
          </a:p>
        </p:txBody>
      </p:sp>
    </p:spTree>
    <p:extLst>
      <p:ext uri="{BB962C8B-B14F-4D97-AF65-F5344CB8AC3E}">
        <p14:creationId xmlns:p14="http://schemas.microsoft.com/office/powerpoint/2010/main" val="2311167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764704"/>
            <a:ext cx="7024744" cy="864096"/>
          </a:xfrm>
        </p:spPr>
        <p:txBody>
          <a:bodyPr/>
          <a:lstStyle/>
          <a:p>
            <a:r>
              <a:rPr lang="hu-HU" dirty="0"/>
              <a:t>Összevont telepítési eljárás</a:t>
            </a:r>
          </a:p>
        </p:txBody>
      </p:sp>
      <p:sp>
        <p:nvSpPr>
          <p:cNvPr id="3" name="Tartalom helye 2"/>
          <p:cNvSpPr>
            <a:spLocks noGrp="1"/>
          </p:cNvSpPr>
          <p:nvPr>
            <p:ph idx="1"/>
          </p:nvPr>
        </p:nvSpPr>
        <p:spPr>
          <a:xfrm>
            <a:off x="1043492" y="1916832"/>
            <a:ext cx="6777317" cy="4608512"/>
          </a:xfrm>
        </p:spPr>
        <p:txBody>
          <a:bodyPr>
            <a:normAutofit fontScale="70000" lnSpcReduction="20000"/>
          </a:bodyPr>
          <a:lstStyle/>
          <a:p>
            <a:r>
              <a:rPr lang="hu-HU" dirty="0"/>
              <a:t>Építési beruházás megvalósítása érdekében kezdeményezhető, ha egyéb esetkörök mellett a megvalósításhoz a településrendezési eszközök módosítása vagy pl. előzetes hatásvizsgálat szükséges.</a:t>
            </a:r>
          </a:p>
          <a:p>
            <a:r>
              <a:rPr lang="hu-HU" dirty="0"/>
              <a:t>Két szakaszból áll:</a:t>
            </a:r>
          </a:p>
          <a:p>
            <a:pPr marL="525780" indent="-457200">
              <a:buAutoNum type="arabicPeriod"/>
            </a:pPr>
            <a:r>
              <a:rPr lang="hu-HU" dirty="0"/>
              <a:t>Telepítési hatásvizsgálati szakasz (THSZ),</a:t>
            </a:r>
          </a:p>
          <a:p>
            <a:pPr marL="525780" indent="-457200">
              <a:buAutoNum type="arabicPeriod"/>
            </a:pPr>
            <a:r>
              <a:rPr lang="hu-HU" dirty="0"/>
              <a:t>Integrált építési engedélyezési szakasz (IÉSZ).</a:t>
            </a:r>
          </a:p>
          <a:p>
            <a:r>
              <a:rPr lang="hu-HU" dirty="0"/>
              <a:t>Ha HÉSZ módosítás szükséges az építési beruházás megvalósításához, akkor az engedély-kérelem benyújtásának feltétele a településrendezési szerződés létrejötte. Ezekben az esetekben a THSZ kiváltja a véleményezési és egyeztetési településrendezési szakaszt.</a:t>
            </a:r>
          </a:p>
          <a:p>
            <a:r>
              <a:rPr lang="hu-HU" dirty="0"/>
              <a:t>A telepítési engedély (végzés) ellen önálló jogorvoslatnak helye nincs, az csak az </a:t>
            </a:r>
            <a:r>
              <a:rPr lang="hu-HU" dirty="0" err="1"/>
              <a:t>IÉSZ-t</a:t>
            </a:r>
            <a:r>
              <a:rPr lang="hu-HU" dirty="0"/>
              <a:t> záró döntésben támadható és építési tevékenységre nem jogosít.</a:t>
            </a:r>
          </a:p>
          <a:p>
            <a:r>
              <a:rPr lang="hu-HU" dirty="0"/>
              <a:t>A telepítési engedély 1 évig hatályos.</a:t>
            </a:r>
          </a:p>
          <a:p>
            <a:r>
              <a:rPr lang="hu-HU" dirty="0"/>
              <a:t>IÉSZ ezen egy éven belül kezdeményezhető és csakis a módosított településrendezési eszköz hatályba lépését követően.</a:t>
            </a:r>
          </a:p>
          <a:p>
            <a:endParaRPr lang="hu-HU" dirty="0"/>
          </a:p>
        </p:txBody>
      </p:sp>
    </p:spTree>
    <p:extLst>
      <p:ext uri="{BB962C8B-B14F-4D97-AF65-F5344CB8AC3E}">
        <p14:creationId xmlns:p14="http://schemas.microsoft.com/office/powerpoint/2010/main" val="4012279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628800"/>
            <a:ext cx="8029934" cy="3992675"/>
          </a:xfrm>
        </p:spPr>
      </p:pic>
    </p:spTree>
    <p:extLst>
      <p:ext uri="{BB962C8B-B14F-4D97-AF65-F5344CB8AC3E}">
        <p14:creationId xmlns:p14="http://schemas.microsoft.com/office/powerpoint/2010/main" val="24497458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a:t>Területfelhasználási</a:t>
            </a:r>
            <a:r>
              <a:rPr lang="hu-HU" dirty="0"/>
              <a:t> egységek és övezetek</a:t>
            </a:r>
          </a:p>
        </p:txBody>
      </p:sp>
      <p:sp>
        <p:nvSpPr>
          <p:cNvPr id="3" name="Tartalom helye 2"/>
          <p:cNvSpPr>
            <a:spLocks noGrp="1"/>
          </p:cNvSpPr>
          <p:nvPr>
            <p:ph idx="1"/>
          </p:nvPr>
        </p:nvSpPr>
        <p:spPr>
          <a:xfrm>
            <a:off x="1043492" y="2323652"/>
            <a:ext cx="6777317" cy="4201692"/>
          </a:xfrm>
        </p:spPr>
        <p:txBody>
          <a:bodyPr>
            <a:normAutofit fontScale="62500" lnSpcReduction="20000"/>
          </a:bodyPr>
          <a:lstStyle/>
          <a:p>
            <a:r>
              <a:rPr lang="hu-HU" dirty="0"/>
              <a:t>A települések igazgatási területét </a:t>
            </a:r>
          </a:p>
          <a:p>
            <a:pPr marL="525780" indent="-457200">
              <a:buFont typeface="+mj-lt"/>
              <a:buAutoNum type="arabicPeriod"/>
            </a:pPr>
            <a:r>
              <a:rPr lang="hu-HU" dirty="0"/>
              <a:t>Beépítésre szánt területre, amelyen belül építési övezetekben legalább 10%-os </a:t>
            </a:r>
            <a:r>
              <a:rPr lang="hu-HU" dirty="0" err="1"/>
              <a:t>beépítettségi</a:t>
            </a:r>
            <a:r>
              <a:rPr lang="hu-HU" dirty="0"/>
              <a:t> besorolású telkekkel és</a:t>
            </a:r>
          </a:p>
          <a:p>
            <a:pPr marL="525780" indent="-457200">
              <a:buFont typeface="+mj-lt"/>
              <a:buAutoNum type="arabicPeriod"/>
            </a:pPr>
            <a:r>
              <a:rPr lang="hu-HU" dirty="0"/>
              <a:t>beépítésre nem szán területre, amelyen belüli övezetekben10%-nál alacsonyabb a megengedett beépítettség a telkeken, kell osztani.</a:t>
            </a:r>
          </a:p>
          <a:p>
            <a:pPr marL="68580" indent="0">
              <a:buNone/>
            </a:pPr>
            <a:r>
              <a:rPr lang="hu-HU" dirty="0"/>
              <a:t>Az azonos jellegű, szerepű és beépítési intenzitású területeket azonos </a:t>
            </a:r>
            <a:r>
              <a:rPr lang="hu-HU" dirty="0" err="1"/>
              <a:t>területfelhasználási</a:t>
            </a:r>
            <a:r>
              <a:rPr lang="hu-HU" dirty="0"/>
              <a:t> egységekbe kell sorolni.</a:t>
            </a:r>
          </a:p>
          <a:p>
            <a:pPr marL="68580" indent="0">
              <a:buNone/>
            </a:pPr>
            <a:r>
              <a:rPr lang="hu-HU" dirty="0"/>
              <a:t>A beépítésre szánt területeket építési övezetekre, a beépítésre nem szánt területeket övezetekre kell osztani.</a:t>
            </a:r>
          </a:p>
          <a:p>
            <a:pPr marL="68580" indent="0">
              <a:buNone/>
            </a:pPr>
            <a:r>
              <a:rPr lang="hu-HU" dirty="0"/>
              <a:t>Az egy övezetbe tartozó, azonos adottságú telkeket azonos értékű építési jogok és kötelezettségek illetik meg.</a:t>
            </a:r>
          </a:p>
          <a:p>
            <a:pPr marL="68580" indent="0">
              <a:buNone/>
            </a:pPr>
            <a:r>
              <a:rPr lang="hu-HU" dirty="0"/>
              <a:t>Az OTÉK meghatározza az eltérés lehetőségét is (111.§), megengedőbb feltételeket szabhat a helyi településrendezési eszköz, ha</a:t>
            </a:r>
          </a:p>
          <a:p>
            <a:pPr marL="525780" indent="-457200">
              <a:buAutoNum type="arabicPeriod"/>
            </a:pPr>
            <a:r>
              <a:rPr lang="hu-HU" dirty="0"/>
              <a:t>közérdeket nem sért,</a:t>
            </a:r>
          </a:p>
          <a:p>
            <a:pPr marL="525780" indent="-457200">
              <a:buAutoNum type="arabicPeriod"/>
            </a:pPr>
            <a:r>
              <a:rPr lang="hu-HU" dirty="0"/>
              <a:t>különleges településrendezési okok vagy a kialakult helyzet indokolja,</a:t>
            </a:r>
          </a:p>
          <a:p>
            <a:pPr marL="525780" indent="-457200">
              <a:buAutoNum type="arabicPeriod"/>
            </a:pPr>
            <a:r>
              <a:rPr lang="hu-HU" dirty="0"/>
              <a:t>az építmények lehelyezésére vonatkozó követelmények teljesülnek.</a:t>
            </a:r>
          </a:p>
          <a:p>
            <a:pPr marL="525780" indent="-457200">
              <a:buAutoNum type="arabicPeriod"/>
            </a:pPr>
            <a:endParaRPr lang="hu-HU" dirty="0"/>
          </a:p>
          <a:p>
            <a:pPr marL="68580" indent="0">
              <a:buNone/>
            </a:pPr>
            <a:endParaRPr lang="hu-HU" dirty="0"/>
          </a:p>
        </p:txBody>
      </p:sp>
    </p:spTree>
    <p:extLst>
      <p:ext uri="{BB962C8B-B14F-4D97-AF65-F5344CB8AC3E}">
        <p14:creationId xmlns:p14="http://schemas.microsoft.com/office/powerpoint/2010/main" val="14866839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692696"/>
            <a:ext cx="7024744" cy="792088"/>
          </a:xfrm>
        </p:spPr>
        <p:txBody>
          <a:bodyPr>
            <a:normAutofit/>
          </a:bodyPr>
          <a:lstStyle/>
          <a:p>
            <a:r>
              <a:rPr lang="hu-HU" dirty="0"/>
              <a:t>OTÉK 6.§ (3) bekezdés</a:t>
            </a:r>
          </a:p>
        </p:txBody>
      </p:sp>
      <p:sp>
        <p:nvSpPr>
          <p:cNvPr id="3" name="Tartalom helye 2"/>
          <p:cNvSpPr>
            <a:spLocks noGrp="1"/>
          </p:cNvSpPr>
          <p:nvPr>
            <p:ph idx="1"/>
          </p:nvPr>
        </p:nvSpPr>
        <p:spPr>
          <a:xfrm>
            <a:off x="1043490" y="1484784"/>
            <a:ext cx="6777317" cy="5229200"/>
          </a:xfrm>
        </p:spPr>
        <p:txBody>
          <a:bodyPr>
            <a:normAutofit fontScale="40000" lnSpcReduction="20000"/>
          </a:bodyPr>
          <a:lstStyle/>
          <a:p>
            <a:pPr marL="68580" indent="0">
              <a:buNone/>
            </a:pPr>
            <a:r>
              <a:rPr lang="hu-HU" dirty="0"/>
              <a:t>Az igazgatási terület</a:t>
            </a:r>
          </a:p>
          <a:p>
            <a:pPr marL="68580" indent="0">
              <a:buNone/>
            </a:pPr>
            <a:r>
              <a:rPr lang="hu-HU" b="1" dirty="0"/>
              <a:t>a) beépítésre szánt területeit </a:t>
            </a:r>
            <a:r>
              <a:rPr lang="hu-HU" dirty="0"/>
              <a:t>az építési használatuk általános jellege, valamint sajátos építési használatuk szerint</a:t>
            </a:r>
          </a:p>
          <a:p>
            <a:pPr marL="68580" indent="0">
              <a:buNone/>
            </a:pPr>
            <a:r>
              <a:rPr lang="hu-HU" dirty="0"/>
              <a:t>1. lakó-,</a:t>
            </a:r>
          </a:p>
          <a:p>
            <a:pPr marL="68580" indent="0">
              <a:buNone/>
            </a:pPr>
            <a:r>
              <a:rPr lang="hu-HU" dirty="0"/>
              <a:t>1.1. nagyvárosias lakó-,</a:t>
            </a:r>
          </a:p>
          <a:p>
            <a:pPr marL="68580" indent="0">
              <a:buNone/>
            </a:pPr>
            <a:r>
              <a:rPr lang="hu-HU" dirty="0"/>
              <a:t>1.2. kisvárosias lakó-,</a:t>
            </a:r>
          </a:p>
          <a:p>
            <a:pPr marL="68580" indent="0">
              <a:buNone/>
            </a:pPr>
            <a:r>
              <a:rPr lang="hu-HU" dirty="0"/>
              <a:t>1.3. kertvárosias lakó-,</a:t>
            </a:r>
          </a:p>
          <a:p>
            <a:pPr marL="68580" indent="0">
              <a:buNone/>
            </a:pPr>
            <a:r>
              <a:rPr lang="hu-HU" dirty="0"/>
              <a:t>1.4. falusias lakó-,</a:t>
            </a:r>
          </a:p>
          <a:p>
            <a:pPr marL="68580" indent="0">
              <a:buNone/>
            </a:pPr>
            <a:r>
              <a:rPr lang="hu-HU" dirty="0"/>
              <a:t>2. vegyes-,</a:t>
            </a:r>
          </a:p>
          <a:p>
            <a:pPr marL="68580" indent="0">
              <a:buNone/>
            </a:pPr>
            <a:r>
              <a:rPr lang="hu-HU" dirty="0"/>
              <a:t>2.1. *  településközpont,</a:t>
            </a:r>
          </a:p>
          <a:p>
            <a:pPr marL="68580" indent="0">
              <a:buNone/>
            </a:pPr>
            <a:r>
              <a:rPr lang="hu-HU" dirty="0"/>
              <a:t>2.2. *  intézményi,</a:t>
            </a:r>
          </a:p>
          <a:p>
            <a:pPr marL="68580" indent="0">
              <a:buNone/>
            </a:pPr>
            <a:r>
              <a:rPr lang="hu-HU" dirty="0"/>
              <a:t>3. gazdasági-,</a:t>
            </a:r>
          </a:p>
          <a:p>
            <a:pPr marL="68580" indent="0">
              <a:buNone/>
            </a:pPr>
            <a:r>
              <a:rPr lang="hu-HU" dirty="0"/>
              <a:t>3.1. kereskedelmi, szolgáltató-,</a:t>
            </a:r>
          </a:p>
          <a:p>
            <a:pPr marL="68580" indent="0">
              <a:buNone/>
            </a:pPr>
            <a:r>
              <a:rPr lang="hu-HU" dirty="0"/>
              <a:t>3.2. ipari-,</a:t>
            </a:r>
          </a:p>
          <a:p>
            <a:pPr marL="68580" indent="0">
              <a:buNone/>
            </a:pPr>
            <a:r>
              <a:rPr lang="hu-HU" dirty="0"/>
              <a:t>3.3. *  általános gazdasági,</a:t>
            </a:r>
          </a:p>
          <a:p>
            <a:pPr marL="68580" indent="0">
              <a:buNone/>
            </a:pPr>
            <a:r>
              <a:rPr lang="hu-HU" dirty="0"/>
              <a:t>4. üdülő-,</a:t>
            </a:r>
          </a:p>
          <a:p>
            <a:pPr marL="68580" indent="0">
              <a:buNone/>
            </a:pPr>
            <a:r>
              <a:rPr lang="hu-HU" dirty="0"/>
              <a:t>4.1. üdülőházas-,</a:t>
            </a:r>
          </a:p>
          <a:p>
            <a:pPr marL="68580" indent="0">
              <a:buNone/>
            </a:pPr>
            <a:r>
              <a:rPr lang="hu-HU" dirty="0"/>
              <a:t>4.2. </a:t>
            </a:r>
            <a:r>
              <a:rPr lang="hu-HU" dirty="0" err="1"/>
              <a:t>hétvégiházas-</a:t>
            </a:r>
            <a:r>
              <a:rPr lang="hu-HU" dirty="0"/>
              <a:t>, valamint</a:t>
            </a:r>
          </a:p>
          <a:p>
            <a:pPr marL="68580" indent="0">
              <a:buNone/>
            </a:pPr>
            <a:r>
              <a:rPr lang="hu-HU" dirty="0"/>
              <a:t>5. különleges-,</a:t>
            </a:r>
          </a:p>
          <a:p>
            <a:pPr marL="68580" indent="0">
              <a:buNone/>
            </a:pPr>
            <a:r>
              <a:rPr lang="hu-HU" b="1" dirty="0"/>
              <a:t>b) beépítésre nem szánt területeit</a:t>
            </a:r>
          </a:p>
          <a:p>
            <a:pPr marL="68580" indent="0">
              <a:buNone/>
            </a:pPr>
            <a:r>
              <a:rPr lang="hu-HU" dirty="0"/>
              <a:t>1. közlekedési- és </a:t>
            </a:r>
            <a:r>
              <a:rPr lang="hu-HU" dirty="0" err="1"/>
              <a:t>közműelhelyezési</a:t>
            </a:r>
            <a:r>
              <a:rPr lang="hu-HU" dirty="0"/>
              <a:t>, hírközlési-,</a:t>
            </a:r>
          </a:p>
          <a:p>
            <a:pPr marL="68580" indent="0">
              <a:buNone/>
            </a:pPr>
            <a:r>
              <a:rPr lang="hu-HU" dirty="0"/>
              <a:t>2. zöld-,</a:t>
            </a:r>
          </a:p>
          <a:p>
            <a:pPr marL="68580" indent="0">
              <a:buNone/>
            </a:pPr>
            <a:r>
              <a:rPr lang="hu-HU" dirty="0"/>
              <a:t>3. *  erdő</a:t>
            </a:r>
          </a:p>
          <a:p>
            <a:pPr marL="68580" indent="0">
              <a:buNone/>
            </a:pPr>
            <a:r>
              <a:rPr lang="hu-HU" dirty="0"/>
              <a:t>3.1. védelmi erdő-,</a:t>
            </a:r>
          </a:p>
          <a:p>
            <a:pPr marL="68580" indent="0">
              <a:buNone/>
            </a:pPr>
            <a:r>
              <a:rPr lang="hu-HU" dirty="0"/>
              <a:t>3.2. gazdasági erdő-,</a:t>
            </a:r>
          </a:p>
          <a:p>
            <a:pPr marL="68580" indent="0">
              <a:buNone/>
            </a:pPr>
            <a:r>
              <a:rPr lang="hu-HU" dirty="0"/>
              <a:t>3.3. közjóléti erdő-,</a:t>
            </a:r>
          </a:p>
          <a:p>
            <a:pPr marL="68580" indent="0">
              <a:buNone/>
            </a:pPr>
            <a:r>
              <a:rPr lang="hu-HU" dirty="0"/>
              <a:t>4. *  mezőgazdasági,</a:t>
            </a:r>
          </a:p>
          <a:p>
            <a:pPr marL="68580" indent="0">
              <a:buNone/>
            </a:pPr>
            <a:r>
              <a:rPr lang="hu-HU" dirty="0"/>
              <a:t>4.1. kertes mezőgazdasági,</a:t>
            </a:r>
          </a:p>
          <a:p>
            <a:pPr marL="68580" indent="0">
              <a:buNone/>
            </a:pPr>
            <a:r>
              <a:rPr lang="hu-HU" dirty="0"/>
              <a:t>4.2. általános mezőgazdasági,</a:t>
            </a:r>
          </a:p>
          <a:p>
            <a:pPr marL="68580" indent="0">
              <a:buNone/>
            </a:pPr>
            <a:r>
              <a:rPr lang="hu-HU" dirty="0"/>
              <a:t>5. *  vízgazdálkodási,</a:t>
            </a:r>
          </a:p>
          <a:p>
            <a:pPr marL="68580" indent="0">
              <a:buNone/>
            </a:pPr>
            <a:r>
              <a:rPr lang="hu-HU" dirty="0"/>
              <a:t>6. *  </a:t>
            </a:r>
            <a:r>
              <a:rPr lang="hu-HU" dirty="0" err="1"/>
              <a:t>természetközeli</a:t>
            </a:r>
            <a:r>
              <a:rPr lang="hu-HU" dirty="0"/>
              <a:t>,</a:t>
            </a:r>
          </a:p>
          <a:p>
            <a:pPr marL="68580" indent="0">
              <a:buNone/>
            </a:pPr>
            <a:r>
              <a:rPr lang="hu-HU" dirty="0"/>
              <a:t>7. *  különleges beépítésre nem szánt</a:t>
            </a:r>
          </a:p>
          <a:p>
            <a:pPr marL="68580" indent="0">
              <a:buNone/>
            </a:pPr>
            <a:r>
              <a:rPr lang="hu-HU" dirty="0"/>
              <a:t>területeként (</a:t>
            </a:r>
            <a:r>
              <a:rPr lang="hu-HU" dirty="0" err="1"/>
              <a:t>területfelhasználási</a:t>
            </a:r>
            <a:r>
              <a:rPr lang="hu-HU" dirty="0"/>
              <a:t> egységként) lehet megkülönböztetni.</a:t>
            </a:r>
          </a:p>
          <a:p>
            <a:endParaRPr lang="hu-HU" dirty="0"/>
          </a:p>
        </p:txBody>
      </p:sp>
    </p:spTree>
    <p:extLst>
      <p:ext uri="{BB962C8B-B14F-4D97-AF65-F5344CB8AC3E}">
        <p14:creationId xmlns:p14="http://schemas.microsoft.com/office/powerpoint/2010/main" val="21216194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39551" y="692696"/>
            <a:ext cx="8064895" cy="864096"/>
          </a:xfrm>
        </p:spPr>
        <p:txBody>
          <a:bodyPr>
            <a:normAutofit/>
          </a:bodyPr>
          <a:lstStyle/>
          <a:p>
            <a:r>
              <a:rPr lang="hu-HU" sz="2400" dirty="0"/>
              <a:t>OTÉK 2. sz. melléklete a beépítésre szánt területek építési használatának megengedett felső határairól</a:t>
            </a:r>
          </a:p>
        </p:txBody>
      </p:sp>
      <p:graphicFrame>
        <p:nvGraphicFramePr>
          <p:cNvPr id="5" name="Tartalom helye 4"/>
          <p:cNvGraphicFramePr>
            <a:graphicFrameLocks noGrp="1"/>
          </p:cNvGraphicFramePr>
          <p:nvPr>
            <p:ph idx="1"/>
          </p:nvPr>
        </p:nvGraphicFramePr>
        <p:xfrm>
          <a:off x="539552" y="1772820"/>
          <a:ext cx="8064895" cy="4680517"/>
        </p:xfrm>
        <a:graphic>
          <a:graphicData uri="http://schemas.openxmlformats.org/drawingml/2006/table">
            <a:tbl>
              <a:tblPr/>
              <a:tblGrid>
                <a:gridCol w="470759">
                  <a:extLst>
                    <a:ext uri="{9D8B030D-6E8A-4147-A177-3AD203B41FA5}">
                      <a16:colId xmlns:a16="http://schemas.microsoft.com/office/drawing/2014/main" val="20000"/>
                    </a:ext>
                  </a:extLst>
                </a:gridCol>
                <a:gridCol w="1831101">
                  <a:extLst>
                    <a:ext uri="{9D8B030D-6E8A-4147-A177-3AD203B41FA5}">
                      <a16:colId xmlns:a16="http://schemas.microsoft.com/office/drawing/2014/main" val="20001"/>
                    </a:ext>
                  </a:extLst>
                </a:gridCol>
                <a:gridCol w="1152607">
                  <a:extLst>
                    <a:ext uri="{9D8B030D-6E8A-4147-A177-3AD203B41FA5}">
                      <a16:colId xmlns:a16="http://schemas.microsoft.com/office/drawing/2014/main" val="20002"/>
                    </a:ext>
                  </a:extLst>
                </a:gridCol>
                <a:gridCol w="1152607">
                  <a:extLst>
                    <a:ext uri="{9D8B030D-6E8A-4147-A177-3AD203B41FA5}">
                      <a16:colId xmlns:a16="http://schemas.microsoft.com/office/drawing/2014/main" val="20003"/>
                    </a:ext>
                  </a:extLst>
                </a:gridCol>
                <a:gridCol w="1152607">
                  <a:extLst>
                    <a:ext uri="{9D8B030D-6E8A-4147-A177-3AD203B41FA5}">
                      <a16:colId xmlns:a16="http://schemas.microsoft.com/office/drawing/2014/main" val="20004"/>
                    </a:ext>
                  </a:extLst>
                </a:gridCol>
                <a:gridCol w="1152607">
                  <a:extLst>
                    <a:ext uri="{9D8B030D-6E8A-4147-A177-3AD203B41FA5}">
                      <a16:colId xmlns:a16="http://schemas.microsoft.com/office/drawing/2014/main" val="20005"/>
                    </a:ext>
                  </a:extLst>
                </a:gridCol>
                <a:gridCol w="1152607">
                  <a:extLst>
                    <a:ext uri="{9D8B030D-6E8A-4147-A177-3AD203B41FA5}">
                      <a16:colId xmlns:a16="http://schemas.microsoft.com/office/drawing/2014/main" val="20006"/>
                    </a:ext>
                  </a:extLst>
                </a:gridCol>
              </a:tblGrid>
              <a:tr h="137662">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B</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C</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D</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E</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F</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7662">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 területfelhasználási egységekre meghatározandó</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hu-HU"/>
                    </a:p>
                  </a:txBody>
                  <a:tcPr/>
                </a:tc>
                <a:tc hMerge="1">
                  <a:txBody>
                    <a:bodyPr/>
                    <a:lstStyle/>
                    <a:p>
                      <a:endParaRPr lang="hu-HU"/>
                    </a:p>
                  </a:txBody>
                  <a:tcPr/>
                </a:tc>
                <a:tc gridSpan="3">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Az építési telekre meghatározandó</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10001"/>
                  </a:ext>
                </a:extLst>
              </a:tr>
              <a:tr h="688312">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Általános használat szerinti terület</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Sajátos használat szerinti terület</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Megengedett legnagyobb beépítési sűrűség</a:t>
                      </a:r>
                      <a:br>
                        <a:rPr lang="hu-HU" sz="700">
                          <a:effectLst/>
                          <a:latin typeface="Times New Roman" panose="02020603050405020304" pitchFamily="18" charset="0"/>
                          <a:ea typeface="Times New Roman" panose="02020603050405020304" pitchFamily="18" charset="0"/>
                          <a:cs typeface="Times New Roman" panose="02020603050405020304" pitchFamily="18" charset="0"/>
                        </a:rPr>
                      </a:b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(m2/m2)</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Megengedett legnagyobb beépítettség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Megengedett legnagyobb beépítési magasság</a:t>
                      </a:r>
                      <a:br>
                        <a:rPr lang="hu-HU" sz="700">
                          <a:effectLst/>
                          <a:latin typeface="Times New Roman" panose="02020603050405020304" pitchFamily="18" charset="0"/>
                          <a:ea typeface="Times New Roman" panose="02020603050405020304" pitchFamily="18" charset="0"/>
                          <a:cs typeface="Times New Roman" panose="02020603050405020304" pitchFamily="18" charset="0"/>
                        </a:rPr>
                      </a:b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(m)</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Legkisebb zöldfelület</a:t>
                      </a:r>
                      <a:br>
                        <a:rPr lang="hu-HU" sz="700">
                          <a:effectLst/>
                          <a:latin typeface="Times New Roman" panose="02020603050405020304" pitchFamily="18" charset="0"/>
                          <a:ea typeface="Times New Roman" panose="02020603050405020304" pitchFamily="18" charset="0"/>
                          <a:cs typeface="Times New Roman" panose="02020603050405020304" pitchFamily="18" charset="0"/>
                        </a:rPr>
                      </a:b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7662">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nagyvárosias</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3,0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80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12,5&lt;</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10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7662">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4.</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kisvárosias</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1,5</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60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&lt;12,5</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20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7662">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5.</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lakó</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kertvárosias</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0,6</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30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&lt;7,5</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50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7662">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6.</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falusias</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0,5</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30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40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75325">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7.</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településköz-</a:t>
                      </a:r>
                      <a:br>
                        <a:rPr lang="hu-HU" sz="700">
                          <a:effectLst/>
                          <a:latin typeface="Times New Roman" panose="02020603050405020304" pitchFamily="18" charset="0"/>
                          <a:ea typeface="Times New Roman" panose="02020603050405020304" pitchFamily="18" charset="0"/>
                          <a:cs typeface="Times New Roman" panose="02020603050405020304" pitchFamily="18" charset="0"/>
                        </a:rPr>
                      </a:b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pont</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2,4</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80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10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238961">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8.</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vegyes</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intézményi</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dirty="0">
                          <a:effectLst/>
                          <a:latin typeface="Times New Roman" panose="02020603050405020304" pitchFamily="18" charset="0"/>
                          <a:ea typeface="Times New Roman" panose="02020603050405020304" pitchFamily="18" charset="0"/>
                          <a:cs typeface="Times New Roman" panose="02020603050405020304" pitchFamily="18" charset="0"/>
                        </a:rPr>
                        <a:t> 3,5</a:t>
                      </a:r>
                      <a:endParaRPr lang="hu-HU"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 település legnagyobb mértékű lakóterületi beépítettségnél legfeljebb</a:t>
                      </a:r>
                      <a:br>
                        <a:rPr lang="hu-HU" sz="700">
                          <a:effectLst/>
                          <a:latin typeface="Times New Roman" panose="02020603050405020304" pitchFamily="18" charset="0"/>
                          <a:ea typeface="Times New Roman" panose="02020603050405020304" pitchFamily="18" charset="0"/>
                          <a:cs typeface="Times New Roman" panose="02020603050405020304" pitchFamily="18" charset="0"/>
                        </a:rPr>
                      </a:b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25%-kal megnövelt érték</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 be nem épített terület 50%-a</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12987">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9.</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kereskedelmi, szolgáltató</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br>
                        <a:rPr lang="hu-HU" sz="700">
                          <a:effectLst/>
                          <a:latin typeface="Times New Roman" panose="02020603050405020304" pitchFamily="18" charset="0"/>
                          <a:ea typeface="Times New Roman" panose="02020603050405020304" pitchFamily="18" charset="0"/>
                          <a:cs typeface="Times New Roman" panose="02020603050405020304" pitchFamily="18" charset="0"/>
                        </a:rPr>
                      </a:b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br>
                        <a:rPr lang="hu-HU" sz="700">
                          <a:effectLst/>
                          <a:latin typeface="Times New Roman" panose="02020603050405020304" pitchFamily="18" charset="0"/>
                          <a:ea typeface="Times New Roman" panose="02020603050405020304" pitchFamily="18" charset="0"/>
                          <a:cs typeface="Times New Roman" panose="02020603050405020304" pitchFamily="18" charset="0"/>
                        </a:rPr>
                      </a:b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60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br>
                        <a:rPr lang="hu-HU" sz="700">
                          <a:effectLst/>
                          <a:latin typeface="Times New Roman" panose="02020603050405020304" pitchFamily="18" charset="0"/>
                          <a:ea typeface="Times New Roman" panose="02020603050405020304" pitchFamily="18" charset="0"/>
                          <a:cs typeface="Times New Roman" panose="02020603050405020304" pitchFamily="18" charset="0"/>
                        </a:rPr>
                      </a:b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50650">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10.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gazdasági</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jelentős mértékű zavaró hatású ipari</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br>
                        <a:rPr lang="hu-HU" sz="700">
                          <a:effectLst/>
                          <a:latin typeface="Times New Roman" panose="02020603050405020304" pitchFamily="18" charset="0"/>
                          <a:ea typeface="Times New Roman" panose="02020603050405020304" pitchFamily="18" charset="0"/>
                          <a:cs typeface="Times New Roman" panose="02020603050405020304" pitchFamily="18" charset="0"/>
                        </a:rPr>
                      </a:b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r>
                      <a:br>
                        <a:rPr lang="hu-HU" sz="700">
                          <a:effectLst/>
                          <a:latin typeface="Times New Roman" panose="02020603050405020304" pitchFamily="18" charset="0"/>
                          <a:ea typeface="Times New Roman" panose="02020603050405020304" pitchFamily="18" charset="0"/>
                          <a:cs typeface="Times New Roman" panose="02020603050405020304" pitchFamily="18" charset="0"/>
                        </a:rPr>
                      </a:b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br>
                        <a:rPr lang="hu-HU" sz="700">
                          <a:effectLst/>
                          <a:latin typeface="Times New Roman" panose="02020603050405020304" pitchFamily="18" charset="0"/>
                          <a:ea typeface="Times New Roman" panose="02020603050405020304" pitchFamily="18" charset="0"/>
                          <a:cs typeface="Times New Roman" panose="02020603050405020304" pitchFamily="18" charset="0"/>
                        </a:rPr>
                      </a:b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r>
                      <a:br>
                        <a:rPr lang="hu-HU" sz="700">
                          <a:effectLst/>
                          <a:latin typeface="Times New Roman" panose="02020603050405020304" pitchFamily="18" charset="0"/>
                          <a:ea typeface="Times New Roman" panose="02020603050405020304" pitchFamily="18" charset="0"/>
                          <a:cs typeface="Times New Roman" panose="02020603050405020304" pitchFamily="18" charset="0"/>
                        </a:rPr>
                      </a:b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br>
                        <a:rPr lang="hu-HU" sz="700">
                          <a:effectLst/>
                          <a:latin typeface="Times New Roman" panose="02020603050405020304" pitchFamily="18" charset="0"/>
                          <a:ea typeface="Times New Roman" panose="02020603050405020304" pitchFamily="18" charset="0"/>
                          <a:cs typeface="Times New Roman" panose="02020603050405020304" pitchFamily="18" charset="0"/>
                        </a:rPr>
                      </a:b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r>
                      <a:br>
                        <a:rPr lang="hu-HU" sz="700">
                          <a:effectLst/>
                          <a:latin typeface="Times New Roman" panose="02020603050405020304" pitchFamily="18" charset="0"/>
                          <a:ea typeface="Times New Roman" panose="02020603050405020304" pitchFamily="18" charset="0"/>
                          <a:cs typeface="Times New Roman" panose="02020603050405020304" pitchFamily="18" charset="0"/>
                        </a:rPr>
                      </a:b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37662">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11.</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egyéb ipari</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1,5</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50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25</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37662">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12.</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általános</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2,0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70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25</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37662">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13.</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üdülő</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üdülőházas</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1,0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30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6,0&lt;</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40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37662">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14.</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hétvégi házas</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0,2</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20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&lt;6,0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60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37662">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15.</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különleges</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2,0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40</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5560" algn="ctr">
                        <a:lnSpc>
                          <a:spcPct val="107000"/>
                        </a:lnSpc>
                        <a:spcAft>
                          <a:spcPts val="0"/>
                        </a:spcAft>
                      </a:pPr>
                      <a:r>
                        <a:rPr lang="hu-HU" sz="700" dirty="0">
                          <a:effectLst/>
                          <a:latin typeface="Times New Roman" panose="02020603050405020304" pitchFamily="18" charset="0"/>
                          <a:ea typeface="Times New Roman" panose="02020603050405020304" pitchFamily="18" charset="0"/>
                          <a:cs typeface="Times New Roman" panose="02020603050405020304" pitchFamily="18" charset="0"/>
                        </a:rPr>
                        <a:t> 40</a:t>
                      </a:r>
                      <a:endParaRPr lang="hu-HU"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4937275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hu-HU" sz="3200" dirty="0"/>
              <a:t>A KÚRIA</a:t>
            </a:r>
            <a:br>
              <a:rPr lang="hu-HU" sz="3200" dirty="0"/>
            </a:br>
            <a:r>
              <a:rPr lang="hu-HU" sz="3200" dirty="0"/>
              <a:t>Önkormányzati Tanácsának</a:t>
            </a:r>
            <a:br>
              <a:rPr lang="hu-HU" sz="3200" dirty="0"/>
            </a:br>
            <a:r>
              <a:rPr lang="hu-HU" sz="3200" dirty="0"/>
              <a:t>Köf.5004/2019/5. határozata</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7624" y="2420888"/>
            <a:ext cx="6438805" cy="3621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80996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764704"/>
            <a:ext cx="7024744" cy="1152128"/>
          </a:xfrm>
        </p:spPr>
        <p:txBody>
          <a:bodyPr>
            <a:normAutofit fontScale="90000"/>
          </a:bodyPr>
          <a:lstStyle/>
          <a:p>
            <a:r>
              <a:rPr lang="hu-HU" dirty="0"/>
              <a:t>Jogalkotási és egyéb fejlemények 2019-2020/1.</a:t>
            </a:r>
          </a:p>
        </p:txBody>
      </p:sp>
      <p:sp>
        <p:nvSpPr>
          <p:cNvPr id="3" name="Tartalom helye 2"/>
          <p:cNvSpPr>
            <a:spLocks noGrp="1"/>
          </p:cNvSpPr>
          <p:nvPr>
            <p:ph idx="1"/>
          </p:nvPr>
        </p:nvSpPr>
        <p:spPr>
          <a:xfrm>
            <a:off x="1043492" y="2204864"/>
            <a:ext cx="6777317" cy="4248472"/>
          </a:xfrm>
        </p:spPr>
        <p:txBody>
          <a:bodyPr>
            <a:normAutofit fontScale="85000" lnSpcReduction="10000"/>
          </a:bodyPr>
          <a:lstStyle/>
          <a:p>
            <a:r>
              <a:rPr lang="hu-HU" dirty="0"/>
              <a:t>244/2019. (X.22.) </a:t>
            </a:r>
            <a:r>
              <a:rPr lang="hu-HU" dirty="0" err="1"/>
              <a:t>Korm</a:t>
            </a:r>
            <a:r>
              <a:rPr lang="hu-HU" dirty="0"/>
              <a:t> rendelet az egyszerű bejelentés intézményének felülvizsgálatával kapcsolatban egyes kormányrendeletek módosításáról. </a:t>
            </a:r>
          </a:p>
          <a:p>
            <a:pPr marL="68580" indent="0">
              <a:buNone/>
            </a:pPr>
            <a:r>
              <a:rPr lang="hu-HU" dirty="0"/>
              <a:t>A saját lakhatás biztosítása céljából megvalósuló egyszerű bejelentésnél nem szükséges</a:t>
            </a:r>
          </a:p>
          <a:p>
            <a:pPr marL="715963" indent="-263525">
              <a:buFont typeface="Wingdings" panose="05000000000000000000" pitchFamily="2" charset="2"/>
              <a:buChar char="§"/>
            </a:pPr>
            <a:r>
              <a:rPr lang="hu-HU" dirty="0"/>
              <a:t>építési napló vezetése és a tervdokumentációtól való eltérés bejelentése;</a:t>
            </a:r>
          </a:p>
          <a:p>
            <a:pPr marL="715963" indent="-263525">
              <a:buFont typeface="Wingdings" panose="05000000000000000000" pitchFamily="2" charset="2"/>
              <a:buChar char="§"/>
            </a:pPr>
            <a:r>
              <a:rPr lang="hu-HU" dirty="0"/>
              <a:t>tervezői művezetés;</a:t>
            </a:r>
          </a:p>
          <a:p>
            <a:pPr marL="715963" indent="-263525">
              <a:buFont typeface="Wingdings" panose="05000000000000000000" pitchFamily="2" charset="2"/>
              <a:buChar char="§"/>
            </a:pPr>
            <a:r>
              <a:rPr lang="hu-HU" dirty="0"/>
              <a:t>tervezői és kivitelezői felelősségbiztosítás.</a:t>
            </a:r>
          </a:p>
          <a:p>
            <a:r>
              <a:rPr lang="hu-HU" dirty="0"/>
              <a:t>2020. évi LXXVII. törvény a rozsdaövezeti akcióterületek létrehozásához szükséges intézkedésekről – saláta, </a:t>
            </a:r>
            <a:r>
              <a:rPr lang="hu-HU" dirty="0" err="1"/>
              <a:t>Étv</a:t>
            </a:r>
            <a:r>
              <a:rPr lang="hu-HU" dirty="0"/>
              <a:t>., </a:t>
            </a:r>
            <a:r>
              <a:rPr lang="hu-HU" dirty="0" err="1"/>
              <a:t>Ngktv</a:t>
            </a:r>
            <a:r>
              <a:rPr lang="hu-HU" dirty="0"/>
              <a:t>. és ÁFA módosítás</a:t>
            </a:r>
          </a:p>
          <a:p>
            <a:endParaRPr lang="hu-HU" dirty="0"/>
          </a:p>
          <a:p>
            <a:pPr marL="68580" indent="0">
              <a:buNone/>
            </a:pPr>
            <a:endParaRPr lang="hu-HU" dirty="0"/>
          </a:p>
          <a:p>
            <a:endParaRPr lang="hu-HU" dirty="0"/>
          </a:p>
          <a:p>
            <a:endParaRPr lang="hu-HU" dirty="0"/>
          </a:p>
        </p:txBody>
      </p:sp>
    </p:spTree>
    <p:extLst>
      <p:ext uri="{BB962C8B-B14F-4D97-AF65-F5344CB8AC3E}">
        <p14:creationId xmlns:p14="http://schemas.microsoft.com/office/powerpoint/2010/main" val="11685924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Jogalkotási és egyéb fejlemények 2019-2020/2.</a:t>
            </a:r>
          </a:p>
        </p:txBody>
      </p:sp>
      <p:sp>
        <p:nvSpPr>
          <p:cNvPr id="3" name="Tartalom helye 2"/>
          <p:cNvSpPr>
            <a:spLocks noGrp="1"/>
          </p:cNvSpPr>
          <p:nvPr>
            <p:ph idx="1"/>
          </p:nvPr>
        </p:nvSpPr>
        <p:spPr/>
        <p:txBody>
          <a:bodyPr>
            <a:normAutofit fontScale="70000" lnSpcReduction="20000"/>
          </a:bodyPr>
          <a:lstStyle/>
          <a:p>
            <a:pPr marL="363538" indent="-274638"/>
            <a:r>
              <a:rPr lang="hu-HU" dirty="0"/>
              <a:t>A Magyarország és egyes kiemelt térségeinek területrendezési tervéről szóló 2018. évi CXXXIX. törvény felhatalmazása alapján a Miniszterelnökség Építészeti és Építésügyi Helyettes Államtitkársága a Lechner Tudásközpont közreműködésével előkészítette a Balaton-parti települések vízpart-rehabilitációs tanulmánytervét felváltó, a Balaton vízparti területeinek közcélú </a:t>
            </a:r>
            <a:r>
              <a:rPr lang="hu-HU" dirty="0" err="1"/>
              <a:t>területfelhasználási</a:t>
            </a:r>
            <a:r>
              <a:rPr lang="hu-HU" dirty="0"/>
              <a:t> tervét. A vízparti terv mind a 44 parti településre, összesen 93 szelvényen szabályozza a vízparti területek </a:t>
            </a:r>
            <a:r>
              <a:rPr lang="hu-HU" dirty="0" err="1"/>
              <a:t>területfelhasználását</a:t>
            </a:r>
            <a:r>
              <a:rPr lang="hu-HU" dirty="0"/>
              <a:t>. A véleményezési határidő 2019. november 22. volt, még nem jelent meg.</a:t>
            </a:r>
            <a:endParaRPr lang="hu-HU" dirty="0">
              <a:hlinkClick r:id="" action="ppaction://noaction"/>
            </a:endParaRPr>
          </a:p>
          <a:p>
            <a:pPr marL="363538" indent="-274638"/>
            <a:r>
              <a:rPr lang="hu-HU" dirty="0">
                <a:hlinkClick r:id="" action="ppaction://noaction"/>
              </a:rPr>
              <a:t>https://www.e-epites.hu/hirek/balaton-vizparti-teruleteinek-kozcelu-teruletfelhasznalasi-tervenek-szakmai-egyeztetese</a:t>
            </a:r>
            <a:endParaRPr lang="hu-HU" dirty="0"/>
          </a:p>
          <a:p>
            <a:r>
              <a:rPr lang="hu-HU" dirty="0" err="1"/>
              <a:t>Covid</a:t>
            </a:r>
            <a:r>
              <a:rPr lang="hu-HU" dirty="0"/>
              <a:t> vészhelyzet utáni „maradó” rendelkezések, pl. elektronikus településrendezési ej.</a:t>
            </a:r>
          </a:p>
        </p:txBody>
      </p:sp>
    </p:spTree>
    <p:extLst>
      <p:ext uri="{BB962C8B-B14F-4D97-AF65-F5344CB8AC3E}">
        <p14:creationId xmlns:p14="http://schemas.microsoft.com/office/powerpoint/2010/main" val="22111625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rtalom helye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980728"/>
            <a:ext cx="7791831" cy="5453634"/>
          </a:xfrm>
        </p:spPr>
      </p:pic>
    </p:spTree>
    <p:extLst>
      <p:ext uri="{BB962C8B-B14F-4D97-AF65-F5344CB8AC3E}">
        <p14:creationId xmlns:p14="http://schemas.microsoft.com/office/powerpoint/2010/main" val="1500793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692696"/>
            <a:ext cx="7024744" cy="1152128"/>
          </a:xfrm>
        </p:spPr>
        <p:txBody>
          <a:bodyPr>
            <a:noAutofit/>
          </a:bodyPr>
          <a:lstStyle/>
          <a:p>
            <a:r>
              <a:rPr lang="hu-HU" sz="2400" dirty="0"/>
              <a:t>A területfejlesztésre és rendezésre és az épített környezet alakítására és védelmére vonatkozó szabályozás ágazati kérdései</a:t>
            </a:r>
          </a:p>
        </p:txBody>
      </p:sp>
      <p:sp>
        <p:nvSpPr>
          <p:cNvPr id="3" name="Tartalom helye 2"/>
          <p:cNvSpPr>
            <a:spLocks noGrp="1"/>
          </p:cNvSpPr>
          <p:nvPr>
            <p:ph idx="1"/>
          </p:nvPr>
        </p:nvSpPr>
        <p:spPr>
          <a:xfrm>
            <a:off x="1043492" y="1700808"/>
            <a:ext cx="6777317" cy="4824536"/>
          </a:xfrm>
        </p:spPr>
        <p:txBody>
          <a:bodyPr>
            <a:normAutofit fontScale="62500" lnSpcReduction="20000"/>
          </a:bodyPr>
          <a:lstStyle/>
          <a:p>
            <a:endParaRPr lang="hu-HU" dirty="0"/>
          </a:p>
          <a:p>
            <a:r>
              <a:rPr lang="hu-HU" dirty="0"/>
              <a:t>A területhasználati módok meghatározásában a környezetvédelmi ágazati szabályozás érvényesül az alábbiak szerint:</a:t>
            </a:r>
          </a:p>
          <a:p>
            <a:pPr>
              <a:buFont typeface="Wingdings" panose="05000000000000000000" pitchFamily="2" charset="2"/>
              <a:buChar char="§"/>
            </a:pPr>
            <a:r>
              <a:rPr lang="hu-HU" dirty="0"/>
              <a:t>Alaptörvény P) cikk, XXI. cikk  </a:t>
            </a:r>
          </a:p>
          <a:p>
            <a:pPr>
              <a:buFont typeface="Wingdings" panose="05000000000000000000" pitchFamily="2" charset="2"/>
              <a:buChar char="§"/>
            </a:pPr>
            <a:r>
              <a:rPr lang="hu-HU" dirty="0"/>
              <a:t>A környezet védelmének általános szabályairól szóló 1995. évi LIII. törvény (3.§ (1) </a:t>
            </a:r>
            <a:r>
              <a:rPr lang="hu-HU" dirty="0" err="1"/>
              <a:t>bek</a:t>
            </a:r>
            <a:r>
              <a:rPr lang="hu-HU" dirty="0"/>
              <a:t>. e) és j) pontok) szerint azzal összhangban külön törvények rendelkeznek a területfejlesztésről és az épített környezet alakításáról és védelméről.</a:t>
            </a:r>
          </a:p>
          <a:p>
            <a:pPr>
              <a:buFont typeface="Wingdings" panose="05000000000000000000" pitchFamily="2" charset="2"/>
              <a:buChar char="§"/>
            </a:pPr>
            <a:r>
              <a:rPr lang="hu-HU" dirty="0"/>
              <a:t>A területfejlesztésről és területrendezésről szóló 1996. évi XXI. törvény szerint (3.§ (</a:t>
            </a:r>
            <a:r>
              <a:rPr lang="hu-HU" dirty="0" err="1"/>
              <a:t>3</a:t>
            </a:r>
            <a:r>
              <a:rPr lang="hu-HU" dirty="0"/>
              <a:t>) </a:t>
            </a:r>
            <a:r>
              <a:rPr lang="hu-HU" dirty="0" err="1"/>
              <a:t>bek</a:t>
            </a:r>
            <a:r>
              <a:rPr lang="hu-HU" dirty="0"/>
              <a:t>. a) pont) a területrendezés lényegi eleme a környezeti adottságok feltárása és értékelése és ennek megfelelően a terhelhetőség megállapítása.</a:t>
            </a:r>
          </a:p>
          <a:p>
            <a:pPr>
              <a:buFont typeface="Wingdings" panose="05000000000000000000" pitchFamily="2" charset="2"/>
              <a:buChar char="§"/>
            </a:pPr>
            <a:r>
              <a:rPr lang="hu-HU" dirty="0"/>
              <a:t>A természet védelméről szóló 1996. évi LIII. törvény értelmében (2.§ (1) </a:t>
            </a:r>
            <a:r>
              <a:rPr lang="hu-HU" dirty="0" err="1"/>
              <a:t>bek</a:t>
            </a:r>
            <a:r>
              <a:rPr lang="hu-HU" dirty="0"/>
              <a:t>. a) pont, 3.§) rendelkezéseit a természeti értékekkel kapcsolatos valamennyi tevékenység során alkalmazni szükséges.</a:t>
            </a:r>
          </a:p>
          <a:p>
            <a:r>
              <a:rPr lang="hu-HU" dirty="0"/>
              <a:t>A környezet- és természetvédelem szabályozása ún. horizontális védelmet biztosít, a kapcsolódó területeken, tevékenységekben, döntéshozatalokban integráltan érvényesülő védelem. </a:t>
            </a:r>
          </a:p>
          <a:p>
            <a:r>
              <a:rPr lang="hu-HU" dirty="0"/>
              <a:t>Az épített környezet alakításáról és védelméről szóló 1997. évi LXXVIII. törvény 3. § (1) szerint „(a)z épített környezet alakítását és védelmét: b) a jogszabályokban előírt építészeti, településképi műszaki, biztonsági, egészségügyi, rendeltetési és használati, továbbá környezet- és természetvédelmi követelményekkel összhangban (…) kell megvalósítani.”</a:t>
            </a:r>
          </a:p>
        </p:txBody>
      </p:sp>
    </p:spTree>
    <p:extLst>
      <p:ext uri="{BB962C8B-B14F-4D97-AF65-F5344CB8AC3E}">
        <p14:creationId xmlns:p14="http://schemas.microsoft.com/office/powerpoint/2010/main" val="17759924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484784"/>
            <a:ext cx="7707249" cy="3792855"/>
          </a:xfrm>
        </p:spPr>
      </p:pic>
    </p:spTree>
    <p:extLst>
      <p:ext uri="{BB962C8B-B14F-4D97-AF65-F5344CB8AC3E}">
        <p14:creationId xmlns:p14="http://schemas.microsoft.com/office/powerpoint/2010/main" val="27820385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548680"/>
            <a:ext cx="7024744" cy="720080"/>
          </a:xfrm>
        </p:spPr>
        <p:txBody>
          <a:bodyPr>
            <a:normAutofit fontScale="90000"/>
          </a:bodyPr>
          <a:lstStyle/>
          <a:p>
            <a:r>
              <a:rPr lang="hu-HU" dirty="0"/>
              <a:t>A településfejlesztés rendszere</a:t>
            </a:r>
          </a:p>
        </p:txBody>
      </p:sp>
      <p:sp>
        <p:nvSpPr>
          <p:cNvPr id="3" name="Tartalom helye 2"/>
          <p:cNvSpPr>
            <a:spLocks noGrp="1"/>
          </p:cNvSpPr>
          <p:nvPr>
            <p:ph idx="1"/>
          </p:nvPr>
        </p:nvSpPr>
        <p:spPr>
          <a:xfrm>
            <a:off x="1043492" y="1268760"/>
            <a:ext cx="6777317" cy="5472608"/>
          </a:xfrm>
        </p:spPr>
        <p:txBody>
          <a:bodyPr>
            <a:normAutofit fontScale="77500" lnSpcReduction="20000"/>
          </a:bodyPr>
          <a:lstStyle/>
          <a:p>
            <a:r>
              <a:rPr lang="hu-HU" dirty="0"/>
              <a:t>Településfejlesztés mint komplex </a:t>
            </a:r>
            <a:r>
              <a:rPr lang="hu-HU" dirty="0" err="1"/>
              <a:t>gazdasági-társadalmi-környezetalakító</a:t>
            </a:r>
            <a:r>
              <a:rPr lang="hu-HU" dirty="0"/>
              <a:t> tevékenység-rendszer résztvevői:</a:t>
            </a:r>
          </a:p>
          <a:p>
            <a:pPr>
              <a:buFont typeface="Wingdings" panose="05000000000000000000" pitchFamily="2" charset="2"/>
              <a:buChar char="§"/>
            </a:pPr>
            <a:r>
              <a:rPr lang="hu-HU" dirty="0"/>
              <a:t>Állam (</a:t>
            </a:r>
            <a:r>
              <a:rPr lang="hu-HU" dirty="0" err="1"/>
              <a:t>Ogy</a:t>
            </a:r>
            <a:r>
              <a:rPr lang="hu-HU" dirty="0"/>
              <a:t>, Kormány)</a:t>
            </a:r>
          </a:p>
          <a:p>
            <a:pPr>
              <a:buFont typeface="Wingdings" panose="05000000000000000000" pitchFamily="2" charset="2"/>
              <a:buChar char="§"/>
            </a:pPr>
            <a:r>
              <a:rPr lang="hu-HU" dirty="0"/>
              <a:t>Önkormányzatok (autonóm fogalom-meghatározó)</a:t>
            </a:r>
          </a:p>
          <a:p>
            <a:pPr>
              <a:buFont typeface="Wingdings" panose="05000000000000000000" pitchFamily="2" charset="2"/>
              <a:buChar char="§"/>
            </a:pPr>
            <a:r>
              <a:rPr lang="hu-HU" dirty="0"/>
              <a:t>Érintett lakosság, érdekképviseletek</a:t>
            </a:r>
          </a:p>
          <a:p>
            <a:pPr>
              <a:buFont typeface="Wingdings" panose="05000000000000000000" pitchFamily="2" charset="2"/>
              <a:buChar char="§"/>
            </a:pPr>
            <a:r>
              <a:rPr lang="hu-HU" dirty="0"/>
              <a:t>Gazdasági szektor, befektetői érdekcsoport</a:t>
            </a:r>
          </a:p>
          <a:p>
            <a:r>
              <a:rPr lang="hu-HU" dirty="0"/>
              <a:t>A településfejlesztésre ebben a megközelítésben nincsenek külön alkalmazandó szabályok, külön törvényi szabályozás. (Az építésügyi ágazati szabályok leginkább a helyi jogalkotást és annak eljárásrendjét rendezik.)</a:t>
            </a:r>
          </a:p>
          <a:p>
            <a:r>
              <a:rPr lang="hu-HU" dirty="0"/>
              <a:t>A </a:t>
            </a:r>
            <a:r>
              <a:rPr lang="hu-HU" dirty="0" err="1"/>
              <a:t>Mötv</a:t>
            </a:r>
            <a:r>
              <a:rPr lang="hu-HU" dirty="0"/>
              <a:t>. alapján jelenleg kötelezően ellátandó feladat a településfejlesztés (és településrendezés), a helyi önkormányzatok településfejlesztési tevékenységével összefüggő feladatok összehangolása a helyi önkormányzatokért felelős miniszter feladata (BM).</a:t>
            </a:r>
          </a:p>
          <a:p>
            <a:r>
              <a:rPr lang="hu-HU" dirty="0"/>
              <a:t>A településfejlesztési tevékenység némely vetülete megjelenik a területfejlesztésről és területrendezésről szóló 1996. évi XXI. törvényben.</a:t>
            </a:r>
          </a:p>
        </p:txBody>
      </p:sp>
    </p:spTree>
    <p:extLst>
      <p:ext uri="{BB962C8B-B14F-4D97-AF65-F5344CB8AC3E}">
        <p14:creationId xmlns:p14="http://schemas.microsoft.com/office/powerpoint/2010/main" val="42147225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836712"/>
            <a:ext cx="7024744" cy="1152128"/>
          </a:xfrm>
        </p:spPr>
        <p:txBody>
          <a:bodyPr>
            <a:normAutofit fontScale="90000"/>
          </a:bodyPr>
          <a:lstStyle/>
          <a:p>
            <a:r>
              <a:rPr lang="hu-HU" dirty="0"/>
              <a:t>Terület- és településfejlesztési támogatások</a:t>
            </a:r>
          </a:p>
        </p:txBody>
      </p:sp>
      <p:sp>
        <p:nvSpPr>
          <p:cNvPr id="3" name="Tartalom helye 2"/>
          <p:cNvSpPr>
            <a:spLocks noGrp="1"/>
          </p:cNvSpPr>
          <p:nvPr>
            <p:ph idx="1"/>
          </p:nvPr>
        </p:nvSpPr>
        <p:spPr>
          <a:xfrm>
            <a:off x="1043492" y="1988840"/>
            <a:ext cx="6777317" cy="4536504"/>
          </a:xfrm>
        </p:spPr>
        <p:txBody>
          <a:bodyPr>
            <a:normAutofit fontScale="85000" lnSpcReduction="20000"/>
          </a:bodyPr>
          <a:lstStyle/>
          <a:p>
            <a:r>
              <a:rPr lang="hu-HU" dirty="0"/>
              <a:t>2014-2020. EU támogatások 60%-a gazdaságélénkítést szolgál – GINOP, VEKOP, TOP</a:t>
            </a:r>
          </a:p>
          <a:p>
            <a:r>
              <a:rPr lang="hu-HU" dirty="0"/>
              <a:t>TOP = Terület- és Településfejlesztési Operatív Program (3 389 963 001EUR)</a:t>
            </a:r>
          </a:p>
          <a:p>
            <a:r>
              <a:rPr lang="hu-HU" dirty="0"/>
              <a:t>A TOP elsődlegesen az önkormányzatok gazdasági fejlesztéseihez biztosít forrásokat és az azokhoz  kapcsolódó város- és településfejlesztési tevékenységeket támogatja, a területi egyenlőtlenségek csökkentése is szempont.</a:t>
            </a:r>
          </a:p>
          <a:p>
            <a:r>
              <a:rPr lang="hu-HU" dirty="0"/>
              <a:t>2018. évi L. törvény Magyarország 2019. évi központi költségvetéséről, 2. melléklete a helyi önkormányzatok támogatásáról</a:t>
            </a:r>
          </a:p>
          <a:p>
            <a:r>
              <a:rPr lang="hu-HU" dirty="0"/>
              <a:t>Prioritások (az FFC11 vetületében is): népességmegtartó, </a:t>
            </a:r>
            <a:r>
              <a:rPr lang="hu-HU" dirty="0" err="1"/>
              <a:t>rezíliens</a:t>
            </a:r>
            <a:r>
              <a:rPr lang="hu-HU" dirty="0"/>
              <a:t>, társadalmi részvételt biztosító, inkluzív, befogadó, fenntartható városok és közösségek.</a:t>
            </a:r>
          </a:p>
        </p:txBody>
      </p:sp>
    </p:spTree>
    <p:extLst>
      <p:ext uri="{BB962C8B-B14F-4D97-AF65-F5344CB8AC3E}">
        <p14:creationId xmlns:p14="http://schemas.microsoft.com/office/powerpoint/2010/main" val="30532229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764704"/>
            <a:ext cx="7954104" cy="5559757"/>
          </a:xfrm>
        </p:spPr>
      </p:pic>
    </p:spTree>
    <p:extLst>
      <p:ext uri="{BB962C8B-B14F-4D97-AF65-F5344CB8AC3E}">
        <p14:creationId xmlns:p14="http://schemas.microsoft.com/office/powerpoint/2010/main" val="13484303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67544" y="332656"/>
            <a:ext cx="8280920" cy="1296144"/>
          </a:xfrm>
        </p:spPr>
        <p:txBody>
          <a:bodyPr>
            <a:normAutofit fontScale="90000"/>
          </a:bodyPr>
          <a:lstStyle/>
          <a:p>
            <a:r>
              <a:rPr lang="hu-HU" dirty="0"/>
              <a:t>Balatongyörök</a:t>
            </a:r>
            <a:br>
              <a:rPr lang="hu-HU" dirty="0"/>
            </a:br>
            <a:r>
              <a:rPr lang="hu-HU" dirty="0"/>
              <a:t>új vízpart szabályozási tervei</a:t>
            </a:r>
          </a:p>
        </p:txBody>
      </p:sp>
      <p:pic>
        <p:nvPicPr>
          <p:cNvPr id="4" name="Tartalom helye 3"/>
          <p:cNvPicPr>
            <a:picLocks noGrp="1" noChangeAspect="1"/>
          </p:cNvPicPr>
          <p:nvPr>
            <p:ph idx="1"/>
          </p:nvPr>
        </p:nvPicPr>
        <p:blipFill>
          <a:blip r:embed="rId3"/>
          <a:stretch>
            <a:fillRect/>
          </a:stretch>
        </p:blipFill>
        <p:spPr>
          <a:xfrm>
            <a:off x="467544" y="1740129"/>
            <a:ext cx="5012261" cy="2195848"/>
          </a:xfrm>
          <a:prstGeom prst="rect">
            <a:avLst/>
          </a:prstGeom>
        </p:spPr>
      </p:pic>
      <p:pic>
        <p:nvPicPr>
          <p:cNvPr id="5" name="Kép 4"/>
          <p:cNvPicPr>
            <a:picLocks noChangeAspect="1"/>
          </p:cNvPicPr>
          <p:nvPr/>
        </p:nvPicPr>
        <p:blipFill>
          <a:blip r:embed="rId4"/>
          <a:stretch>
            <a:fillRect/>
          </a:stretch>
        </p:blipFill>
        <p:spPr>
          <a:xfrm rot="21600000">
            <a:off x="5148064" y="3284984"/>
            <a:ext cx="3514344" cy="3172207"/>
          </a:xfrm>
          <a:prstGeom prst="rect">
            <a:avLst/>
          </a:prstGeom>
          <a:ln w="76200">
            <a:solidFill>
              <a:schemeClr val="accent3">
                <a:lumMod val="75000"/>
              </a:schemeClr>
            </a:solidFill>
          </a:ln>
        </p:spPr>
      </p:pic>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21" y="4077072"/>
            <a:ext cx="4940831" cy="2679375"/>
          </a:xfrm>
          <a:prstGeom prst="rect">
            <a:avLst/>
          </a:prstGeom>
        </p:spPr>
      </p:pic>
    </p:spTree>
    <p:extLst>
      <p:ext uri="{BB962C8B-B14F-4D97-AF65-F5344CB8AC3E}">
        <p14:creationId xmlns:p14="http://schemas.microsoft.com/office/powerpoint/2010/main" val="36917364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19778" y="739632"/>
            <a:ext cx="7024744" cy="2041296"/>
          </a:xfrm>
        </p:spPr>
        <p:txBody>
          <a:bodyPr>
            <a:normAutofit/>
          </a:bodyPr>
          <a:lstStyle/>
          <a:p>
            <a:pPr algn="ctr"/>
            <a:r>
              <a:rPr lang="hu-HU" dirty="0"/>
              <a:t>Köszönöm a figyelmet!</a:t>
            </a:r>
            <a:br>
              <a:rPr lang="hu-HU" dirty="0"/>
            </a:br>
            <a:endParaRPr lang="hu-HU" dirty="0"/>
          </a:p>
        </p:txBody>
      </p:sp>
      <p:sp>
        <p:nvSpPr>
          <p:cNvPr id="3" name="Tartalom helye 2"/>
          <p:cNvSpPr>
            <a:spLocks noGrp="1"/>
          </p:cNvSpPr>
          <p:nvPr>
            <p:ph idx="1"/>
          </p:nvPr>
        </p:nvSpPr>
        <p:spPr>
          <a:xfrm>
            <a:off x="1043492" y="2780928"/>
            <a:ext cx="6777317" cy="3051701"/>
          </a:xfrm>
        </p:spPr>
        <p:txBody>
          <a:bodyPr>
            <a:normAutofit/>
          </a:bodyPr>
          <a:lstStyle/>
          <a:p>
            <a:pPr marL="68580" indent="0" algn="ctr">
              <a:buNone/>
            </a:pPr>
            <a:r>
              <a:rPr lang="hu-HU" sz="2000" dirty="0" err="1">
                <a:solidFill>
                  <a:schemeClr val="accent1"/>
                </a:solidFill>
                <a:latin typeface="+mj-lt"/>
                <a:ea typeface="+mj-ea"/>
                <a:cs typeface="+mj-cs"/>
                <a:hlinkClick r:id="rId2"/>
              </a:rPr>
              <a:t>agocs.ilona</a:t>
            </a:r>
            <a:r>
              <a:rPr lang="hu-HU" sz="2000" dirty="0">
                <a:solidFill>
                  <a:schemeClr val="accent1"/>
                </a:solidFill>
                <a:latin typeface="+mj-lt"/>
                <a:ea typeface="+mj-ea"/>
                <a:cs typeface="+mj-cs"/>
                <a:hlinkClick r:id="rId2"/>
              </a:rPr>
              <a:t>@</a:t>
            </a:r>
            <a:r>
              <a:rPr lang="hu-HU" sz="2000" dirty="0" err="1">
                <a:solidFill>
                  <a:schemeClr val="accent1"/>
                </a:solidFill>
                <a:latin typeface="+mj-lt"/>
                <a:ea typeface="+mj-ea"/>
                <a:cs typeface="+mj-cs"/>
                <a:hlinkClick r:id="rId2"/>
              </a:rPr>
              <a:t>tajk.szie.hu</a:t>
            </a:r>
            <a:endParaRPr lang="hu-HU" sz="2000" dirty="0">
              <a:solidFill>
                <a:schemeClr val="accent1"/>
              </a:solidFill>
              <a:latin typeface="+mj-lt"/>
              <a:ea typeface="+mj-ea"/>
              <a:cs typeface="+mj-cs"/>
            </a:endParaRPr>
          </a:p>
          <a:p>
            <a:pPr marL="68580" indent="0" algn="ctr">
              <a:buNone/>
            </a:pPr>
            <a:r>
              <a:rPr lang="hu-HU" sz="2000" dirty="0" err="1">
                <a:solidFill>
                  <a:schemeClr val="accent1"/>
                </a:solidFill>
                <a:latin typeface="+mj-lt"/>
                <a:ea typeface="+mj-ea"/>
                <a:cs typeface="+mj-cs"/>
                <a:hlinkClick r:id="rId3"/>
              </a:rPr>
              <a:t>agocs.ilona</a:t>
            </a:r>
            <a:r>
              <a:rPr lang="hu-HU" sz="2000" dirty="0">
                <a:solidFill>
                  <a:schemeClr val="accent1"/>
                </a:solidFill>
                <a:latin typeface="+mj-lt"/>
                <a:ea typeface="+mj-ea"/>
                <a:cs typeface="+mj-cs"/>
                <a:hlinkClick r:id="rId3"/>
              </a:rPr>
              <a:t>@</a:t>
            </a:r>
            <a:r>
              <a:rPr lang="hu-HU" sz="2000" dirty="0" err="1">
                <a:solidFill>
                  <a:schemeClr val="accent1"/>
                </a:solidFill>
                <a:latin typeface="+mj-lt"/>
                <a:ea typeface="+mj-ea"/>
                <a:cs typeface="+mj-cs"/>
                <a:hlinkClick r:id="rId3"/>
              </a:rPr>
              <a:t>ajbh.hu</a:t>
            </a:r>
            <a:endParaRPr lang="hu-HU" sz="2000" dirty="0">
              <a:solidFill>
                <a:schemeClr val="accent1"/>
              </a:solidFill>
              <a:latin typeface="+mj-lt"/>
              <a:ea typeface="+mj-ea"/>
              <a:cs typeface="+mj-cs"/>
            </a:endParaRPr>
          </a:p>
          <a:p>
            <a:pPr marL="68580" indent="0" algn="ctr">
              <a:buNone/>
            </a:pPr>
            <a:endParaRPr lang="hu-HU" sz="2000" dirty="0">
              <a:solidFill>
                <a:schemeClr val="accent1"/>
              </a:solidFill>
              <a:latin typeface="+mj-lt"/>
              <a:ea typeface="+mj-ea"/>
              <a:cs typeface="+mj-cs"/>
            </a:endParaRPr>
          </a:p>
        </p:txBody>
      </p:sp>
    </p:spTree>
    <p:extLst>
      <p:ext uri="{BB962C8B-B14F-4D97-AF65-F5344CB8AC3E}">
        <p14:creationId xmlns:p14="http://schemas.microsoft.com/office/powerpoint/2010/main" val="3829416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43490" y="692696"/>
            <a:ext cx="7024744" cy="576064"/>
          </a:xfrm>
        </p:spPr>
        <p:txBody>
          <a:bodyPr>
            <a:noAutofit/>
          </a:bodyPr>
          <a:lstStyle/>
          <a:p>
            <a:r>
              <a:rPr lang="hu-HU" sz="3200" dirty="0"/>
              <a:t>Ágazati koncepciók és stratégiák</a:t>
            </a:r>
          </a:p>
        </p:txBody>
      </p:sp>
      <p:sp>
        <p:nvSpPr>
          <p:cNvPr id="3" name="Tartalom helye 2"/>
          <p:cNvSpPr>
            <a:spLocks noGrp="1"/>
          </p:cNvSpPr>
          <p:nvPr>
            <p:ph idx="1"/>
          </p:nvPr>
        </p:nvSpPr>
        <p:spPr>
          <a:xfrm>
            <a:off x="683568" y="1484784"/>
            <a:ext cx="7632848" cy="5184576"/>
          </a:xfrm>
        </p:spPr>
        <p:txBody>
          <a:bodyPr>
            <a:normAutofit fontScale="70000" lnSpcReduction="20000"/>
          </a:bodyPr>
          <a:lstStyle/>
          <a:p>
            <a:r>
              <a:rPr lang="hu-HU" dirty="0"/>
              <a:t>A területhasználatok alakításában felmerülő ágazati stratégiák:</a:t>
            </a:r>
          </a:p>
          <a:p>
            <a:pPr>
              <a:buFont typeface="Wingdings" panose="05000000000000000000" pitchFamily="2" charset="2"/>
              <a:buChar char="§"/>
            </a:pPr>
            <a:r>
              <a:rPr lang="hu-HU" dirty="0"/>
              <a:t>Az Országgyűlés 1/2014. (I. 3.) OGY határozata a </a:t>
            </a:r>
            <a:r>
              <a:rPr lang="hu-HU" u="sng" dirty="0"/>
              <a:t>Nemzeti Fejlesztés 2030 - Országos Fejlesztési és Területfejlesztési Koncepcióról</a:t>
            </a:r>
            <a:r>
              <a:rPr lang="hu-HU" dirty="0"/>
              <a:t>. </a:t>
            </a:r>
          </a:p>
          <a:p>
            <a:pPr>
              <a:buFont typeface="Wingdings" panose="05000000000000000000" pitchFamily="2" charset="2"/>
              <a:buChar char="§"/>
            </a:pPr>
            <a:r>
              <a:rPr lang="hu-HU" dirty="0"/>
              <a:t>Az Országgyűlés 27/2015. (VI. 17.) OGY határozata a 2015−2020 közötti időszakra szóló </a:t>
            </a:r>
            <a:r>
              <a:rPr lang="hu-HU" u="sng" dirty="0"/>
              <a:t>Nemzeti Környezetvédelmi Programról</a:t>
            </a:r>
            <a:r>
              <a:rPr lang="hu-HU" dirty="0"/>
              <a:t>, különösen 6.3. Területfejlesztés, területrendezés és környezetvédelem c. fejezete.</a:t>
            </a:r>
            <a:endParaRPr lang="hu-HU" b="1" dirty="0"/>
          </a:p>
          <a:p>
            <a:pPr>
              <a:buFont typeface="Wingdings" panose="05000000000000000000" pitchFamily="2" charset="2"/>
              <a:buChar char="§"/>
            </a:pPr>
            <a:r>
              <a:rPr lang="hu-HU" dirty="0"/>
              <a:t>Az Országgyűlés 18/2013. (III. 28.) OGY határozata a </a:t>
            </a:r>
            <a:r>
              <a:rPr lang="hu-HU" u="sng" dirty="0"/>
              <a:t>Nemzeti Fenntartható Fejlődés Keretstratégiáról</a:t>
            </a:r>
            <a:r>
              <a:rPr lang="hu-HU" dirty="0"/>
              <a:t>, különösen 6.4. Az országos és helyi kormányzás feladatai c. fejezetének, III. Területi szempontok c. pontja. </a:t>
            </a:r>
          </a:p>
          <a:p>
            <a:pPr>
              <a:buFont typeface="Wingdings" panose="05000000000000000000" pitchFamily="2" charset="2"/>
              <a:buChar char="§"/>
            </a:pPr>
            <a:r>
              <a:rPr lang="hu-HU" dirty="0"/>
              <a:t>1128/2017. (III. 20.) Korm. Határozat a 2017-2026 közötti időszakra vonatkozó </a:t>
            </a:r>
            <a:r>
              <a:rPr lang="hu-HU" u="sng" dirty="0"/>
              <a:t>Nemzeti Tájstratégiáról</a:t>
            </a:r>
            <a:r>
              <a:rPr lang="hu-HU" dirty="0"/>
              <a:t> . </a:t>
            </a:r>
          </a:p>
          <a:p>
            <a:r>
              <a:rPr lang="hu-HU" dirty="0"/>
              <a:t>13/2018. (IX.14.) AB határozat [40] </a:t>
            </a:r>
            <a:r>
              <a:rPr lang="hu-HU" i="1" dirty="0"/>
              <a:t>„(…) a közép- és hosszú távú tervezés és kiszámítható jogalkotás olyan szakmai kiindulópontjai is egyben, melyek figyelembe vétele az elővigyázatosság és a megelőzés elveire is tekintettel különösen fontos az </a:t>
            </a:r>
            <a:r>
              <a:rPr lang="hu-HU" i="1" dirty="0">
                <a:hlinkClick r:id="rId3"/>
              </a:rPr>
              <a:t>Alaptörvény P) cikk (1) bekezdésében</a:t>
            </a:r>
            <a:r>
              <a:rPr lang="hu-HU" i="1" dirty="0"/>
              <a:t> nevesített, a nemzet közös örökségének körébe tartozó elemek esetében. Ennek megfelelően ezen szakmai tartalmú stratégiák figyelmen kívül hagyása valamely jogszabályváltozás alaptörvény-ellenességének vizsgálata során külön is értékelendő (…)”</a:t>
            </a:r>
            <a:endParaRPr lang="hu-HU" dirty="0"/>
          </a:p>
          <a:p>
            <a:pPr>
              <a:buFont typeface="Wingdings" panose="05000000000000000000" pitchFamily="2" charset="2"/>
              <a:buChar char="§"/>
            </a:pPr>
            <a:endParaRPr lang="hu-HU" dirty="0"/>
          </a:p>
          <a:p>
            <a:pPr>
              <a:buFont typeface="Wingdings" panose="05000000000000000000" pitchFamily="2" charset="2"/>
              <a:buChar char="§"/>
            </a:pPr>
            <a:endParaRPr lang="hu-HU" dirty="0"/>
          </a:p>
          <a:p>
            <a:pPr>
              <a:buFont typeface="Wingdings" panose="05000000000000000000" pitchFamily="2" charset="2"/>
              <a:buChar char="§"/>
            </a:pPr>
            <a:endParaRPr lang="hu-HU" b="1" dirty="0"/>
          </a:p>
          <a:p>
            <a:pPr marL="68580" indent="0">
              <a:buNone/>
            </a:pPr>
            <a:endParaRPr lang="hu-HU" dirty="0"/>
          </a:p>
        </p:txBody>
      </p:sp>
    </p:spTree>
    <p:extLst>
      <p:ext uri="{BB962C8B-B14F-4D97-AF65-F5344CB8AC3E}">
        <p14:creationId xmlns:p14="http://schemas.microsoft.com/office/powerpoint/2010/main" val="281038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361995199"/>
              </p:ext>
            </p:extLst>
          </p:nvPr>
        </p:nvGraphicFramePr>
        <p:xfrm>
          <a:off x="1619672" y="227687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4054454102"/>
              </p:ext>
            </p:extLst>
          </p:nvPr>
        </p:nvGraphicFramePr>
        <p:xfrm>
          <a:off x="6228184" y="2204864"/>
          <a:ext cx="2327920" cy="2664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Diagram 4"/>
          <p:cNvGraphicFramePr/>
          <p:nvPr>
            <p:extLst>
              <p:ext uri="{D42A27DB-BD31-4B8C-83A1-F6EECF244321}">
                <p14:modId xmlns:p14="http://schemas.microsoft.com/office/powerpoint/2010/main" val="1098251409"/>
              </p:ext>
            </p:extLst>
          </p:nvPr>
        </p:nvGraphicFramePr>
        <p:xfrm>
          <a:off x="539552" y="1484784"/>
          <a:ext cx="3168352" cy="237626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Diagram 7"/>
          <p:cNvGraphicFramePr/>
          <p:nvPr>
            <p:extLst>
              <p:ext uri="{D42A27DB-BD31-4B8C-83A1-F6EECF244321}">
                <p14:modId xmlns:p14="http://schemas.microsoft.com/office/powerpoint/2010/main" val="4057829304"/>
              </p:ext>
            </p:extLst>
          </p:nvPr>
        </p:nvGraphicFramePr>
        <p:xfrm>
          <a:off x="2483768" y="764704"/>
          <a:ext cx="4032448" cy="138392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35289341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9677</TotalTime>
  <Words>12911</Words>
  <Application>Microsoft Office PowerPoint</Application>
  <PresentationFormat>Diavetítés a képernyőre (4:3 oldalarány)</PresentationFormat>
  <Paragraphs>849</Paragraphs>
  <Slides>75</Slides>
  <Notes>42</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75</vt:i4>
      </vt:variant>
    </vt:vector>
  </HeadingPairs>
  <TitlesOfParts>
    <vt:vector size="81" baseType="lpstr">
      <vt:lpstr>Calibri</vt:lpstr>
      <vt:lpstr>Century Gothic</vt:lpstr>
      <vt:lpstr>Times New Roman</vt:lpstr>
      <vt:lpstr>Wingdings</vt:lpstr>
      <vt:lpstr>Wingdings 2</vt:lpstr>
      <vt:lpstr>Austin</vt:lpstr>
      <vt:lpstr>Településfejlesztés és –rendezés 2020/1-3.</vt:lpstr>
      <vt:lpstr>A területek használata</vt:lpstr>
      <vt:lpstr>PowerPoint-bemutató</vt:lpstr>
      <vt:lpstr>PowerPoint-bemutató</vt:lpstr>
      <vt:lpstr>Az értékvédelem alapjogi keretei - a visszalépés tilalma (non-derogation)</vt:lpstr>
      <vt:lpstr>Az értékvédelem alapjogi keretei - Az elővigyázatosság és a megelőzés elvei</vt:lpstr>
      <vt:lpstr>A területfejlesztésre és rendezésre és az épített környezet alakítására és védelmére vonatkozó szabályozás ágazati kérdései</vt:lpstr>
      <vt:lpstr>Ágazati koncepciók és stratégiák</vt:lpstr>
      <vt:lpstr>PowerPoint-bemutató</vt:lpstr>
      <vt:lpstr>Az építésügyi reformja</vt:lpstr>
      <vt:lpstr>A területhasználati módok meghatározásának szabályozási háttere </vt:lpstr>
      <vt:lpstr>PowerPoint-bemutató</vt:lpstr>
      <vt:lpstr>Az országos területfejlesztési koncepció – Nemzeti Fejlesztés 2030</vt:lpstr>
      <vt:lpstr>Magyarország és egyes kiemelt térségeiről szóló 2018. évi CXXXIX. törvény – új OTrT</vt:lpstr>
      <vt:lpstr>PowerPoint-bemutató</vt:lpstr>
      <vt:lpstr>PowerPoint-bemutató</vt:lpstr>
      <vt:lpstr>Településrendezés – történeti áttekintés</vt:lpstr>
      <vt:lpstr>Az önkormányzat szerepe a területhasználatok meghatározásában</vt:lpstr>
      <vt:lpstr>Étv. kiemelt beruházásai, 4.§ (3a) bekezdés</vt:lpstr>
      <vt:lpstr>A nemzetgazdasági szempontból kiemelt beruházások</vt:lpstr>
      <vt:lpstr>A kiemelt beruházások tervrenden kívülisége</vt:lpstr>
      <vt:lpstr>A különleges gazdasági övezet</vt:lpstr>
      <vt:lpstr>A KÚRIA Önkormányzati Tanácsának Köf.5004/2019/5. határozata</vt:lpstr>
      <vt:lpstr>A településfejlesztés és - rendezés szabályozási háttere</vt:lpstr>
      <vt:lpstr>A településfejlesztés és  -rendezés alapfogalmai 1.</vt:lpstr>
      <vt:lpstr>A településfejlesztés és  -rendezés alapfogalmai 2.</vt:lpstr>
      <vt:lpstr>A településfejlesztés és  -rendezés alapfogalmai 3.</vt:lpstr>
      <vt:lpstr>Településrendezési eszközök – Étv. 9/B.§ (2) bekezdés</vt:lpstr>
      <vt:lpstr>PowerPoint-bemutató</vt:lpstr>
      <vt:lpstr>Közjogi szervezetszabályzók és jogszabályok a településfejlesztés és –rendezés rendszerében</vt:lpstr>
      <vt:lpstr>A KÚRIA Önkormányzati Tanácsának Köf. 5025/2015/4. és Köf.5004/2020/4. határozatai</vt:lpstr>
      <vt:lpstr>A településkép védelme</vt:lpstr>
      <vt:lpstr>A jövő nemzedékek szószólójának elvi állásfoglalás a településképi arculat védelmét szolgáló önkormányzati szabályozásokra vonatkozó ajánlásairól, 2017. június </vt:lpstr>
      <vt:lpstr>PowerPoint-bemutató</vt:lpstr>
      <vt:lpstr>Az országkép és az országos jelentőségű településkép védelme</vt:lpstr>
      <vt:lpstr>A településkép védelme és az egyéb helyi szabályzások viszonya</vt:lpstr>
      <vt:lpstr>Állami és önkormányzati feladatok és intézmények</vt:lpstr>
      <vt:lpstr>Az főépítészek szakmai garanciális szerepe</vt:lpstr>
      <vt:lpstr>A településfejlesztési és –rendezési és a településkép-védelmi eszközök megalkotásának eljárása</vt:lpstr>
      <vt:lpstr>PowerPoint-bemutató</vt:lpstr>
      <vt:lpstr>A településrendezési eszköz készítése és módosítása</vt:lpstr>
      <vt:lpstr>A teljes eljárás</vt:lpstr>
      <vt:lpstr>Társadalmi részvétel a helyi önkormányzat bármely jogalkotási tevékenységében</vt:lpstr>
      <vt:lpstr>Társadalmi részvétel a településfejlesztésben és -rendezésben</vt:lpstr>
      <vt:lpstr>Társadalmi részvétel a környezeti ügyekben</vt:lpstr>
      <vt:lpstr>Az alapvető jogok biztosának és a jövő nemzedékek érdekeinek védelmét ellátó helyettesének Közös jelentése az AJB-939/2017. számú ügyben</vt:lpstr>
      <vt:lpstr>Sajátos jogintézmények, építésjogi követelmények</vt:lpstr>
      <vt:lpstr>Építésjogi követelmények</vt:lpstr>
      <vt:lpstr>A településképi arculat védelme</vt:lpstr>
      <vt:lpstr>Településkép érvényesítési eszközök</vt:lpstr>
      <vt:lpstr>PowerPoint-bemutató</vt:lpstr>
      <vt:lpstr>Településképi követelmények</vt:lpstr>
      <vt:lpstr>Országos településkép védelem</vt:lpstr>
      <vt:lpstr>Tilalmak – változtatási, telekalakítási és építési tilalom</vt:lpstr>
      <vt:lpstr>Telekalakítás</vt:lpstr>
      <vt:lpstr>Elővásárlási jog</vt:lpstr>
      <vt:lpstr>Kiszolgáló és lakóút céljára történő lejegyzés, helyi közút lejegyzés</vt:lpstr>
      <vt:lpstr>Kártalanítás és kisajátítás 1.</vt:lpstr>
      <vt:lpstr>Kártalanítás és kisajátítás 2.</vt:lpstr>
      <vt:lpstr>Településrendezési szerződés</vt:lpstr>
      <vt:lpstr>Összevont telepítési eljárás</vt:lpstr>
      <vt:lpstr>PowerPoint-bemutató</vt:lpstr>
      <vt:lpstr>Területfelhasználási egységek és övezetek</vt:lpstr>
      <vt:lpstr>OTÉK 6.§ (3) bekezdés</vt:lpstr>
      <vt:lpstr>OTÉK 2. sz. melléklete a beépítésre szánt területek építési használatának megengedett felső határairól</vt:lpstr>
      <vt:lpstr>A KÚRIA Önkormányzati Tanácsának Köf.5004/2019/5. határozata</vt:lpstr>
      <vt:lpstr>Jogalkotási és egyéb fejlemények 2019-2020/1.</vt:lpstr>
      <vt:lpstr>Jogalkotási és egyéb fejlemények 2019-2020/2.</vt:lpstr>
      <vt:lpstr>PowerPoint-bemutató</vt:lpstr>
      <vt:lpstr>PowerPoint-bemutató</vt:lpstr>
      <vt:lpstr>A településfejlesztés rendszere</vt:lpstr>
      <vt:lpstr>Terület- és településfejlesztési támogatások</vt:lpstr>
      <vt:lpstr>PowerPoint-bemutató</vt:lpstr>
      <vt:lpstr>Balatongyörök új vízpart szabályozási tervei</vt:lpstr>
      <vt:lpstr>Köszönöm a figyelmet! </vt:lpstr>
    </vt:vector>
  </TitlesOfParts>
  <Company>Alapvető Jogok Biztosának Hivatala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Közigazgatási és jogi ismeretek</dc:title>
  <dc:creator>Agócs Ilona dr.</dc:creator>
  <cp:lastModifiedBy>Csizik Zoltánné</cp:lastModifiedBy>
  <cp:revision>191</cp:revision>
  <cp:lastPrinted>2020-09-18T12:12:32Z</cp:lastPrinted>
  <dcterms:created xsi:type="dcterms:W3CDTF">2019-09-16T10:06:35Z</dcterms:created>
  <dcterms:modified xsi:type="dcterms:W3CDTF">2021-04-21T09:35:09Z</dcterms:modified>
</cp:coreProperties>
</file>