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59" r:id="rId17"/>
    <p:sldId id="257" r:id="rId18"/>
    <p:sldId id="273" r:id="rId19"/>
    <p:sldId id="274" r:id="rId20"/>
    <p:sldId id="275" r:id="rId21"/>
    <p:sldId id="276" r:id="rId22"/>
    <p:sldId id="279" r:id="rId23"/>
    <p:sldId id="277" r:id="rId24"/>
    <p:sldId id="280" r:id="rId25"/>
    <p:sldId id="278"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hu-HU"/>
              <a:t>Mintacím szerkesztése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Kattintson ide az alcím mintájának szerkesztéséhez</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ím és képaláírá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hu-HU"/>
              <a:t>Mintacím szerkesztése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fld id="{B61BEF0D-F0BB-DE4B-95CE-6DB70DBA9567}" type="datetimeFigureOut">
              <a:rPr lang="en-US" dirty="0"/>
              <a:pPr/>
              <a:t>3/12/2022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dézet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u-HU"/>
              <a:t>Mintacím szerkesztése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fld id="{B61BEF0D-F0BB-DE4B-95CE-6DB70DBA9567}" type="datetimeFigureOut">
              <a:rPr lang="en-US" dirty="0"/>
              <a:pPr/>
              <a:t>3/12/2022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évkártya">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hu-HU"/>
              <a:t>Mintacím szerkesztése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u-HU"/>
              <a:t>Mintaszöveg szerkesztése</a:t>
            </a:r>
          </a:p>
        </p:txBody>
      </p:sp>
      <p:sp>
        <p:nvSpPr>
          <p:cNvPr id="5" name="Date Placeholder 4"/>
          <p:cNvSpPr>
            <a:spLocks noGrp="1"/>
          </p:cNvSpPr>
          <p:nvPr>
            <p:ph type="dt" sz="half" idx="10"/>
          </p:nvPr>
        </p:nvSpPr>
        <p:spPr/>
        <p:txBody>
          <a:bodyPr/>
          <a:lstStyle/>
          <a:p>
            <a:fld id="{B61BEF0D-F0BB-DE4B-95CE-6DB70DBA9567}" type="datetimeFigureOut">
              <a:rPr lang="en-US" dirty="0"/>
              <a:pPr/>
              <a:t>3/12/2022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évkártya idézettel">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u-HU"/>
              <a:t>Mintacím szerkesztése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u-HU"/>
              <a:t>Mintaszöveg szerkesztése</a:t>
            </a:r>
          </a:p>
        </p:txBody>
      </p:sp>
      <p:sp>
        <p:nvSpPr>
          <p:cNvPr id="5" name="Date Placeholder 4"/>
          <p:cNvSpPr>
            <a:spLocks noGrp="1"/>
          </p:cNvSpPr>
          <p:nvPr>
            <p:ph type="dt" sz="half" idx="10"/>
          </p:nvPr>
        </p:nvSpPr>
        <p:spPr/>
        <p:txBody>
          <a:bodyPr/>
          <a:lstStyle/>
          <a:p>
            <a:fld id="{B61BEF0D-F0BB-DE4B-95CE-6DB70DBA9567}" type="datetimeFigureOut">
              <a:rPr lang="en-US" dirty="0"/>
              <a:pPr/>
              <a:t>3/12/2022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Igaz vagy ham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hu-HU"/>
              <a:t>Mintacím szerkesztése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u-HU"/>
              <a:t>Mintaszöveg szerkesztése</a:t>
            </a:r>
          </a:p>
        </p:txBody>
      </p:sp>
      <p:sp>
        <p:nvSpPr>
          <p:cNvPr id="5" name="Date Placeholder 4"/>
          <p:cNvSpPr>
            <a:spLocks noGrp="1"/>
          </p:cNvSpPr>
          <p:nvPr>
            <p:ph type="dt" sz="half" idx="10"/>
          </p:nvPr>
        </p:nvSpPr>
        <p:spPr/>
        <p:txBody>
          <a:bodyPr/>
          <a:lstStyle/>
          <a:p>
            <a:fld id="{B61BEF0D-F0BB-DE4B-95CE-6DB70DBA9567}" type="datetimeFigureOut">
              <a:rPr lang="en-US" dirty="0"/>
              <a:pPr/>
              <a:t>3/12/2022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Vertical Text Placeholder 2"/>
          <p:cNvSpPr>
            <a:spLocks noGrp="1"/>
          </p:cNvSpPr>
          <p:nvPr>
            <p:ph type="body" orient="vert" idx="1"/>
          </p:nvPr>
        </p:nvSpPr>
        <p:spPr/>
        <p:txBody>
          <a:bodyPr vert="eaVert" ancho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hu-HU"/>
              <a:t>Mintacím szerkesztése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hu-HU"/>
              <a:t>Mintacím szerkesztése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hu-HU"/>
              <a:t>Mintacím szerkesztése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fld id="{B61BEF0D-F0BB-DE4B-95CE-6DB70DBA9567}" type="datetimeFigureOut">
              <a:rPr lang="en-US" dirty="0"/>
              <a:pPr/>
              <a:t>3/12/2022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u-HU"/>
              <a:t>Mintacím szerkesztése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hu-HU"/>
              <a:t>Mintacím szerkesztése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ate Placeholder 4"/>
          <p:cNvSpPr>
            <a:spLocks noGrp="1"/>
          </p:cNvSpPr>
          <p:nvPr>
            <p:ph type="dt" sz="half" idx="10"/>
          </p:nvPr>
        </p:nvSpPr>
        <p:spPr/>
        <p:txBody>
          <a:bodyPr/>
          <a:lstStyle/>
          <a:p>
            <a:fld id="{B61BEF0D-F0BB-DE4B-95CE-6DB70DBA9567}" type="datetimeFigureOut">
              <a:rPr lang="en-US" dirty="0"/>
              <a:pPr/>
              <a:t>3/12/2022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hu-HU"/>
              <a:t>Mintacím szerkesztése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a:t>Kép beszúrásához kattintson az ikonra</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ate Placeholder 4"/>
          <p:cNvSpPr>
            <a:spLocks noGrp="1"/>
          </p:cNvSpPr>
          <p:nvPr>
            <p:ph type="dt" sz="half" idx="10"/>
          </p:nvPr>
        </p:nvSpPr>
        <p:spPr/>
        <p:txBody>
          <a:bodyPr/>
          <a:lstStyle/>
          <a:p>
            <a:fld id="{B61BEF0D-F0BB-DE4B-95CE-6DB70DBA9567}" type="datetimeFigureOut">
              <a:rPr lang="en-US" dirty="0"/>
              <a:pPr/>
              <a:t>3/12/2022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hu-HU"/>
              <a:t>Mintacím szerkesztése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3/12/2022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net.jogtar.hu/jogszabaly?docid=99700033.kor#lbj2ida79" TargetMode="External"/><Relationship Id="rId2" Type="http://schemas.openxmlformats.org/officeDocument/2006/relationships/hyperlink" Target="https://net.jogtar.hu/jogszabaly?docid=99700033.kor#lbj1ida79" TargetMode="External"/><Relationship Id="rId1" Type="http://schemas.openxmlformats.org/officeDocument/2006/relationships/slideLayout" Target="../slideLayouts/slideLayout2.xml"/><Relationship Id="rId6" Type="http://schemas.openxmlformats.org/officeDocument/2006/relationships/hyperlink" Target="https://net.jogtar.hu/jogszabaly?docid=99700033.kor#lbj5ida79" TargetMode="External"/><Relationship Id="rId5" Type="http://schemas.openxmlformats.org/officeDocument/2006/relationships/hyperlink" Target="https://net.jogtar.hu/jogszabaly?docid=99700033.kor#lbj4ida79" TargetMode="External"/><Relationship Id="rId4" Type="http://schemas.openxmlformats.org/officeDocument/2006/relationships/hyperlink" Target="https://net.jogtar.hu/jogszabaly?docid=99700033.kor#lbj3ida79"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05D67492-8804-4AA0-80A7-E7A167ABF630}"/>
              </a:ext>
            </a:extLst>
          </p:cNvPr>
          <p:cNvSpPr>
            <a:spLocks noGrp="1"/>
          </p:cNvSpPr>
          <p:nvPr>
            <p:ph type="ctrTitle"/>
          </p:nvPr>
        </p:nvSpPr>
        <p:spPr>
          <a:xfrm>
            <a:off x="2589213" y="2514601"/>
            <a:ext cx="8915399" cy="914400"/>
          </a:xfrm>
        </p:spPr>
        <p:txBody>
          <a:bodyPr/>
          <a:lstStyle/>
          <a:p>
            <a:r>
              <a:rPr lang="hu-HU" dirty="0"/>
              <a:t>(Közigazgatási) felelősség</a:t>
            </a:r>
          </a:p>
        </p:txBody>
      </p:sp>
      <p:sp>
        <p:nvSpPr>
          <p:cNvPr id="3" name="Alcím 2">
            <a:extLst>
              <a:ext uri="{FF2B5EF4-FFF2-40B4-BE49-F238E27FC236}">
                <a16:creationId xmlns:a16="http://schemas.microsoft.com/office/drawing/2014/main" id="{38829596-F690-4A42-A428-ABFF68A2335D}"/>
              </a:ext>
            </a:extLst>
          </p:cNvPr>
          <p:cNvSpPr>
            <a:spLocks noGrp="1"/>
          </p:cNvSpPr>
          <p:nvPr>
            <p:ph type="subTitle" idx="1"/>
          </p:nvPr>
        </p:nvSpPr>
        <p:spPr>
          <a:xfrm>
            <a:off x="2589213" y="4223657"/>
            <a:ext cx="8915399" cy="1680005"/>
          </a:xfrm>
        </p:spPr>
        <p:txBody>
          <a:bodyPr>
            <a:normAutofit/>
          </a:bodyPr>
          <a:lstStyle/>
          <a:p>
            <a:pPr algn="ctr"/>
            <a:r>
              <a:rPr lang="hu-HU" sz="2800" dirty="0"/>
              <a:t>Bándi Gyula</a:t>
            </a:r>
          </a:p>
          <a:p>
            <a:pPr algn="ctr"/>
            <a:r>
              <a:rPr lang="hu-HU" sz="2800" dirty="0"/>
              <a:t>2022</a:t>
            </a:r>
          </a:p>
        </p:txBody>
      </p:sp>
    </p:spTree>
    <p:extLst>
      <p:ext uri="{BB962C8B-B14F-4D97-AF65-F5344CB8AC3E}">
        <p14:creationId xmlns:p14="http://schemas.microsoft.com/office/powerpoint/2010/main" val="2932857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90CC40D-D509-4823-9D50-CA894EE5C115}"/>
              </a:ext>
            </a:extLst>
          </p:cNvPr>
          <p:cNvSpPr>
            <a:spLocks noGrp="1"/>
          </p:cNvSpPr>
          <p:nvPr>
            <p:ph type="title"/>
          </p:nvPr>
        </p:nvSpPr>
        <p:spPr>
          <a:xfrm>
            <a:off x="2592925" y="624110"/>
            <a:ext cx="8911687" cy="647341"/>
          </a:xfrm>
        </p:spPr>
        <p:txBody>
          <a:bodyPr/>
          <a:lstStyle/>
          <a:p>
            <a:pPr algn="ctr"/>
            <a:r>
              <a:rPr lang="hu-HU" dirty="0"/>
              <a:t>EU bírság a tagállamra</a:t>
            </a:r>
          </a:p>
        </p:txBody>
      </p:sp>
      <p:sp>
        <p:nvSpPr>
          <p:cNvPr id="3" name="Tartalom helye 2">
            <a:extLst>
              <a:ext uri="{FF2B5EF4-FFF2-40B4-BE49-F238E27FC236}">
                <a16:creationId xmlns:a16="http://schemas.microsoft.com/office/drawing/2014/main" id="{E8070011-C3A7-4224-B145-BEE28103C6D9}"/>
              </a:ext>
            </a:extLst>
          </p:cNvPr>
          <p:cNvSpPr>
            <a:spLocks noGrp="1"/>
          </p:cNvSpPr>
          <p:nvPr>
            <p:ph idx="1"/>
          </p:nvPr>
        </p:nvSpPr>
        <p:spPr>
          <a:xfrm>
            <a:off x="1375954" y="1384663"/>
            <a:ext cx="10128658" cy="4849227"/>
          </a:xfrm>
        </p:spPr>
        <p:txBody>
          <a:bodyPr>
            <a:normAutofit/>
          </a:bodyPr>
          <a:lstStyle/>
          <a:p>
            <a:pPr marL="0" indent="0">
              <a:buNone/>
            </a:pPr>
            <a:r>
              <a:rPr lang="hu-HU" dirty="0"/>
              <a:t>Az </a:t>
            </a:r>
            <a:r>
              <a:rPr lang="hu-HU" dirty="0" err="1"/>
              <a:t>EUMSz</a:t>
            </a:r>
            <a:r>
              <a:rPr lang="hu-HU" dirty="0"/>
              <a:t> 260. cikke két esetkörben is megengedi a bírságolást (</a:t>
            </a:r>
            <a:r>
              <a:rPr lang="hu-HU" b="1" dirty="0"/>
              <a:t>fórum: Bíróság</a:t>
            </a:r>
            <a:r>
              <a:rPr lang="hu-HU" dirty="0"/>
              <a:t>!):</a:t>
            </a:r>
          </a:p>
          <a:p>
            <a:r>
              <a:rPr lang="hu-HU" dirty="0"/>
              <a:t>„(2) Ha a Bizottság megítélése szerint az érintett tagállam nem teszi meg az Európai Unió Bíróságának ítéletében foglaltak teljesítéséhez szükséges intézkedéseket, ... Ha az Európai Unió Bírósága megállapítja, hogy az érintett tagállam nem tett eleget az ítéletében foglaltaknak, a tagállamot átalányösszeg vagy kényszerítő bírság fizetésére kötelezheti.... </a:t>
            </a:r>
            <a:r>
              <a:rPr lang="hu-HU" b="1" dirty="0"/>
              <a:t>(utólagos!)</a:t>
            </a:r>
          </a:p>
          <a:p>
            <a:r>
              <a:rPr lang="hu-HU" dirty="0"/>
              <a:t>(3) Ha a Bizottság a 258. cikknek megfelelően azon az alapon nyújt be keresetet az Európai Unió Bíróságához, hogy az érintett tagállam nem tett eleget valamely, jogalkotási eljárás keretében elfogadott irányelv átültetésére elfogadott intézkedései bejelentésére vonatkozó kötelezettségének, a Bizottság, amennyiben megfelelőnek ítéli, meghatározhatja az érintett tagállam által fizetendő átalányösszegnek vagy kényszerítő bírságnak az általa az adott körülmények között megfelelőnek tartott mértékét. Ha az Európai Unió Bírósága megállapítja, hogy jogsértés történt, a tagállamot – a Bizottság által meghatározott összeget meg nem haladó mértékű – átalányösszeg vagy kényszerítő bírság fizetésére kötelezheti. ...” </a:t>
            </a:r>
            <a:r>
              <a:rPr lang="hu-HU" b="1" dirty="0"/>
              <a:t>(direkt!)</a:t>
            </a:r>
          </a:p>
          <a:p>
            <a:endParaRPr lang="hu-HU" dirty="0"/>
          </a:p>
        </p:txBody>
      </p:sp>
    </p:spTree>
    <p:extLst>
      <p:ext uri="{BB962C8B-B14F-4D97-AF65-F5344CB8AC3E}">
        <p14:creationId xmlns:p14="http://schemas.microsoft.com/office/powerpoint/2010/main" val="3905714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A95972C-53CD-4E6F-8E8D-233DBE7B3846}"/>
              </a:ext>
            </a:extLst>
          </p:cNvPr>
          <p:cNvSpPr>
            <a:spLocks noGrp="1"/>
          </p:cNvSpPr>
          <p:nvPr>
            <p:ph type="title"/>
          </p:nvPr>
        </p:nvSpPr>
        <p:spPr>
          <a:xfrm>
            <a:off x="2592925" y="624110"/>
            <a:ext cx="8911687" cy="560256"/>
          </a:xfrm>
        </p:spPr>
        <p:txBody>
          <a:bodyPr>
            <a:normAutofit fontScale="90000"/>
          </a:bodyPr>
          <a:lstStyle/>
          <a:p>
            <a:pPr algn="ctr"/>
            <a:r>
              <a:rPr lang="hu-HU" dirty="0"/>
              <a:t>Jogeset</a:t>
            </a:r>
          </a:p>
        </p:txBody>
      </p:sp>
      <p:sp>
        <p:nvSpPr>
          <p:cNvPr id="3" name="Tartalom helye 2">
            <a:extLst>
              <a:ext uri="{FF2B5EF4-FFF2-40B4-BE49-F238E27FC236}">
                <a16:creationId xmlns:a16="http://schemas.microsoft.com/office/drawing/2014/main" id="{7258FDCC-3293-4220-A139-1EC2A25DE0B5}"/>
              </a:ext>
            </a:extLst>
          </p:cNvPr>
          <p:cNvSpPr>
            <a:spLocks noGrp="1"/>
          </p:cNvSpPr>
          <p:nvPr>
            <p:ph idx="1"/>
          </p:nvPr>
        </p:nvSpPr>
        <p:spPr>
          <a:xfrm>
            <a:off x="1384663" y="1184366"/>
            <a:ext cx="10119949" cy="5049524"/>
          </a:xfrm>
        </p:spPr>
        <p:txBody>
          <a:bodyPr>
            <a:normAutofit fontScale="85000" lnSpcReduction="20000"/>
          </a:bodyPr>
          <a:lstStyle/>
          <a:p>
            <a:r>
              <a:rPr lang="hu-HU" sz="1900" dirty="0"/>
              <a:t>C 196/13. sz. </a:t>
            </a:r>
            <a:r>
              <a:rPr lang="hu-HU" sz="1900" dirty="0" err="1"/>
              <a:t>ügybenaz</a:t>
            </a:r>
            <a:r>
              <a:rPr lang="hu-HU" sz="1900" dirty="0"/>
              <a:t> Európai Bizottság az Olasz Köztársaság, 2014. december 2</a:t>
            </a:r>
          </a:p>
          <a:p>
            <a:r>
              <a:rPr lang="hu-HU" sz="1900" dirty="0"/>
              <a:t>Utólagos (10  A Bíróság a Bizottság kontra Olaszország ügyben 2007. április 26 </a:t>
            </a:r>
            <a:r>
              <a:rPr lang="hu-HU" sz="1900" dirty="0" err="1"/>
              <a:t>án</a:t>
            </a:r>
            <a:r>
              <a:rPr lang="hu-HU" sz="1900" dirty="0"/>
              <a:t> hozott ítéletében (EU:C:2007:250) helyt adott az EK 226. cikk alapján, kötelezettségszegés megállapítása iránt a Bizottság által indított keresetnek, miután megállapította, hogy az Olasz Köztársaság általában és folyamatos jelleggel nem teljesítette a 75/442 irányelv 4., 8. és 9. cikkéből, a 91/689 irányelv 2. cikkének (1) bekezdéséből, valamint az 1999/31 irányelv 14. cikkének a)–c) pontjából a hulladékgazdálkodásra vonatkozóan eredő kötelezettségeit, mivel nem hozott meg minden szükséges intézkedést e rendelkezések végrehajtásához.)</a:t>
            </a:r>
          </a:p>
          <a:p>
            <a:r>
              <a:rPr lang="hu-HU" sz="1900" dirty="0"/>
              <a:t>45  Előzetesen emlékeztetni kell arra, hogy mivel az EUM Szerződés az EUMSZ 260. cikk (2) bekezdése szerinti kötelezettségszegési eljáráson belül megszüntette az indokolással ellátott vélemény adására vonatkozó szakaszt, az EUMSZ 260. cikk (1) bekezdése szerinti kötelezettségszegés fennállásának megítéléséhez szükséges referencia időpontnak az e rendelkezés értelmében kibocsátott felszólító levélben meghatározott határidő lejártát kell tekinteni</a:t>
            </a:r>
          </a:p>
          <a:p>
            <a:r>
              <a:rPr lang="hu-HU" sz="1900" dirty="0"/>
              <a:t>51 … Mindazonáltal a Bíróság már megállapította, hogy a környezet elhúzódó időszakon keresztül történő jelentős romlása anélkül, hogy az illetékes hatóságok bármiféle intézkedést tennének, főszabály szerint az annak a jele, hogy a tagállam túllépte az e rendelkezés által ráruházott mérlegelési mozgásteret …</a:t>
            </a:r>
          </a:p>
          <a:p>
            <a:r>
              <a:rPr lang="hu-HU" sz="1900" dirty="0"/>
              <a:t>Előzetes engedély, illetve ellenőrzés, fertőtlenítés, mentesítés helyett lezárás és </a:t>
            </a:r>
            <a:r>
              <a:rPr lang="hu-HU" sz="1900" dirty="0" err="1"/>
              <a:t>max</a:t>
            </a:r>
            <a:r>
              <a:rPr lang="hu-HU" sz="1900" dirty="0"/>
              <a:t>. büntetőfelelősség (89      A tárgyalás során a Bizottság előadta, hogy a 20 olasz régióból 18 régióban 200 olyan telep létezik, amely még mindig nem felel meg a vonatkozó rendelkezéseknek. )</a:t>
            </a:r>
          </a:p>
          <a:p>
            <a:endParaRPr lang="hu-HU" dirty="0"/>
          </a:p>
          <a:p>
            <a:endParaRPr lang="hu-HU" dirty="0"/>
          </a:p>
        </p:txBody>
      </p:sp>
    </p:spTree>
    <p:extLst>
      <p:ext uri="{BB962C8B-B14F-4D97-AF65-F5344CB8AC3E}">
        <p14:creationId xmlns:p14="http://schemas.microsoft.com/office/powerpoint/2010/main" val="446949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E31CFB73-FD2D-48B4-8970-E785778FA6E8}"/>
              </a:ext>
            </a:extLst>
          </p:cNvPr>
          <p:cNvSpPr>
            <a:spLocks noGrp="1"/>
          </p:cNvSpPr>
          <p:nvPr>
            <p:ph type="title"/>
          </p:nvPr>
        </p:nvSpPr>
        <p:spPr>
          <a:xfrm flipV="1">
            <a:off x="2592925" y="566057"/>
            <a:ext cx="8911687" cy="58053"/>
          </a:xfrm>
        </p:spPr>
        <p:txBody>
          <a:bodyPr>
            <a:normAutofit fontScale="90000"/>
          </a:bodyPr>
          <a:lstStyle/>
          <a:p>
            <a:endParaRPr lang="hu-HU" dirty="0"/>
          </a:p>
        </p:txBody>
      </p:sp>
      <p:sp>
        <p:nvSpPr>
          <p:cNvPr id="3" name="Tartalom helye 2">
            <a:extLst>
              <a:ext uri="{FF2B5EF4-FFF2-40B4-BE49-F238E27FC236}">
                <a16:creationId xmlns:a16="http://schemas.microsoft.com/office/drawing/2014/main" id="{FB8FB1E4-F991-44FA-8949-35221B452A7C}"/>
              </a:ext>
            </a:extLst>
          </p:cNvPr>
          <p:cNvSpPr>
            <a:spLocks noGrp="1"/>
          </p:cNvSpPr>
          <p:nvPr>
            <p:ph idx="1"/>
          </p:nvPr>
        </p:nvSpPr>
        <p:spPr>
          <a:xfrm>
            <a:off x="1497874" y="624110"/>
            <a:ext cx="10006738" cy="5750563"/>
          </a:xfrm>
        </p:spPr>
        <p:txBody>
          <a:bodyPr>
            <a:normAutofit fontScale="85000" lnSpcReduction="20000"/>
          </a:bodyPr>
          <a:lstStyle/>
          <a:p>
            <a:r>
              <a:rPr lang="hu-HU" sz="1900" dirty="0"/>
              <a:t>95      E kényszerítő bírság összegét és formáját illetően, a mérlegelési jogkörének az állandó ítélkezési gyakorlat szerinti gyakorlása során a Bíróság feladata, hogy úgy határozza meg a kényszerítő bírságot, hogy az egyrészt megfeleljen a körülményeknek, másrészt arányos legyen a megállapított kötelezettségszegéssel, valamint az érintett tagállam fizetőképességével … a Bíróság szabadon határozhatja meg a kiszabott kényszerítő bírság azon összegét és formáját, amelyet megfelelőnek tart ahhoz, hogy ösztönözze e tagállamot arra, hogy megszüntesse a Bíróság ezen első ítéletéből eredő kötelezettségek be nem tartását.</a:t>
            </a:r>
          </a:p>
          <a:p>
            <a:r>
              <a:rPr lang="hu-HU" sz="1900" dirty="0"/>
              <a:t>96      A Bíróság korábban már kimondta, hogy az említett szankciót annak tükrében kell meghatározni, hogy milyen mértékű meggyőzésre van szükség ahhoz, hogy a kötelezettségszegést megállapító ítélet végrehajtását elmulasztó </a:t>
            </a:r>
            <a:r>
              <a:rPr lang="hu-HU" sz="1900" b="1" dirty="0"/>
              <a:t>tagállam változtasson magatartásán, és véget vessen a kifogásolt jogsértésnek </a:t>
            </a:r>
            <a:r>
              <a:rPr lang="hu-HU" sz="1900" dirty="0"/>
              <a:t>…</a:t>
            </a:r>
          </a:p>
          <a:p>
            <a:r>
              <a:rPr lang="hu-HU" sz="1900" dirty="0"/>
              <a:t>97      Ennélfogva a Bíróság mérlegelése keretében tehát az uniós jog egységes és hatékony alkalmazása céljából előírt kényszerítő bírság kényszerítő jellegének biztosítása érdekében figyelembe veendő szempontok főszabály szerint a következők: </a:t>
            </a:r>
            <a:r>
              <a:rPr lang="hu-HU" sz="1900" b="1" dirty="0"/>
              <a:t>a jogsértés időtartama, a jogsértés súlya és a szóban forgó tagállam fizetőképessége</a:t>
            </a:r>
            <a:r>
              <a:rPr lang="hu-HU" sz="1900" dirty="0"/>
              <a:t>.</a:t>
            </a:r>
          </a:p>
          <a:p>
            <a:r>
              <a:rPr lang="hu-HU" sz="1900" dirty="0"/>
              <a:t>110    A fentiekre tekintettel a Bíróság úgy határoz, hogy mérlegelési jogkörének gyakorlása keretében 42 800 000 euróban határozza meg a kényszerítő bírság </a:t>
            </a:r>
            <a:r>
              <a:rPr lang="hu-HU" sz="1900" b="1" dirty="0"/>
              <a:t>félévenkénti összegét</a:t>
            </a:r>
          </a:p>
          <a:p>
            <a:r>
              <a:rPr lang="hu-HU" sz="1900" dirty="0"/>
              <a:t>113    Elöljáróban emlékeztetni kell arra, hogy a Bíróság az érintett területen rendelkezésére álló mérlegelési jogkörének gyakorlása </a:t>
            </a:r>
            <a:r>
              <a:rPr lang="hu-HU" sz="1900" b="1" dirty="0"/>
              <a:t>során jogosult halmazatban kiszabni kényszerítő bírságot és átalányösszeget </a:t>
            </a:r>
          </a:p>
          <a:p>
            <a:r>
              <a:rPr lang="hu-HU" sz="1900" dirty="0"/>
              <a:t>120    A fentiek alapján a Bíróság álláspontja szerint a jelen ügy körülményei megfelelő értékelésének megfelel, ha az Olasz Köztársaság által fizetendő </a:t>
            </a:r>
            <a:r>
              <a:rPr lang="hu-HU" sz="1900" b="1" dirty="0"/>
              <a:t>átalányösszeget</a:t>
            </a:r>
            <a:r>
              <a:rPr lang="hu-HU" sz="1900" dirty="0"/>
              <a:t> 40 millió euróban állapítja meg.</a:t>
            </a:r>
          </a:p>
          <a:p>
            <a:endParaRPr lang="hu-HU" dirty="0"/>
          </a:p>
        </p:txBody>
      </p:sp>
    </p:spTree>
    <p:extLst>
      <p:ext uri="{BB962C8B-B14F-4D97-AF65-F5344CB8AC3E}">
        <p14:creationId xmlns:p14="http://schemas.microsoft.com/office/powerpoint/2010/main" val="854021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014DC20-221A-4B34-983B-711FE8DB3A22}"/>
              </a:ext>
            </a:extLst>
          </p:cNvPr>
          <p:cNvSpPr>
            <a:spLocks noGrp="1"/>
          </p:cNvSpPr>
          <p:nvPr>
            <p:ph type="title"/>
          </p:nvPr>
        </p:nvSpPr>
        <p:spPr>
          <a:xfrm>
            <a:off x="2592925" y="624110"/>
            <a:ext cx="8911687" cy="656050"/>
          </a:xfrm>
        </p:spPr>
        <p:txBody>
          <a:bodyPr/>
          <a:lstStyle/>
          <a:p>
            <a:pPr algn="ctr"/>
            <a:r>
              <a:rPr lang="hu-HU" dirty="0"/>
              <a:t>Ideiglenes intézkedés</a:t>
            </a:r>
          </a:p>
        </p:txBody>
      </p:sp>
      <p:sp>
        <p:nvSpPr>
          <p:cNvPr id="3" name="Tartalom helye 2">
            <a:extLst>
              <a:ext uri="{FF2B5EF4-FFF2-40B4-BE49-F238E27FC236}">
                <a16:creationId xmlns:a16="http://schemas.microsoft.com/office/drawing/2014/main" id="{FE6FC543-E03C-48A1-AE8C-6E7C327A3207}"/>
              </a:ext>
            </a:extLst>
          </p:cNvPr>
          <p:cNvSpPr>
            <a:spLocks noGrp="1"/>
          </p:cNvSpPr>
          <p:nvPr>
            <p:ph idx="1"/>
          </p:nvPr>
        </p:nvSpPr>
        <p:spPr>
          <a:xfrm>
            <a:off x="1358537" y="1523999"/>
            <a:ext cx="10146075" cy="4824549"/>
          </a:xfrm>
        </p:spPr>
        <p:txBody>
          <a:bodyPr>
            <a:normAutofit fontScale="92500" lnSpcReduction="20000"/>
          </a:bodyPr>
          <a:lstStyle/>
          <a:p>
            <a:r>
              <a:rPr lang="hu-HU" dirty="0" err="1"/>
              <a:t>EUMSz</a:t>
            </a:r>
            <a:r>
              <a:rPr lang="hu-HU" dirty="0"/>
              <a:t> 279. cikk: „Az Európai Unió Bírósága az elé terjesztett ügyekben bármely szükséges ideiglenes intézkedést elrendelhet.”</a:t>
            </a:r>
          </a:p>
          <a:p>
            <a:r>
              <a:rPr lang="hu-HU" b="1" dirty="0"/>
              <a:t>C-76/08 R sz. ügy, Bizottság kontra Máltai Köztársaság</a:t>
            </a:r>
            <a:r>
              <a:rPr lang="hu-HU" dirty="0"/>
              <a:t>, 2008. április 24: „21. Az elfogadott joggyakorlat szerint a bírói közbenső intézkedésre vonatkozó kérelem alapján csak akkor lehet ilyen intézkedést elrendelni, ha </a:t>
            </a:r>
            <a:r>
              <a:rPr lang="hu-HU" b="1" dirty="0"/>
              <a:t>ez igazolható, </a:t>
            </a:r>
            <a:r>
              <a:rPr lang="hu-HU" b="1" dirty="0" err="1"/>
              <a:t>prima</a:t>
            </a:r>
            <a:r>
              <a:rPr lang="hu-HU" b="1" dirty="0"/>
              <a:t> </a:t>
            </a:r>
            <a:r>
              <a:rPr lang="hu-HU" b="1" dirty="0" err="1"/>
              <a:t>facie</a:t>
            </a:r>
            <a:r>
              <a:rPr lang="hu-HU" dirty="0"/>
              <a:t>, tehát mind a jog, mind a tények által </a:t>
            </a:r>
            <a:r>
              <a:rPr lang="hu-HU" dirty="0" err="1"/>
              <a:t>sugallt</a:t>
            </a:r>
            <a:r>
              <a:rPr lang="hu-HU" dirty="0"/>
              <a:t> jogi megítélés alapján, és </a:t>
            </a:r>
            <a:r>
              <a:rPr lang="hu-HU" b="1" dirty="0"/>
              <a:t>sürgős is</a:t>
            </a:r>
            <a:r>
              <a:rPr lang="hu-HU" dirty="0"/>
              <a:t>, abban az értelemben, hogy elkerüljük a kérelmező érdekeinek súlyos és visszafordíthatatlan károsodását, és éppen ezért szükséges, hogy a mondott hatást még azelőtt kiváltsa, mielőtt az alapul szolgáló eljárásban döntés születik. Szükség esetén a bírói eljárás ez esetben </a:t>
            </a:r>
            <a:r>
              <a:rPr lang="hu-HU" b="1" dirty="0"/>
              <a:t>az érintett érdekek súlyozását </a:t>
            </a:r>
            <a:r>
              <a:rPr lang="hu-HU" dirty="0"/>
              <a:t>is jelentheti. ...</a:t>
            </a:r>
          </a:p>
          <a:p>
            <a:r>
              <a:rPr lang="en-US" dirty="0"/>
              <a:t>48      </a:t>
            </a:r>
            <a:r>
              <a:rPr lang="hu-HU" dirty="0"/>
              <a:t>Amíg … a Közösség közös örökségének megóvása, amely ökológiai szempontból igazolható, önmagában is figyelmet érdemel, a vadászok érdeke nem tűnik olyannak, amely ennél magasabb értéket képvisel. </a:t>
            </a:r>
          </a:p>
          <a:p>
            <a:r>
              <a:rPr lang="hu-HU" dirty="0"/>
              <a:t>61      Következésképpen, mivel első látásra nem állnak rendelkezésre olyan tudományos információk, amelyek alapján minden észszerű kétségen felül ki lehetne zárni, hogy a szóban forgó aktív erdőgazdálkodási műveletek káros és helyrehozhatatlan hatásokat gyakorolnak a </a:t>
            </a:r>
            <a:r>
              <a:rPr lang="hu-HU" dirty="0" err="1"/>
              <a:t>Puszcza</a:t>
            </a:r>
            <a:r>
              <a:rPr lang="hu-HU" dirty="0"/>
              <a:t> </a:t>
            </a:r>
            <a:r>
              <a:rPr lang="hu-HU" dirty="0" err="1"/>
              <a:t>Białowieska</a:t>
            </a:r>
            <a:r>
              <a:rPr lang="hu-HU" dirty="0"/>
              <a:t> </a:t>
            </a:r>
            <a:r>
              <a:rPr lang="hu-HU" dirty="0" err="1"/>
              <a:t>Natura</a:t>
            </a:r>
            <a:r>
              <a:rPr lang="hu-HU" dirty="0"/>
              <a:t> 2000 területnek a Bizottság keresetében említett védett élőhelyeire, meg kell állapítani a Bizottság által kért ideiglenes intézkedések sürgősségét.</a:t>
            </a:r>
          </a:p>
        </p:txBody>
      </p:sp>
    </p:spTree>
    <p:extLst>
      <p:ext uri="{BB962C8B-B14F-4D97-AF65-F5344CB8AC3E}">
        <p14:creationId xmlns:p14="http://schemas.microsoft.com/office/powerpoint/2010/main" val="7095728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7B81D7C-36EB-4B93-91B9-D49F8A6A8265}"/>
              </a:ext>
            </a:extLst>
          </p:cNvPr>
          <p:cNvSpPr>
            <a:spLocks noGrp="1"/>
          </p:cNvSpPr>
          <p:nvPr>
            <p:ph type="title"/>
          </p:nvPr>
        </p:nvSpPr>
        <p:spPr>
          <a:xfrm>
            <a:off x="2592925" y="624110"/>
            <a:ext cx="8911687" cy="194496"/>
          </a:xfrm>
        </p:spPr>
        <p:txBody>
          <a:bodyPr>
            <a:normAutofit fontScale="90000"/>
          </a:bodyPr>
          <a:lstStyle/>
          <a:p>
            <a:endParaRPr lang="hu-HU" dirty="0"/>
          </a:p>
        </p:txBody>
      </p:sp>
      <p:sp>
        <p:nvSpPr>
          <p:cNvPr id="3" name="Tartalom helye 2">
            <a:extLst>
              <a:ext uri="{FF2B5EF4-FFF2-40B4-BE49-F238E27FC236}">
                <a16:creationId xmlns:a16="http://schemas.microsoft.com/office/drawing/2014/main" id="{B75DF1E3-D1F2-4AF7-9076-1E894AE71196}"/>
              </a:ext>
            </a:extLst>
          </p:cNvPr>
          <p:cNvSpPr>
            <a:spLocks noGrp="1"/>
          </p:cNvSpPr>
          <p:nvPr>
            <p:ph idx="1"/>
          </p:nvPr>
        </p:nvSpPr>
        <p:spPr>
          <a:xfrm>
            <a:off x="1628503" y="1280159"/>
            <a:ext cx="9876109" cy="5050971"/>
          </a:xfrm>
        </p:spPr>
        <p:txBody>
          <a:bodyPr/>
          <a:lstStyle/>
          <a:p>
            <a:r>
              <a:rPr lang="pl-PL" dirty="0"/>
              <a:t>C‑441/17. R. sz. Ügy, Bizottság – Lengyelország, madárvédelem (</a:t>
            </a:r>
            <a:r>
              <a:rPr lang="hu-HU" dirty="0"/>
              <a:t>élőhelyeiken folytatott aktív erdőgazdálkodási műveleteket, továbbá hagyja abba a több mint százéves holt lucfenyők eltávolítását és a fák kivágását a PLC200004 </a:t>
            </a:r>
            <a:r>
              <a:rPr lang="hu-HU" dirty="0" err="1"/>
              <a:t>Puszcza</a:t>
            </a:r>
            <a:r>
              <a:rPr lang="hu-HU" dirty="0"/>
              <a:t> </a:t>
            </a:r>
            <a:r>
              <a:rPr lang="hu-HU" dirty="0" err="1"/>
              <a:t>Białowieska</a:t>
            </a:r>
            <a:r>
              <a:rPr lang="hu-HU" dirty="0"/>
              <a:t> területen)</a:t>
            </a:r>
          </a:p>
          <a:p>
            <a:r>
              <a:rPr lang="hu-HU" dirty="0"/>
              <a:t>Felmerül: „31 A </a:t>
            </a:r>
            <a:r>
              <a:rPr lang="hu-HU" b="1" dirty="0" err="1"/>
              <a:t>fumus</a:t>
            </a:r>
            <a:r>
              <a:rPr lang="hu-HU" b="1" dirty="0"/>
              <a:t> boni </a:t>
            </a:r>
            <a:r>
              <a:rPr lang="hu-HU" b="1" dirty="0" err="1"/>
              <a:t>iuris</a:t>
            </a:r>
            <a:r>
              <a:rPr lang="hu-HU" b="1" dirty="0"/>
              <a:t> </a:t>
            </a:r>
            <a:r>
              <a:rPr lang="hu-HU" dirty="0"/>
              <a:t>feltételét illetően emlékeztetni kell arra, hogy e feltétel akkor teljesül, ha az ideiglenes intézkedés iránti eljárásban olyan jelentős jogi vagy ténybeli vita áll fenn, amelynek megoldása elsőre nem nyilvánvaló, úgyhogy első látásra az alapkereset nem nélkülöz komoly alapot.” „42  Ebből az következik, hogy az elővigyázatosság elvére is figyelemmel…”</a:t>
            </a:r>
          </a:p>
          <a:p>
            <a:r>
              <a:rPr lang="hu-HU" dirty="0"/>
              <a:t>43      A </a:t>
            </a:r>
            <a:r>
              <a:rPr lang="hu-HU" b="1" dirty="0"/>
              <a:t>sürgősség</a:t>
            </a:r>
            <a:r>
              <a:rPr lang="hu-HU" dirty="0"/>
              <a:t> feltételét illetően emlékeztetni kell arra, hogy az ideiglenes intézkedés iránti eljárás célja a jövőbeli végleges határozat teljes érvényesülésének biztosítása annak elkerülése érdekében, hogy a Bíróság által nyújtott jogvédelemben hézag keletkezhessék. E cél elérése érdekében a sürgősséget annak alapján kell megítélni, hogy az ideiglenes döntés meghozatala szükséges‑e azért, hogy elkerülhető legyen, hogy az ideiglenes intézkedést kérő félnek súlyos és helyrehozhatatlan kára keletkezzen </a:t>
            </a:r>
          </a:p>
        </p:txBody>
      </p:sp>
    </p:spTree>
    <p:extLst>
      <p:ext uri="{BB962C8B-B14F-4D97-AF65-F5344CB8AC3E}">
        <p14:creationId xmlns:p14="http://schemas.microsoft.com/office/powerpoint/2010/main" val="920660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25792B4-9D6B-4DB4-BE65-86A526D49069}"/>
              </a:ext>
            </a:extLst>
          </p:cNvPr>
          <p:cNvSpPr>
            <a:spLocks noGrp="1"/>
          </p:cNvSpPr>
          <p:nvPr>
            <p:ph type="title"/>
          </p:nvPr>
        </p:nvSpPr>
        <p:spPr>
          <a:xfrm>
            <a:off x="2592925" y="624110"/>
            <a:ext cx="8911687" cy="194496"/>
          </a:xfrm>
        </p:spPr>
        <p:txBody>
          <a:bodyPr>
            <a:normAutofit fontScale="90000"/>
          </a:bodyPr>
          <a:lstStyle/>
          <a:p>
            <a:endParaRPr lang="hu-HU"/>
          </a:p>
        </p:txBody>
      </p:sp>
      <p:sp>
        <p:nvSpPr>
          <p:cNvPr id="3" name="Tartalom helye 2">
            <a:extLst>
              <a:ext uri="{FF2B5EF4-FFF2-40B4-BE49-F238E27FC236}">
                <a16:creationId xmlns:a16="http://schemas.microsoft.com/office/drawing/2014/main" id="{17D0C3A6-DA88-439E-AA5E-16ACAEBF608D}"/>
              </a:ext>
            </a:extLst>
          </p:cNvPr>
          <p:cNvSpPr>
            <a:spLocks noGrp="1"/>
          </p:cNvSpPr>
          <p:nvPr>
            <p:ph idx="1"/>
          </p:nvPr>
        </p:nvSpPr>
        <p:spPr>
          <a:xfrm>
            <a:off x="1445623" y="1306286"/>
            <a:ext cx="10058989" cy="5068388"/>
          </a:xfrm>
        </p:spPr>
        <p:txBody>
          <a:bodyPr>
            <a:normAutofit fontScale="92500" lnSpcReduction="20000"/>
          </a:bodyPr>
          <a:lstStyle/>
          <a:p>
            <a:r>
              <a:rPr lang="hu-HU" dirty="0"/>
              <a:t>61      Következésképpen, mivel első látásra nem állnak rendelkezésre olyan tudományos információk, amelyek alapján minden észszerű kétségen felül ki lehetne zárni, hogy a szóban forgó aktív erdőgazdálkodási műveletek káros és helyrehozhatatlan hatásokat gyakorolnak a </a:t>
            </a:r>
            <a:r>
              <a:rPr lang="hu-HU" dirty="0" err="1"/>
              <a:t>Puszcza</a:t>
            </a:r>
            <a:r>
              <a:rPr lang="hu-HU" dirty="0"/>
              <a:t> </a:t>
            </a:r>
            <a:r>
              <a:rPr lang="hu-HU" dirty="0" err="1"/>
              <a:t>Białowieska</a:t>
            </a:r>
            <a:r>
              <a:rPr lang="hu-HU" dirty="0"/>
              <a:t> </a:t>
            </a:r>
            <a:r>
              <a:rPr lang="hu-HU" dirty="0" err="1"/>
              <a:t>Natura</a:t>
            </a:r>
            <a:r>
              <a:rPr lang="hu-HU" dirty="0"/>
              <a:t> 2000 területnek a Bizottság keresetében említett védett élőhelyeire, meg kell állapítani a Bizottság által kért ideiglenes intézkedések </a:t>
            </a:r>
            <a:r>
              <a:rPr lang="hu-HU" b="1" dirty="0"/>
              <a:t>sürgősségét</a:t>
            </a:r>
            <a:r>
              <a:rPr lang="hu-HU" dirty="0"/>
              <a:t>.</a:t>
            </a:r>
          </a:p>
          <a:p>
            <a:r>
              <a:rPr lang="hu-HU" dirty="0"/>
              <a:t>79      Következésképpen, mivel nem állnak rendelkezésre részletes információk a betűzőszú által rövid távon esetlegesen okozott káros hatásokat illetően, sürgetőbb a károk bekövetkezésének elkerülése, mint az említett műveleteknek a védett természeti területen való folytatása. </a:t>
            </a:r>
          </a:p>
          <a:p>
            <a:r>
              <a:rPr lang="hu-HU" dirty="0"/>
              <a:t>82      Következésképpen az említett műveletek csak abban az esetben folytathatók, ha a közlekedési útvonalak vagy egyéb fontos infrastruktúrák közvetlen környezetében élő személyek közbiztonsága kizárólag e műveletek révén tartható fenn, és ha objektív okok miatt e biztonság fenntartása nem garantálható más, enyhébb intézkedések elfogadása révén, például a veszély megfelelő jelzésével vagy azzal, hogy adott esetben megfelelő szankciók terhe mellett ideiglenesen megtiltják a lakosság belépését az említett infrastruktúrák közvetlen környezetébe.</a:t>
            </a:r>
          </a:p>
          <a:p>
            <a:r>
              <a:rPr lang="hu-HU" dirty="0"/>
              <a:t>118    A Bíróság elrendeli, hogy jogsértés megállapítása esetén a Lengyel Köztársaság fizessen a Bizottság számára napi legalább 100 000 euró összegű </a:t>
            </a:r>
            <a:r>
              <a:rPr lang="hu-HU" b="1" dirty="0"/>
              <a:t>kényszerítő bírságot</a:t>
            </a:r>
            <a:r>
              <a:rPr lang="hu-HU" dirty="0"/>
              <a:t>, a jelen végzés Lengyel Köztársaságnak való kézbesítése napjától mindaddig, amíg e tagállam végre nem hajtja e végzést, vagy amíg ki nem hirdetik a C‑441/17. sz. ügyet befejező ítéletet.</a:t>
            </a:r>
          </a:p>
        </p:txBody>
      </p:sp>
    </p:spTree>
    <p:extLst>
      <p:ext uri="{BB962C8B-B14F-4D97-AF65-F5344CB8AC3E}">
        <p14:creationId xmlns:p14="http://schemas.microsoft.com/office/powerpoint/2010/main" val="15673221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2E9F92C-05F2-4615-978C-15399A9BC32A}"/>
              </a:ext>
            </a:extLst>
          </p:cNvPr>
          <p:cNvSpPr>
            <a:spLocks noGrp="1"/>
          </p:cNvSpPr>
          <p:nvPr>
            <p:ph type="title"/>
          </p:nvPr>
        </p:nvSpPr>
        <p:spPr>
          <a:xfrm>
            <a:off x="3161211" y="365127"/>
            <a:ext cx="6878139" cy="871491"/>
          </a:xfrm>
        </p:spPr>
        <p:txBody>
          <a:bodyPr>
            <a:normAutofit/>
          </a:bodyPr>
          <a:lstStyle/>
          <a:p>
            <a:pPr algn="ctr"/>
            <a:r>
              <a:rPr lang="hu-HU" b="1" dirty="0"/>
              <a:t>1995. évi LIII. tv.</a:t>
            </a:r>
          </a:p>
        </p:txBody>
      </p:sp>
      <p:sp>
        <p:nvSpPr>
          <p:cNvPr id="3" name="Tartalom helye 2">
            <a:extLst>
              <a:ext uri="{FF2B5EF4-FFF2-40B4-BE49-F238E27FC236}">
                <a16:creationId xmlns:a16="http://schemas.microsoft.com/office/drawing/2014/main" id="{06995C42-5436-4CAD-A63E-D1883120E809}"/>
              </a:ext>
            </a:extLst>
          </p:cNvPr>
          <p:cNvSpPr>
            <a:spLocks noGrp="1"/>
          </p:cNvSpPr>
          <p:nvPr>
            <p:ph idx="1"/>
          </p:nvPr>
        </p:nvSpPr>
        <p:spPr>
          <a:xfrm>
            <a:off x="2152649" y="1236617"/>
            <a:ext cx="9107533" cy="5256257"/>
          </a:xfrm>
        </p:spPr>
        <p:txBody>
          <a:bodyPr>
            <a:normAutofit fontScale="47500" lnSpcReduction="20000"/>
          </a:bodyPr>
          <a:lstStyle/>
          <a:p>
            <a:pPr marL="0" indent="0">
              <a:buNone/>
            </a:pPr>
            <a:r>
              <a:rPr lang="hu-HU" sz="3600" b="1" dirty="0"/>
              <a:t>A környezetvédelmi törvény </a:t>
            </a:r>
            <a:r>
              <a:rPr lang="hu-HU" sz="3600" dirty="0"/>
              <a:t>a felelősségi rendszert külön fejezetben körvonalazza (IX. fejezet), ezen belül jelenik meg elsőként ’A jogi felelősség általános alapja’ (101-102.§), amely összegezi a legfontosabb rendelkezéseket. </a:t>
            </a:r>
          </a:p>
          <a:p>
            <a:r>
              <a:rPr lang="hu-HU" sz="3600" dirty="0"/>
              <a:t>A kulcsszereplő, </a:t>
            </a:r>
            <a:r>
              <a:rPr lang="hu-HU" sz="3600" b="1" dirty="0"/>
              <a:t>a felelősség elsődleges címzettje is a környezethasználó</a:t>
            </a:r>
            <a:r>
              <a:rPr lang="hu-HU" sz="3600" dirty="0"/>
              <a:t>, „büntetőjogi, polgári jogi és közigazgatási jogi felelősséggel tartozik tevékenységének a környezetre gyakorolt hatásaiért.” A közvetlen felelősségi kérdéseken túl általános magatartási szabályok, információs elvárások, a különféle intézkedésekre vonatkozó követelmények, illetve költségviselési kötelezettség kapott még itt helyet. </a:t>
            </a:r>
          </a:p>
          <a:p>
            <a:r>
              <a:rPr lang="hu-HU" sz="3600" dirty="0"/>
              <a:t>A másik oldalon a hatóságok jogköreit mutatja be a törvény, a harmadik személyek irányában érvényesülő kötelességeket és jogokat. </a:t>
            </a:r>
          </a:p>
          <a:p>
            <a:r>
              <a:rPr lang="hu-HU" sz="3600" dirty="0"/>
              <a:t>Kiemelt kérdés a környezetvédelmi biztosíték, környezetvédelmi biztosítás vagy a környezetvédelmi céltartalék, amelynek végrehajtási szabályai negyed </a:t>
            </a:r>
            <a:r>
              <a:rPr lang="hu-HU" sz="3600" dirty="0" err="1"/>
              <a:t>százada</a:t>
            </a:r>
            <a:r>
              <a:rPr lang="hu-HU" sz="3600" dirty="0"/>
              <a:t> hiányoznak. </a:t>
            </a:r>
          </a:p>
          <a:p>
            <a:r>
              <a:rPr lang="hu-HU" sz="3600" dirty="0"/>
              <a:t>A 102. § pedig ezen alapokat egészíti ki </a:t>
            </a:r>
            <a:r>
              <a:rPr lang="hu-HU" sz="3600" b="1" dirty="0"/>
              <a:t>felelősségi vélelmekkel</a:t>
            </a:r>
            <a:r>
              <a:rPr lang="hu-HU" sz="3600" dirty="0"/>
              <a:t>, egyetemlegességi szabályokkal, illetve a gazdasági társaságokra, egyéni cégekre és azok vezető tisztségviselőire irányadó felelősségi elemekkel.</a:t>
            </a:r>
          </a:p>
          <a:p>
            <a:r>
              <a:rPr lang="hu-HU" sz="3600" dirty="0"/>
              <a:t>Alapvetően – kivéve a büntetőjogi és szabálysértési felelősséget – </a:t>
            </a:r>
            <a:r>
              <a:rPr lang="hu-HU" sz="3600" b="1" dirty="0"/>
              <a:t>objektív felelősség</a:t>
            </a:r>
            <a:r>
              <a:rPr lang="hu-HU" sz="3600" dirty="0"/>
              <a:t>.</a:t>
            </a:r>
          </a:p>
          <a:p>
            <a:endParaRPr lang="hu-HU" dirty="0"/>
          </a:p>
        </p:txBody>
      </p:sp>
      <p:sp>
        <p:nvSpPr>
          <p:cNvPr id="4" name="Dia számának helye 3">
            <a:extLst>
              <a:ext uri="{FF2B5EF4-FFF2-40B4-BE49-F238E27FC236}">
                <a16:creationId xmlns:a16="http://schemas.microsoft.com/office/drawing/2014/main" id="{2992C63E-3E6B-43DB-900B-0220121A4B1E}"/>
              </a:ext>
            </a:extLst>
          </p:cNvPr>
          <p:cNvSpPr>
            <a:spLocks noGrp="1"/>
          </p:cNvSpPr>
          <p:nvPr>
            <p:ph type="sldNum" sz="quarter" idx="12"/>
          </p:nvPr>
        </p:nvSpPr>
        <p:spPr/>
        <p:txBody>
          <a:bodyPr/>
          <a:lstStyle/>
          <a:p>
            <a:fld id="{66A3D025-BF54-4E43-9171-24D552EDAFA1}" type="slidenum">
              <a:rPr lang="hu-HU" smtClean="0"/>
              <a:t>16</a:t>
            </a:fld>
            <a:endParaRPr lang="hu-HU"/>
          </a:p>
        </p:txBody>
      </p:sp>
    </p:spTree>
    <p:extLst>
      <p:ext uri="{BB962C8B-B14F-4D97-AF65-F5344CB8AC3E}">
        <p14:creationId xmlns:p14="http://schemas.microsoft.com/office/powerpoint/2010/main" val="36496243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908663" y="365127"/>
            <a:ext cx="7130687" cy="581651"/>
          </a:xfrm>
        </p:spPr>
        <p:txBody>
          <a:bodyPr>
            <a:normAutofit fontScale="90000"/>
          </a:bodyPr>
          <a:lstStyle/>
          <a:p>
            <a:pPr algn="ctr"/>
            <a:r>
              <a:rPr lang="hu-HU" dirty="0"/>
              <a:t>ELD irányelv</a:t>
            </a:r>
          </a:p>
        </p:txBody>
      </p:sp>
      <p:sp>
        <p:nvSpPr>
          <p:cNvPr id="3" name="Tartalom helye 2"/>
          <p:cNvSpPr>
            <a:spLocks noGrp="1"/>
          </p:cNvSpPr>
          <p:nvPr>
            <p:ph idx="1"/>
          </p:nvPr>
        </p:nvSpPr>
        <p:spPr>
          <a:xfrm>
            <a:off x="1532709" y="946778"/>
            <a:ext cx="9971903" cy="5384353"/>
          </a:xfrm>
        </p:spPr>
        <p:txBody>
          <a:bodyPr>
            <a:normAutofit fontScale="92500" lnSpcReduction="20000"/>
          </a:bodyPr>
          <a:lstStyle/>
          <a:p>
            <a:pPr marL="0" indent="0">
              <a:buNone/>
            </a:pPr>
            <a:r>
              <a:rPr lang="hu-HU" b="1" dirty="0"/>
              <a:t>2004/35/EK irányelv a környezeti károk megelőzése és helyreállítása tekintetében a környezeti felelősségről</a:t>
            </a:r>
          </a:p>
          <a:p>
            <a:r>
              <a:rPr lang="hu-HU" dirty="0"/>
              <a:t>(2) … ezen irányelv alapelve az legyen, hogy az a gazdasági szereplő, akinek tevékenysége a környezeti kárt, illetve az ilyen jellegű közvetlen kárveszélyt okozta, pénzügyi felelősséggel tartozik, a gazdasági szereplők arra való ösztönzése céljából, hogy olyan intézkedéseket fogadjanak el és olyan gyakorlatot építsenek ki, amelyek minimálisra csökkentik a környezeti károk kockázatát a rájuk háruló pénzügyi felelősség csökkentése érdekében.</a:t>
            </a:r>
          </a:p>
          <a:p>
            <a:r>
              <a:rPr lang="hu-HU" dirty="0"/>
              <a:t>Az irányelv nem a kártérítési felelősséggel foglalkozik, hanem közigazgatási típusú felelősség - „Ez az irányelv nem alkalmazandó személyi sérülés, magántulajdonban keletkezett kár vagy gazdasági veszteség esetén, és nem érinti az ilyen típusú károkra vonatkozó jogokat.” (14. pont) </a:t>
            </a:r>
          </a:p>
          <a:p>
            <a:pPr>
              <a:lnSpc>
                <a:spcPct val="80000"/>
              </a:lnSpc>
              <a:buFontTx/>
              <a:buNone/>
            </a:pPr>
            <a:r>
              <a:rPr lang="hu-HU" altLang="hu-HU" sz="1800" b="1" dirty="0"/>
              <a:t>A fogalmak pontos meghatározása </a:t>
            </a:r>
            <a:r>
              <a:rPr lang="hu-HU" altLang="hu-HU" sz="1800" dirty="0"/>
              <a:t>(2. cikk). </a:t>
            </a:r>
          </a:p>
          <a:p>
            <a:pPr>
              <a:lnSpc>
                <a:spcPct val="80000"/>
              </a:lnSpc>
            </a:pPr>
            <a:r>
              <a:rPr lang="hu-HU" altLang="hu-HU" sz="1800" dirty="0"/>
              <a:t>A környezeti kár fogalma szűkebb körű, mintsem teljes. Az irányelv a védett fajokban és természetes élőhelyekben okozott károkat, a vizekben okozott károkat és a területi – földterület szennyeződése – károkat foglalja csupán magában, ez utóbbiakat is csak akkor, ha az „az emberi egészség károsodásának jelentős kockázatával jár”.</a:t>
            </a:r>
          </a:p>
          <a:p>
            <a:pPr>
              <a:lnSpc>
                <a:spcPct val="80000"/>
              </a:lnSpc>
            </a:pPr>
            <a:r>
              <a:rPr lang="hu-HU" altLang="hu-HU" sz="1800" dirty="0"/>
              <a:t>A károkozó kiléte - amit a hazai jog „üzemeltető” címen szokott jelölni: a gazdasági szereplő és a keresőtevékenység meghatározása. </a:t>
            </a:r>
          </a:p>
          <a:p>
            <a:pPr>
              <a:lnSpc>
                <a:spcPct val="80000"/>
              </a:lnSpc>
            </a:pPr>
            <a:r>
              <a:rPr lang="hu-HU" altLang="hu-HU" sz="1800" dirty="0"/>
              <a:t>A további fogalmak – mint a közvetlen kárveszély, a megelőző intézkedés és felszámolási intézkedés, a regeneráció és társaik – már a közvetlen környezetvédelmi problémakörhöz igazodnak, azokat most külön nem vizsgáljuk.</a:t>
            </a:r>
          </a:p>
          <a:p>
            <a:endParaRPr lang="hu-HU" dirty="0"/>
          </a:p>
        </p:txBody>
      </p:sp>
      <p:sp>
        <p:nvSpPr>
          <p:cNvPr id="4" name="Dia számának helye 3">
            <a:extLst>
              <a:ext uri="{FF2B5EF4-FFF2-40B4-BE49-F238E27FC236}">
                <a16:creationId xmlns:a16="http://schemas.microsoft.com/office/drawing/2014/main" id="{A6741CBF-F14D-4870-BCB5-E5B3BA09846D}"/>
              </a:ext>
            </a:extLst>
          </p:cNvPr>
          <p:cNvSpPr>
            <a:spLocks noGrp="1"/>
          </p:cNvSpPr>
          <p:nvPr>
            <p:ph type="sldNum" sz="quarter" idx="12"/>
          </p:nvPr>
        </p:nvSpPr>
        <p:spPr/>
        <p:txBody>
          <a:bodyPr/>
          <a:lstStyle/>
          <a:p>
            <a:fld id="{66A3D025-BF54-4E43-9171-24D552EDAFA1}" type="slidenum">
              <a:rPr lang="hu-HU" smtClean="0"/>
              <a:t>17</a:t>
            </a:fld>
            <a:endParaRPr lang="hu-HU"/>
          </a:p>
        </p:txBody>
      </p:sp>
    </p:spTree>
    <p:extLst>
      <p:ext uri="{BB962C8B-B14F-4D97-AF65-F5344CB8AC3E}">
        <p14:creationId xmlns:p14="http://schemas.microsoft.com/office/powerpoint/2010/main" val="20341381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0C825276-0815-4B13-86A8-347A8F6BCD24}"/>
              </a:ext>
            </a:extLst>
          </p:cNvPr>
          <p:cNvSpPr>
            <a:spLocks noGrp="1"/>
          </p:cNvSpPr>
          <p:nvPr>
            <p:ph type="title"/>
          </p:nvPr>
        </p:nvSpPr>
        <p:spPr>
          <a:xfrm>
            <a:off x="2592925" y="624110"/>
            <a:ext cx="8911687" cy="322668"/>
          </a:xfrm>
        </p:spPr>
        <p:txBody>
          <a:bodyPr>
            <a:normAutofit fontScale="90000"/>
          </a:bodyPr>
          <a:lstStyle/>
          <a:p>
            <a:endParaRPr lang="hu-HU" dirty="0"/>
          </a:p>
        </p:txBody>
      </p:sp>
      <p:sp>
        <p:nvSpPr>
          <p:cNvPr id="3" name="Tartalom helye 2">
            <a:extLst>
              <a:ext uri="{FF2B5EF4-FFF2-40B4-BE49-F238E27FC236}">
                <a16:creationId xmlns:a16="http://schemas.microsoft.com/office/drawing/2014/main" id="{9FB70506-8D71-45C6-850E-C1089E79BC82}"/>
              </a:ext>
            </a:extLst>
          </p:cNvPr>
          <p:cNvSpPr>
            <a:spLocks noGrp="1"/>
          </p:cNvSpPr>
          <p:nvPr>
            <p:ph idx="1"/>
          </p:nvPr>
        </p:nvSpPr>
        <p:spPr>
          <a:xfrm>
            <a:off x="1445623" y="1236617"/>
            <a:ext cx="10058989" cy="4997273"/>
          </a:xfrm>
        </p:spPr>
        <p:txBody>
          <a:bodyPr>
            <a:normAutofit/>
          </a:bodyPr>
          <a:lstStyle/>
          <a:p>
            <a:pPr marL="0" indent="0">
              <a:buNone/>
            </a:pPr>
            <a:r>
              <a:rPr lang="hu-HU" dirty="0"/>
              <a:t>2. </a:t>
            </a:r>
            <a:r>
              <a:rPr lang="hu-HU" b="1" dirty="0"/>
              <a:t>A tevékenységek körét </a:t>
            </a:r>
            <a:r>
              <a:rPr lang="hu-HU" dirty="0"/>
              <a:t>a III. melléklet állapítja meg, mégpedig oly módon, hogy közvetlenül kapcsolódik a közösségi környezetjog meglévő szabályaihoz, utalva azok tárgyi hatályára.  A hatálynak azonban van másik két, egymással szorosan összefüggő, tárgyköre is:</a:t>
            </a:r>
          </a:p>
          <a:p>
            <a:r>
              <a:rPr lang="hu-HU" dirty="0"/>
              <a:t>a védett fajokban vagy természetes élőhelyekben a III. mellékletben fel nem sorolt keresőtevékenység által okozott károk, mert ezek esetében nem a tevékenység jelenti a kiindulási alapot, hanem a károkozás ténye;</a:t>
            </a:r>
          </a:p>
          <a:p>
            <a:r>
              <a:rPr lang="hu-HU" dirty="0"/>
              <a:t>valamint környezeti kár bekövetkezésének ilyen tevékenység - tehát a védett fajokban vagy természetes élőhelyekben károkozó tevékenységről van itt is szó - következtében fennálló közvetlen veszélye, amennyiben a gazdasági szereplő vétkesen vagy gondatlanul jár el. Ez a második eltérő szabályozási kör azért figyelemre méltó, mert egyébként az egész irányelv – ez a következő pontból érzékelhető legjobban – az objektív felelősség rendszerét építi. </a:t>
            </a:r>
          </a:p>
          <a:p>
            <a:pPr marL="0" indent="0">
              <a:buNone/>
            </a:pPr>
            <a:r>
              <a:rPr lang="hu-HU" dirty="0"/>
              <a:t>3. Az irányelv alapvetően </a:t>
            </a:r>
            <a:r>
              <a:rPr lang="hu-HU" b="1" dirty="0"/>
              <a:t>az objektív felelősség talaján </a:t>
            </a:r>
            <a:r>
              <a:rPr lang="hu-HU" dirty="0"/>
              <a:t>áll, melyet a 4. cikk rendelkezéseiből állapíthatunk meg legközvetlenebbül - tartalmazza a felelősség alóli mentesülés elemeit</a:t>
            </a:r>
          </a:p>
          <a:p>
            <a:endParaRPr lang="hu-HU" dirty="0"/>
          </a:p>
        </p:txBody>
      </p:sp>
    </p:spTree>
    <p:extLst>
      <p:ext uri="{BB962C8B-B14F-4D97-AF65-F5344CB8AC3E}">
        <p14:creationId xmlns:p14="http://schemas.microsoft.com/office/powerpoint/2010/main" val="34407657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056E3A1-D9DC-4541-8340-16D53FE0CC8C}"/>
              </a:ext>
            </a:extLst>
          </p:cNvPr>
          <p:cNvSpPr>
            <a:spLocks noGrp="1"/>
          </p:cNvSpPr>
          <p:nvPr>
            <p:ph type="title"/>
          </p:nvPr>
        </p:nvSpPr>
        <p:spPr>
          <a:xfrm>
            <a:off x="2592925" y="624110"/>
            <a:ext cx="8911687" cy="177079"/>
          </a:xfrm>
        </p:spPr>
        <p:txBody>
          <a:bodyPr>
            <a:normAutofit fontScale="90000"/>
          </a:bodyPr>
          <a:lstStyle/>
          <a:p>
            <a:endParaRPr lang="hu-HU" dirty="0"/>
          </a:p>
        </p:txBody>
      </p:sp>
      <p:sp>
        <p:nvSpPr>
          <p:cNvPr id="3" name="Tartalom helye 2">
            <a:extLst>
              <a:ext uri="{FF2B5EF4-FFF2-40B4-BE49-F238E27FC236}">
                <a16:creationId xmlns:a16="http://schemas.microsoft.com/office/drawing/2014/main" id="{BD29B16B-6218-4C4D-8318-DD9358FED29C}"/>
              </a:ext>
            </a:extLst>
          </p:cNvPr>
          <p:cNvSpPr>
            <a:spLocks noGrp="1"/>
          </p:cNvSpPr>
          <p:nvPr>
            <p:ph idx="1"/>
          </p:nvPr>
        </p:nvSpPr>
        <p:spPr>
          <a:xfrm>
            <a:off x="1332411" y="1018903"/>
            <a:ext cx="10058989" cy="5214987"/>
          </a:xfrm>
        </p:spPr>
        <p:txBody>
          <a:bodyPr>
            <a:normAutofit fontScale="92500" lnSpcReduction="20000"/>
          </a:bodyPr>
          <a:lstStyle/>
          <a:p>
            <a:pPr marL="0" indent="0">
              <a:buNone/>
            </a:pPr>
            <a:r>
              <a:rPr lang="hu-HU" dirty="0"/>
              <a:t>2010-ben ECJ un. </a:t>
            </a:r>
            <a:r>
              <a:rPr lang="hu-HU" b="1" dirty="0"/>
              <a:t>ERG-ügy (C-378/08) </a:t>
            </a:r>
            <a:r>
              <a:rPr lang="hu-HU" dirty="0"/>
              <a:t>olyan környezetszennyezéssel kapcsolatos hatósági eljárás ügyében, amelyek eredete már a 60‑as évekre nyúlik vissza, amikor az  övezetet, mint kőolajipari övezetet létrehozták. </a:t>
            </a:r>
          </a:p>
          <a:p>
            <a:r>
              <a:rPr lang="hu-HU" b="1" dirty="0"/>
              <a:t>időbeli hatály</a:t>
            </a:r>
            <a:r>
              <a:rPr lang="hu-HU" dirty="0"/>
              <a:t>: „41.  Ebből azt a következtetést kell levonni, hogy ezen irányelv alkalmazandó a 2007. április 30‑át követően bekövetkezett kibocsátás, esemény vagy incidens által okozott károkra, amennyiben e károk vagy ezen időpontot követően gyakorolt tevékenységekből származnak, vagy ezen időpontot megelőzően gyakorolt, azonban az említett időpont lejártakor még be nem fejeződött tevékenységekből származnak.”</a:t>
            </a:r>
          </a:p>
          <a:p>
            <a:r>
              <a:rPr lang="hu-HU" b="1" dirty="0"/>
              <a:t>okozati összefüggés, vélelmek</a:t>
            </a:r>
            <a:r>
              <a:rPr lang="hu-HU" dirty="0"/>
              <a:t>: „54. ...a 2004/35 irányelv 4. cikkének (5) bekezdése alapján ezen irányelv csak akkor alkalmazandó ilyen típusú szennyezésre, ha megállapítható a károk és a különböző gazdasági szereplők tevékenységei közötti okozati összefüggés.</a:t>
            </a:r>
          </a:p>
          <a:p>
            <a:r>
              <a:rPr lang="hu-HU" dirty="0"/>
              <a:t>56. Ebből a szempontból valamely tagállam szabályozása előírhatja, hogy az illetékes hatóság meghatározhat környezeti károk felszámolására irányuló intézkedéseket, vélelmezve a megállapított szennyezés és a gazdasági szereplő(k) tevékenységei közötti okozati összefüggés ezen utóbbiak létesítményeinek az említett szennyezéshez való közelsége miatti fennállását.</a:t>
            </a:r>
          </a:p>
          <a:p>
            <a:r>
              <a:rPr lang="hu-HU" dirty="0"/>
              <a:t>57. ... egy ilyen okozati összefüggésnek a </a:t>
            </a:r>
            <a:r>
              <a:rPr lang="hu-HU" b="1" dirty="0"/>
              <a:t>vélelmezése</a:t>
            </a:r>
            <a:r>
              <a:rPr lang="hu-HU" dirty="0"/>
              <a:t> céljából az illetékes hatóságnak olyan, a vélelmének alapjául szolgáló hiteles ténykörülmény ismeretével kell rendelkeznie, mint a gazdasági szereplő létesítményének a megállapított szennyezéshez való közelsége, valamint a beazonosított szennyező anyagok és az említett gazdasági szereplő által a tevékenységei keretében használt anyagok egyezése.</a:t>
            </a:r>
          </a:p>
          <a:p>
            <a:endParaRPr lang="hu-HU" dirty="0"/>
          </a:p>
        </p:txBody>
      </p:sp>
    </p:spTree>
    <p:extLst>
      <p:ext uri="{BB962C8B-B14F-4D97-AF65-F5344CB8AC3E}">
        <p14:creationId xmlns:p14="http://schemas.microsoft.com/office/powerpoint/2010/main" val="621442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7F9FA45-5F60-4854-9F0B-6EB48DDA4CA4}"/>
              </a:ext>
            </a:extLst>
          </p:cNvPr>
          <p:cNvSpPr>
            <a:spLocks noGrp="1"/>
          </p:cNvSpPr>
          <p:nvPr>
            <p:ph type="title"/>
          </p:nvPr>
        </p:nvSpPr>
        <p:spPr>
          <a:xfrm>
            <a:off x="4841966" y="365127"/>
            <a:ext cx="5197384" cy="967285"/>
          </a:xfrm>
        </p:spPr>
        <p:txBody>
          <a:bodyPr>
            <a:normAutofit/>
          </a:bodyPr>
          <a:lstStyle/>
          <a:p>
            <a:r>
              <a:rPr lang="hu-HU" b="1" dirty="0"/>
              <a:t>Az állam felelőssége</a:t>
            </a:r>
          </a:p>
        </p:txBody>
      </p:sp>
      <p:sp>
        <p:nvSpPr>
          <p:cNvPr id="3" name="Tartalom helye 2">
            <a:extLst>
              <a:ext uri="{FF2B5EF4-FFF2-40B4-BE49-F238E27FC236}">
                <a16:creationId xmlns:a16="http://schemas.microsoft.com/office/drawing/2014/main" id="{E6228AB6-7B92-4AD2-BE46-098EF01848D8}"/>
              </a:ext>
            </a:extLst>
          </p:cNvPr>
          <p:cNvSpPr>
            <a:spLocks noGrp="1"/>
          </p:cNvSpPr>
          <p:nvPr>
            <p:ph idx="1"/>
          </p:nvPr>
        </p:nvSpPr>
        <p:spPr>
          <a:xfrm>
            <a:off x="2152649" y="1445623"/>
            <a:ext cx="8828859" cy="5047250"/>
          </a:xfrm>
        </p:spPr>
        <p:txBody>
          <a:bodyPr>
            <a:normAutofit lnSpcReduction="10000"/>
          </a:bodyPr>
          <a:lstStyle/>
          <a:p>
            <a:pPr marL="0" indent="0">
              <a:buNone/>
            </a:pPr>
            <a:r>
              <a:rPr lang="hu-HU" b="1" dirty="0"/>
              <a:t>3104/2017. (V. 8.) AB határozat</a:t>
            </a:r>
            <a:r>
              <a:rPr lang="hu-HU" dirty="0"/>
              <a:t>: „[39] A nemzet közös örökségéért való alkotmányos felelősség az Alaptörvényben általános és egyetemleges, az egészséges környezethez való joggal kapcsolatos alkotmánybírósági gyakorlat alapján azonban ezen az általános felelősségi körön belül </a:t>
            </a:r>
            <a:r>
              <a:rPr lang="hu-HU" b="1" dirty="0"/>
              <a:t>az államot egyfajta primátus, elsőség illeti meg, illetve kötelezi</a:t>
            </a:r>
            <a:r>
              <a:rPr lang="hu-HU" dirty="0"/>
              <a:t>, hiszen e felelősség intézményvédelmi garanciák révén összehangolt érvényesítése, az intézményvédelem megalkotása, korrekciója és érvényesítése közvetlenül és elsődlegesen állami feladat.” </a:t>
            </a:r>
          </a:p>
          <a:p>
            <a:pPr marL="0" indent="0">
              <a:buNone/>
            </a:pPr>
            <a:r>
              <a:rPr lang="hu-HU" b="1" dirty="0"/>
              <a:t>28/2017. (X. 25.) AB határozat: </a:t>
            </a:r>
            <a:r>
              <a:rPr lang="hu-HU" dirty="0"/>
              <a:t>„[30] … a környezet védelmének kötelezettsége egyaránt terheli a tág értelemben vett államot és a természetes és jogi személyeket, ez a kötelezettség természetszerűleg nem lehet teljesen azonos az egyes jogalanyok vonatkozásában. Miközben a természetes és jogi személyektől a hatályos jogszabályi előírások ismeretén és betartásán túlmenően általános jelleggel és kikényszeríthető módon nem várható el, hogy magatartásukat valamely, a jogalkotó által nem konkretizált absztrakt célhoz igazítsák, addig </a:t>
            </a:r>
            <a:r>
              <a:rPr lang="hu-HU" b="1" dirty="0"/>
              <a:t>az állam oldaláról az is elvárható, hogy egyértelműen meghatározza mindazon jogi kötelezettségeket, melyeket mind az államnak, mind pedig a magánfeleknek be kell tartaniuk </a:t>
            </a:r>
            <a:r>
              <a:rPr lang="hu-HU" dirty="0"/>
              <a:t>...”</a:t>
            </a:r>
          </a:p>
          <a:p>
            <a:pPr marL="0" indent="0">
              <a:buNone/>
            </a:pPr>
            <a:endParaRPr lang="hu-HU" dirty="0"/>
          </a:p>
          <a:p>
            <a:pPr marL="0" indent="0">
              <a:buNone/>
            </a:pPr>
            <a:endParaRPr lang="hu-HU" dirty="0"/>
          </a:p>
        </p:txBody>
      </p:sp>
      <p:sp>
        <p:nvSpPr>
          <p:cNvPr id="4" name="Dia számának helye 3">
            <a:extLst>
              <a:ext uri="{FF2B5EF4-FFF2-40B4-BE49-F238E27FC236}">
                <a16:creationId xmlns:a16="http://schemas.microsoft.com/office/drawing/2014/main" id="{1C1719AC-34E6-4279-A1DC-46567B5AEBC2}"/>
              </a:ext>
            </a:extLst>
          </p:cNvPr>
          <p:cNvSpPr>
            <a:spLocks noGrp="1"/>
          </p:cNvSpPr>
          <p:nvPr>
            <p:ph type="sldNum" sz="quarter" idx="12"/>
          </p:nvPr>
        </p:nvSpPr>
        <p:spPr/>
        <p:txBody>
          <a:bodyPr/>
          <a:lstStyle/>
          <a:p>
            <a:fld id="{66A3D025-BF54-4E43-9171-24D552EDAFA1}" type="slidenum">
              <a:rPr lang="hu-HU" smtClean="0"/>
              <a:t>2</a:t>
            </a:fld>
            <a:endParaRPr lang="hu-HU"/>
          </a:p>
        </p:txBody>
      </p:sp>
    </p:spTree>
    <p:extLst>
      <p:ext uri="{BB962C8B-B14F-4D97-AF65-F5344CB8AC3E}">
        <p14:creationId xmlns:p14="http://schemas.microsoft.com/office/powerpoint/2010/main" val="4715070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7291ADF5-F1BF-4441-8670-6CFD3DF86A41}"/>
              </a:ext>
            </a:extLst>
          </p:cNvPr>
          <p:cNvSpPr>
            <a:spLocks noGrp="1"/>
          </p:cNvSpPr>
          <p:nvPr>
            <p:ph type="title"/>
          </p:nvPr>
        </p:nvSpPr>
        <p:spPr/>
        <p:txBody>
          <a:bodyPr/>
          <a:lstStyle/>
          <a:p>
            <a:endParaRPr lang="hu-HU"/>
          </a:p>
        </p:txBody>
      </p:sp>
      <p:sp>
        <p:nvSpPr>
          <p:cNvPr id="3" name="Tartalom helye 2">
            <a:extLst>
              <a:ext uri="{FF2B5EF4-FFF2-40B4-BE49-F238E27FC236}">
                <a16:creationId xmlns:a16="http://schemas.microsoft.com/office/drawing/2014/main" id="{360FAB45-2D98-4BCF-8FDB-9DD51C79E19B}"/>
              </a:ext>
            </a:extLst>
          </p:cNvPr>
          <p:cNvSpPr>
            <a:spLocks noGrp="1"/>
          </p:cNvSpPr>
          <p:nvPr>
            <p:ph idx="1"/>
          </p:nvPr>
        </p:nvSpPr>
        <p:spPr>
          <a:xfrm>
            <a:off x="1489166" y="1733006"/>
            <a:ext cx="10015446" cy="4178216"/>
          </a:xfrm>
        </p:spPr>
        <p:txBody>
          <a:bodyPr/>
          <a:lstStyle/>
          <a:p>
            <a:r>
              <a:rPr lang="hu-HU" b="1" dirty="0"/>
              <a:t>A bizonyítási teher </a:t>
            </a:r>
            <a:r>
              <a:rPr lang="hu-HU" dirty="0"/>
              <a:t>megfordul: 67.  ... Másrészt ezen irányelv 8. cikke (3) bekezdésének megfelelően az említett gazdasági szereplők nem kötelesek viselni a felszámolási tevékenységek költségeit, ha bizonyítani tudják, hogy a szóban forgó károk előidézője harmadik fél volt, és azok a megfelelő biztonsági intézkedések ellenére következtek be, mivel a szennyező fizet elvéből nem következik az, hogy a gazdasági szereplőknek olyan szennyezés felszámolási terheit kell viselniük, amelyhez nem járultak hozzá (lásd analógia útján a C‑293/97. sz., </a:t>
            </a:r>
            <a:r>
              <a:rPr lang="hu-HU" dirty="0" err="1"/>
              <a:t>Standley</a:t>
            </a:r>
            <a:r>
              <a:rPr lang="hu-HU" dirty="0"/>
              <a:t> és társai ügyben 1999. április 29‑én hozott ítélet [EBHT 1999., I‑2603. o.] 51. pontját).</a:t>
            </a:r>
          </a:p>
          <a:p>
            <a:endParaRPr lang="hu-HU" dirty="0"/>
          </a:p>
        </p:txBody>
      </p:sp>
    </p:spTree>
    <p:extLst>
      <p:ext uri="{BB962C8B-B14F-4D97-AF65-F5344CB8AC3E}">
        <p14:creationId xmlns:p14="http://schemas.microsoft.com/office/powerpoint/2010/main" val="7883006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463AF4E-C4B7-433E-B511-069E1FAB4062}"/>
              </a:ext>
            </a:extLst>
          </p:cNvPr>
          <p:cNvSpPr>
            <a:spLocks noGrp="1"/>
          </p:cNvSpPr>
          <p:nvPr>
            <p:ph type="title"/>
          </p:nvPr>
        </p:nvSpPr>
        <p:spPr>
          <a:xfrm>
            <a:off x="1811383" y="339634"/>
            <a:ext cx="9693229" cy="583475"/>
          </a:xfrm>
        </p:spPr>
        <p:txBody>
          <a:bodyPr>
            <a:normAutofit fontScale="90000"/>
          </a:bodyPr>
          <a:lstStyle/>
          <a:p>
            <a:pPr algn="ctr"/>
            <a:r>
              <a:rPr lang="hu-HU" dirty="0"/>
              <a:t>Környezetvédelmi bírság</a:t>
            </a:r>
          </a:p>
        </p:txBody>
      </p:sp>
      <p:sp>
        <p:nvSpPr>
          <p:cNvPr id="3" name="Tartalom helye 2">
            <a:extLst>
              <a:ext uri="{FF2B5EF4-FFF2-40B4-BE49-F238E27FC236}">
                <a16:creationId xmlns:a16="http://schemas.microsoft.com/office/drawing/2014/main" id="{837A4D29-100C-419F-8804-BB7196643E33}"/>
              </a:ext>
            </a:extLst>
          </p:cNvPr>
          <p:cNvSpPr>
            <a:spLocks noGrp="1"/>
          </p:cNvSpPr>
          <p:nvPr>
            <p:ph idx="1"/>
          </p:nvPr>
        </p:nvSpPr>
        <p:spPr>
          <a:xfrm>
            <a:off x="1497874" y="923108"/>
            <a:ext cx="10006738" cy="5512525"/>
          </a:xfrm>
        </p:spPr>
        <p:txBody>
          <a:bodyPr>
            <a:normAutofit fontScale="85000" lnSpcReduction="20000"/>
          </a:bodyPr>
          <a:lstStyle/>
          <a:p>
            <a:r>
              <a:rPr lang="hu-HU" dirty="0"/>
              <a:t>Anyagi jogi bírság, számos fajtája van</a:t>
            </a:r>
          </a:p>
          <a:p>
            <a:r>
              <a:rPr lang="hu-HU" u="sng" dirty="0"/>
              <a:t>Általános jellemzői</a:t>
            </a:r>
            <a:r>
              <a:rPr lang="hu-HU" dirty="0"/>
              <a:t>:</a:t>
            </a:r>
          </a:p>
          <a:p>
            <a:pPr marL="0" indent="0">
              <a:buNone/>
            </a:pPr>
            <a:r>
              <a:rPr lang="hu-HU" dirty="0"/>
              <a:t>•	a bírság jogellenes magatartásra reagáló felelősségi eszköz, ahol a bírságot tételező jogszabály határozza meg azokat a jogi kötelezettségeket, amelyek megsértése miatt alakul ki a jogellenes helyzet;</a:t>
            </a:r>
          </a:p>
          <a:p>
            <a:pPr marL="0" indent="0">
              <a:buNone/>
            </a:pPr>
            <a:r>
              <a:rPr lang="hu-HU" dirty="0"/>
              <a:t>•	gyakran kapcsolódik határértékekhez vagy más módon számszerűsíthető, mérhető </a:t>
            </a:r>
          </a:p>
          <a:p>
            <a:pPr marL="0" indent="0">
              <a:buNone/>
            </a:pPr>
            <a:r>
              <a:rPr lang="hu-HU" dirty="0"/>
              <a:t>•	objektív felelősség, tehát felróhatóságot többnyire – a földvédelmi és talajvédelmi bírság kivételével – nem igényel, ellenben a felróhatóság minősített esetté válhat;</a:t>
            </a:r>
          </a:p>
          <a:p>
            <a:pPr marL="0" indent="0">
              <a:buNone/>
            </a:pPr>
            <a:r>
              <a:rPr lang="hu-HU" dirty="0"/>
              <a:t>•	lehetőleg progresszív </a:t>
            </a:r>
          </a:p>
          <a:p>
            <a:pPr marL="0" indent="0">
              <a:buNone/>
            </a:pPr>
            <a:r>
              <a:rPr lang="hu-HU" dirty="0"/>
              <a:t>•	</a:t>
            </a:r>
            <a:r>
              <a:rPr lang="hu-HU" dirty="0" err="1"/>
              <a:t>egyéniesítése</a:t>
            </a:r>
            <a:r>
              <a:rPr lang="hu-HU" dirty="0"/>
              <a:t> érdekében minősített és kedvezményes esetei egyaránt lehetnek</a:t>
            </a:r>
          </a:p>
          <a:p>
            <a:pPr marL="0" indent="0">
              <a:buNone/>
            </a:pPr>
            <a:r>
              <a:rPr lang="hu-HU" dirty="0"/>
              <a:t>•	a hatóság általában mérlegelési joggal bír az ösztönzés érdekében</a:t>
            </a:r>
          </a:p>
          <a:p>
            <a:pPr marL="0" indent="0">
              <a:buNone/>
            </a:pPr>
            <a:r>
              <a:rPr lang="hu-HU" dirty="0"/>
              <a:t>•	környezetvédelmi érdekű fejlesztések esetében, ahol ez lehetséges a bírság egy része visszahagyható </a:t>
            </a:r>
          </a:p>
          <a:p>
            <a:pPr>
              <a:buFont typeface="Arial" panose="020B0604020202020204" pitchFamily="34" charset="0"/>
              <a:buChar char="•"/>
            </a:pPr>
            <a:r>
              <a:rPr lang="hu-HU" dirty="0"/>
              <a:t>  Nem mentesít a büntetőjogi, továbbá a kártérítési felelősség valamint a tevékenység korlátozására, felfüggesztésére,    tiltására, illetve a megfelelő védekezés kialakítására, a természetes vagy korábbi környezet helyreállítására vonatkozó kötelezettség teljesítése alól</a:t>
            </a:r>
          </a:p>
          <a:p>
            <a:r>
              <a:rPr lang="hu-HU" u="sng" dirty="0"/>
              <a:t>A bírságolás remélt vagy valós céljai</a:t>
            </a:r>
            <a:r>
              <a:rPr lang="hu-HU" dirty="0"/>
              <a:t>:</a:t>
            </a:r>
          </a:p>
          <a:p>
            <a:pPr marL="0" indent="0">
              <a:buNone/>
            </a:pPr>
            <a:r>
              <a:rPr lang="hu-HU" dirty="0"/>
              <a:t>•	A környezetszennyező rászorítása a követelményeknek megfelelő magatartásra.</a:t>
            </a:r>
          </a:p>
          <a:p>
            <a:pPr marL="0" indent="0">
              <a:buNone/>
            </a:pPr>
            <a:r>
              <a:rPr lang="hu-HU" dirty="0"/>
              <a:t>•	Korlátozottan érvényesül átalány-kártérítési jellemvonás (a károsult a társadalom)</a:t>
            </a:r>
          </a:p>
          <a:p>
            <a:pPr marL="0" indent="0">
              <a:buNone/>
            </a:pPr>
            <a:r>
              <a:rPr lang="hu-HU" dirty="0"/>
              <a:t>•	némi gazdasági szerep</a:t>
            </a:r>
          </a:p>
          <a:p>
            <a:pPr marL="0" indent="0">
              <a:buNone/>
            </a:pPr>
            <a:r>
              <a:rPr lang="hu-HU" dirty="0"/>
              <a:t>•	némi társadalmi értékítélet</a:t>
            </a:r>
          </a:p>
          <a:p>
            <a:endParaRPr lang="hu-HU" dirty="0"/>
          </a:p>
        </p:txBody>
      </p:sp>
    </p:spTree>
    <p:extLst>
      <p:ext uri="{BB962C8B-B14F-4D97-AF65-F5344CB8AC3E}">
        <p14:creationId xmlns:p14="http://schemas.microsoft.com/office/powerpoint/2010/main" val="6510990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747B39D9-8549-4DAA-9376-46594C92AE6F}"/>
              </a:ext>
            </a:extLst>
          </p:cNvPr>
          <p:cNvSpPr>
            <a:spLocks noGrp="1"/>
          </p:cNvSpPr>
          <p:nvPr>
            <p:ph type="title"/>
          </p:nvPr>
        </p:nvSpPr>
        <p:spPr>
          <a:xfrm>
            <a:off x="1985555" y="624110"/>
            <a:ext cx="9519058" cy="481879"/>
          </a:xfrm>
        </p:spPr>
        <p:txBody>
          <a:bodyPr>
            <a:normAutofit fontScale="90000"/>
          </a:bodyPr>
          <a:lstStyle/>
          <a:p>
            <a:pPr algn="ctr"/>
            <a:r>
              <a:rPr lang="hu-HU" dirty="0"/>
              <a:t>Típusai</a:t>
            </a:r>
          </a:p>
        </p:txBody>
      </p:sp>
      <p:sp>
        <p:nvSpPr>
          <p:cNvPr id="3" name="Tartalom helye 2">
            <a:extLst>
              <a:ext uri="{FF2B5EF4-FFF2-40B4-BE49-F238E27FC236}">
                <a16:creationId xmlns:a16="http://schemas.microsoft.com/office/drawing/2014/main" id="{A4D0179A-C140-4440-B8E6-F63B8F69486D}"/>
              </a:ext>
            </a:extLst>
          </p:cNvPr>
          <p:cNvSpPr>
            <a:spLocks noGrp="1"/>
          </p:cNvSpPr>
          <p:nvPr>
            <p:ph idx="1"/>
          </p:nvPr>
        </p:nvSpPr>
        <p:spPr>
          <a:xfrm>
            <a:off x="1663337" y="1314993"/>
            <a:ext cx="9841275" cy="5016137"/>
          </a:xfrm>
        </p:spPr>
        <p:txBody>
          <a:bodyPr/>
          <a:lstStyle/>
          <a:p>
            <a:r>
              <a:rPr lang="hu-HU" dirty="0"/>
              <a:t>Hulladékgazdálkodási bírság, Veszélyes hulladékbírság</a:t>
            </a:r>
          </a:p>
          <a:p>
            <a:r>
              <a:rPr lang="hu-HU" dirty="0"/>
              <a:t>Csatornabírság</a:t>
            </a:r>
          </a:p>
          <a:p>
            <a:r>
              <a:rPr lang="hu-HU" dirty="0"/>
              <a:t>Vízszennyezési bírság</a:t>
            </a:r>
          </a:p>
          <a:p>
            <a:r>
              <a:rPr lang="hu-HU" dirty="0"/>
              <a:t>Vízvédelmi bírság</a:t>
            </a:r>
          </a:p>
          <a:p>
            <a:r>
              <a:rPr lang="hu-HU" dirty="0"/>
              <a:t>Felszín alatti vízvédelmi bírság</a:t>
            </a:r>
          </a:p>
          <a:p>
            <a:r>
              <a:rPr lang="hu-HU" dirty="0"/>
              <a:t>Levegőtisztaság-védelmi bírság</a:t>
            </a:r>
          </a:p>
          <a:p>
            <a:r>
              <a:rPr lang="hu-HU" dirty="0"/>
              <a:t>Zaj-és rezgés védelmi bírság</a:t>
            </a:r>
          </a:p>
          <a:p>
            <a:r>
              <a:rPr lang="hu-HU" dirty="0"/>
              <a:t>Természetvédelmi bírság</a:t>
            </a:r>
          </a:p>
          <a:p>
            <a:r>
              <a:rPr lang="hu-HU" dirty="0"/>
              <a:t>Vad és Halvédelmi bírság</a:t>
            </a:r>
          </a:p>
          <a:p>
            <a:r>
              <a:rPr lang="hu-HU" dirty="0"/>
              <a:t>Növényvédelmi, Földvédelmi, Talajvédelmi,</a:t>
            </a:r>
          </a:p>
          <a:p>
            <a:r>
              <a:rPr lang="hu-HU" dirty="0"/>
              <a:t>Nitrátszennyezési, Kémiai terhelési bírság</a:t>
            </a:r>
          </a:p>
        </p:txBody>
      </p:sp>
    </p:spTree>
    <p:extLst>
      <p:ext uri="{BB962C8B-B14F-4D97-AF65-F5344CB8AC3E}">
        <p14:creationId xmlns:p14="http://schemas.microsoft.com/office/powerpoint/2010/main" val="14999330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1EFF4D6-C1D6-4995-B07C-F96FB9F9B382}"/>
              </a:ext>
            </a:extLst>
          </p:cNvPr>
          <p:cNvSpPr>
            <a:spLocks noGrp="1"/>
          </p:cNvSpPr>
          <p:nvPr>
            <p:ph type="title"/>
          </p:nvPr>
        </p:nvSpPr>
        <p:spPr>
          <a:xfrm>
            <a:off x="1367246" y="624110"/>
            <a:ext cx="10137367" cy="429627"/>
          </a:xfrm>
        </p:spPr>
        <p:txBody>
          <a:bodyPr>
            <a:normAutofit fontScale="90000"/>
          </a:bodyPr>
          <a:lstStyle/>
          <a:p>
            <a:pPr algn="ctr"/>
            <a:r>
              <a:rPr lang="hu-HU" sz="3200" dirty="0"/>
              <a:t>Példák</a:t>
            </a:r>
          </a:p>
        </p:txBody>
      </p:sp>
      <p:sp>
        <p:nvSpPr>
          <p:cNvPr id="3" name="Tartalom helye 2">
            <a:extLst>
              <a:ext uri="{FF2B5EF4-FFF2-40B4-BE49-F238E27FC236}">
                <a16:creationId xmlns:a16="http://schemas.microsoft.com/office/drawing/2014/main" id="{977A2428-59A0-4872-917B-0562169BCB82}"/>
              </a:ext>
            </a:extLst>
          </p:cNvPr>
          <p:cNvSpPr>
            <a:spLocks noGrp="1"/>
          </p:cNvSpPr>
          <p:nvPr>
            <p:ph idx="1"/>
          </p:nvPr>
        </p:nvSpPr>
        <p:spPr>
          <a:xfrm>
            <a:off x="1497873" y="1532709"/>
            <a:ext cx="10006739" cy="4876800"/>
          </a:xfrm>
        </p:spPr>
        <p:txBody>
          <a:bodyPr>
            <a:normAutofit fontScale="85000" lnSpcReduction="20000"/>
          </a:bodyPr>
          <a:lstStyle/>
          <a:p>
            <a:r>
              <a:rPr lang="hu-HU" b="1" i="1" u="sng" dirty="0">
                <a:effectLst/>
              </a:rPr>
              <a:t>Melléklet a 271/2001. (XII. 21.) Korm. Rendelethez </a:t>
            </a:r>
            <a:r>
              <a:rPr lang="hu-HU" b="1" i="1" dirty="0">
                <a:effectLst/>
              </a:rPr>
              <a:t>A bírság kiszámításának módja</a:t>
            </a:r>
            <a:endParaRPr lang="hu-HU" b="1" dirty="0">
              <a:effectLst/>
            </a:endParaRPr>
          </a:p>
          <a:p>
            <a:pPr marL="0" indent="0">
              <a:buNone/>
            </a:pPr>
            <a:r>
              <a:rPr lang="hu-HU" dirty="0">
                <a:effectLst/>
              </a:rPr>
              <a:t>1. A bírság összegének kiszámításakor - amennyiben e rendelet másként nem rendelkezik - a következő képletet kell alkalmazni:</a:t>
            </a:r>
          </a:p>
          <a:p>
            <a:pPr marL="0" indent="0" algn="ctr">
              <a:buNone/>
            </a:pPr>
            <a:r>
              <a:rPr lang="hu-HU" dirty="0">
                <a:effectLst/>
              </a:rPr>
              <a:t>B = A x M x S</a:t>
            </a:r>
          </a:p>
          <a:p>
            <a:pPr marL="0" indent="0">
              <a:buNone/>
            </a:pPr>
            <a:r>
              <a:rPr lang="hu-HU" dirty="0">
                <a:effectLst/>
              </a:rPr>
              <a:t>2. Az 1. pont szerinti képletben:</a:t>
            </a:r>
          </a:p>
          <a:p>
            <a:r>
              <a:rPr lang="hu-HU" dirty="0">
                <a:effectLst/>
              </a:rPr>
              <a:t>B: a bírság forintban fizetendő összege</a:t>
            </a:r>
          </a:p>
          <a:p>
            <a:r>
              <a:rPr lang="hu-HU" dirty="0">
                <a:effectLst/>
              </a:rPr>
              <a:t>A: az alapbírság forintban</a:t>
            </a:r>
          </a:p>
          <a:p>
            <a:r>
              <a:rPr lang="hu-HU" dirty="0">
                <a:effectLst/>
              </a:rPr>
              <a:t>M: a jogsértés jellegét, súlyát, volumenét figyelembe vevő - a </a:t>
            </a:r>
            <a:r>
              <a:rPr lang="hu-HU" dirty="0" err="1">
                <a:effectLst/>
              </a:rPr>
              <a:t>Hgt</a:t>
            </a:r>
            <a:r>
              <a:rPr lang="hu-HU" dirty="0">
                <a:effectLst/>
              </a:rPr>
              <a:t>. 3. § </a:t>
            </a:r>
            <a:r>
              <a:rPr lang="hu-HU" i="1" dirty="0">
                <a:effectLst/>
              </a:rPr>
              <a:t>a) </a:t>
            </a:r>
            <a:r>
              <a:rPr lang="hu-HU" dirty="0">
                <a:effectLst/>
              </a:rPr>
              <a:t>pontja szerint meghatározott hulladék környezeti jellemzőitől (veszélyességétől, hasznosíthatóságától, </a:t>
            </a:r>
            <a:r>
              <a:rPr lang="hu-HU" dirty="0" err="1">
                <a:effectLst/>
              </a:rPr>
              <a:t>ártalmatlaníthatóságától</a:t>
            </a:r>
            <a:r>
              <a:rPr lang="hu-HU" dirty="0">
                <a:effectLst/>
              </a:rPr>
              <a:t> stb.) és mennyiségétől (tömegétől) függő - módosító tényező.</a:t>
            </a:r>
          </a:p>
          <a:p>
            <a:r>
              <a:rPr lang="hu-HU" dirty="0">
                <a:effectLst/>
              </a:rPr>
              <a:t>S: a jogsértés ismétlődését, a környezet érzékenységét figyelembe vevő súlyosbító szorzó. A rendelet eltérő rendelkezéseinek hiányában az S értéke 1.</a:t>
            </a:r>
          </a:p>
          <a:p>
            <a:pPr marL="0" indent="0">
              <a:buNone/>
            </a:pPr>
            <a:r>
              <a:rPr lang="hu-HU" dirty="0">
                <a:effectLst/>
              </a:rPr>
              <a:t>3.  Az M módosító tényező számítása:</a:t>
            </a:r>
          </a:p>
          <a:p>
            <a:r>
              <a:rPr lang="hu-HU" dirty="0">
                <a:effectLst/>
              </a:rPr>
              <a:t>Az M módosító tényező meghatározására a hulladék mennyisége (tömege), fizikai, kémiai, biológiai jellemzői (veszélyessége, hasznosíthatósága, </a:t>
            </a:r>
            <a:r>
              <a:rPr lang="hu-HU" dirty="0" err="1">
                <a:effectLst/>
              </a:rPr>
              <a:t>ártalmatlaníthatósága</a:t>
            </a:r>
            <a:r>
              <a:rPr lang="hu-HU" dirty="0">
                <a:effectLst/>
              </a:rPr>
              <a:t> stb.) figyelembevételével kerül sor.</a:t>
            </a:r>
          </a:p>
          <a:p>
            <a:pPr marL="0" indent="0" algn="ctr">
              <a:buNone/>
            </a:pPr>
            <a:r>
              <a:rPr lang="hu-HU" dirty="0">
                <a:effectLst/>
              </a:rPr>
              <a:t>M = V x </a:t>
            </a:r>
            <a:r>
              <a:rPr lang="hu-HU" dirty="0" err="1">
                <a:effectLst/>
              </a:rPr>
              <a:t>Mt</a:t>
            </a:r>
            <a:endParaRPr lang="hu-HU" dirty="0">
              <a:effectLst/>
            </a:endParaRPr>
          </a:p>
          <a:p>
            <a:r>
              <a:rPr lang="hu-HU" dirty="0">
                <a:effectLst/>
              </a:rPr>
              <a:t>A hulladék tömegének meghatározása méréssel, műszaki becsléssel, valamint számítással történhet.</a:t>
            </a:r>
          </a:p>
          <a:p>
            <a:endParaRPr lang="hu-HU" dirty="0"/>
          </a:p>
        </p:txBody>
      </p:sp>
    </p:spTree>
    <p:extLst>
      <p:ext uri="{BB962C8B-B14F-4D97-AF65-F5344CB8AC3E}">
        <p14:creationId xmlns:p14="http://schemas.microsoft.com/office/powerpoint/2010/main" val="25164490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B5469D2-F9A0-4546-9510-437254E3B005}"/>
              </a:ext>
            </a:extLst>
          </p:cNvPr>
          <p:cNvSpPr>
            <a:spLocks noGrp="1"/>
          </p:cNvSpPr>
          <p:nvPr>
            <p:ph type="title"/>
          </p:nvPr>
        </p:nvSpPr>
        <p:spPr>
          <a:xfrm>
            <a:off x="2592925" y="624110"/>
            <a:ext cx="8911687" cy="220621"/>
          </a:xfrm>
        </p:spPr>
        <p:txBody>
          <a:bodyPr>
            <a:normAutofit fontScale="90000"/>
          </a:bodyPr>
          <a:lstStyle/>
          <a:p>
            <a:endParaRPr lang="hu-HU" dirty="0"/>
          </a:p>
        </p:txBody>
      </p:sp>
      <p:sp>
        <p:nvSpPr>
          <p:cNvPr id="3" name="Tartalom helye 2">
            <a:extLst>
              <a:ext uri="{FF2B5EF4-FFF2-40B4-BE49-F238E27FC236}">
                <a16:creationId xmlns:a16="http://schemas.microsoft.com/office/drawing/2014/main" id="{B4C0CAEF-8361-4AEA-A51C-FB4F758ED990}"/>
              </a:ext>
            </a:extLst>
          </p:cNvPr>
          <p:cNvSpPr>
            <a:spLocks noGrp="1"/>
          </p:cNvSpPr>
          <p:nvPr>
            <p:ph idx="1"/>
          </p:nvPr>
        </p:nvSpPr>
        <p:spPr>
          <a:xfrm>
            <a:off x="1471749" y="1445623"/>
            <a:ext cx="10032863" cy="4911634"/>
          </a:xfrm>
        </p:spPr>
        <p:txBody>
          <a:bodyPr>
            <a:normAutofit fontScale="77500" lnSpcReduction="20000"/>
          </a:bodyPr>
          <a:lstStyle/>
          <a:p>
            <a:pPr marL="0" indent="0">
              <a:buNone/>
            </a:pPr>
            <a:r>
              <a:rPr lang="hu-HU" b="1" dirty="0">
                <a:effectLst/>
              </a:rPr>
              <a:t>2. § </a:t>
            </a:r>
            <a:r>
              <a:rPr lang="hu-HU" dirty="0">
                <a:effectLst/>
              </a:rPr>
              <a:t>(1) A természetvédelmi alapbírságok legmagasabb mértéke:</a:t>
            </a:r>
          </a:p>
          <a:p>
            <a:r>
              <a:rPr lang="hu-HU" i="1" dirty="0">
                <a:effectLst/>
              </a:rPr>
              <a:t>a) </a:t>
            </a:r>
            <a:r>
              <a:rPr lang="hu-HU" dirty="0">
                <a:effectLst/>
              </a:rPr>
              <a:t>a természet védelmét szolgáló jogszabály, illetve egyedi határozat előírásainak megsértése esetén:</a:t>
            </a:r>
            <a:r>
              <a:rPr lang="hu-HU" baseline="30000" dirty="0">
                <a:effectLst/>
                <a:hlinkClick r:id="rId2"/>
              </a:rPr>
              <a:t> * </a:t>
            </a:r>
            <a:endParaRPr lang="hu-HU" dirty="0">
              <a:effectLst/>
            </a:endParaRPr>
          </a:p>
          <a:p>
            <a:r>
              <a:rPr lang="hu-HU" i="1" dirty="0" err="1">
                <a:effectLst/>
              </a:rPr>
              <a:t>aa</a:t>
            </a:r>
            <a:r>
              <a:rPr lang="hu-HU" i="1" dirty="0">
                <a:effectLst/>
              </a:rPr>
              <a:t>) </a:t>
            </a:r>
            <a:r>
              <a:rPr lang="hu-HU" dirty="0">
                <a:effectLst/>
              </a:rPr>
              <a:t>természeti értékre vonatkozó előírás megsértésével okozott veszélyeztetés vagy károsítás esetében a természeti érték pénzben kifejezett értéke, de veszélyeztetés esetén legfeljebb százezer, károsítás esetén legfeljebb kettőszázezer forint,</a:t>
            </a:r>
          </a:p>
          <a:p>
            <a:r>
              <a:rPr lang="hu-HU" i="1" dirty="0">
                <a:effectLst/>
              </a:rPr>
              <a:t>ab)</a:t>
            </a:r>
            <a:r>
              <a:rPr lang="hu-HU" i="1" baseline="30000" dirty="0">
                <a:effectLst/>
                <a:hlinkClick r:id="rId3"/>
              </a:rPr>
              <a:t> * </a:t>
            </a:r>
            <a:r>
              <a:rPr lang="hu-HU" i="1" dirty="0">
                <a:effectLst/>
              </a:rPr>
              <a:t> </a:t>
            </a:r>
            <a:r>
              <a:rPr lang="hu-HU" dirty="0">
                <a:effectLst/>
              </a:rPr>
              <a:t>természeti területre, </a:t>
            </a:r>
            <a:r>
              <a:rPr lang="hu-HU" dirty="0" err="1">
                <a:effectLst/>
              </a:rPr>
              <a:t>Natura</a:t>
            </a:r>
            <a:r>
              <a:rPr lang="hu-HU" dirty="0">
                <a:effectLst/>
              </a:rPr>
              <a:t> 2000 területre vonatkozó előírás megsértésével okozott veszélyeztetés vagy károsítás esetében a veszélyeztetett vagy károsított területnagyság alapján, megkezdett hektáronként veszélyeztetés esetén legfeljebb százezer, károsítás esetén legfeljebb kettőszázezer forint,</a:t>
            </a:r>
          </a:p>
          <a:p>
            <a:r>
              <a:rPr lang="hu-HU" i="1" dirty="0" err="1">
                <a:effectLst/>
              </a:rPr>
              <a:t>ac</a:t>
            </a:r>
            <a:r>
              <a:rPr lang="hu-HU" i="1" dirty="0">
                <a:effectLst/>
              </a:rPr>
              <a:t>) </a:t>
            </a:r>
            <a:r>
              <a:rPr lang="hu-HU" dirty="0">
                <a:effectLst/>
              </a:rPr>
              <a:t>tájvédelmi előírások megsértésével okozott veszélyeztetés esetén a területnagyság alapján, megkezdett hektáronként legfeljebb százezer, károsítás esetében megkezdett hektáronként legfeljebb kettőszázezer forint;</a:t>
            </a:r>
          </a:p>
          <a:p>
            <a:r>
              <a:rPr lang="hu-HU" i="1" dirty="0">
                <a:effectLst/>
              </a:rPr>
              <a:t>b)</a:t>
            </a:r>
            <a:r>
              <a:rPr lang="hu-HU" i="1" baseline="30000" dirty="0">
                <a:effectLst/>
                <a:hlinkClick r:id="rId4"/>
              </a:rPr>
              <a:t> * </a:t>
            </a:r>
            <a:r>
              <a:rPr lang="hu-HU" i="1" dirty="0">
                <a:effectLst/>
              </a:rPr>
              <a:t> </a:t>
            </a:r>
            <a:r>
              <a:rPr lang="hu-HU" dirty="0">
                <a:effectLst/>
              </a:rPr>
              <a:t>védett természeti érték jogellenes veszélyeztetése esetében legfeljebb a veszélyeztetett védett természeti értékek pénzben kifejezett értékének összege, károsítása, elpusztítása esetében a károsított, elpusztított védett természeti értékek pénzben kifejezett értéke összegének legfeljebb háromszorosa;</a:t>
            </a:r>
          </a:p>
          <a:p>
            <a:r>
              <a:rPr lang="hu-HU" i="1" dirty="0">
                <a:effectLst/>
              </a:rPr>
              <a:t>c) </a:t>
            </a:r>
            <a:r>
              <a:rPr lang="hu-HU" dirty="0">
                <a:effectLst/>
              </a:rPr>
              <a:t>védett természeti terület állapotának, minőségének jogellenes veszélyeztetése esetében a veszélyeztetett területnagyság alapján megkezdett hektáronként legfeljebb kettőszázötvenezer forint, rongálása, károsítása esetében megkezdett hektáronként legfeljebb ötszázezer forint;</a:t>
            </a:r>
          </a:p>
          <a:p>
            <a:r>
              <a:rPr lang="hu-HU" i="1" dirty="0">
                <a:effectLst/>
              </a:rPr>
              <a:t>d)</a:t>
            </a:r>
            <a:r>
              <a:rPr lang="hu-HU" i="1" baseline="30000" dirty="0">
                <a:effectLst/>
                <a:hlinkClick r:id="rId5"/>
              </a:rPr>
              <a:t> * </a:t>
            </a:r>
            <a:r>
              <a:rPr lang="hu-HU" i="1" dirty="0">
                <a:effectLst/>
              </a:rPr>
              <a:t> </a:t>
            </a:r>
            <a:r>
              <a:rPr lang="hu-HU" dirty="0">
                <a:effectLst/>
              </a:rPr>
              <a:t>barlang jogellenes veszélyeztetése, károsítása esetében legfeljebb ötszázezer forint, elpusztítása esetében a barlang felületének minden megkezdett száz négyzetmétere után legfeljebb hétszázötvenezer forint;</a:t>
            </a:r>
          </a:p>
          <a:p>
            <a:r>
              <a:rPr lang="hu-HU" i="1" dirty="0">
                <a:effectLst/>
              </a:rPr>
              <a:t>e)</a:t>
            </a:r>
            <a:r>
              <a:rPr lang="hu-HU" i="1" baseline="30000" dirty="0">
                <a:effectLst/>
                <a:hlinkClick r:id="rId6"/>
              </a:rPr>
              <a:t> * </a:t>
            </a:r>
            <a:r>
              <a:rPr lang="hu-HU" i="1" dirty="0">
                <a:effectLst/>
              </a:rPr>
              <a:t> </a:t>
            </a:r>
            <a:r>
              <a:rPr lang="hu-HU" dirty="0">
                <a:effectLst/>
              </a:rPr>
              <a:t>a védett természeti terület, </a:t>
            </a:r>
            <a:r>
              <a:rPr lang="hu-HU" dirty="0" err="1">
                <a:effectLst/>
              </a:rPr>
              <a:t>Natura</a:t>
            </a:r>
            <a:r>
              <a:rPr lang="hu-HU" dirty="0">
                <a:effectLst/>
              </a:rPr>
              <a:t> 2000 terület, továbbá barlang jogellenes megváltoztatása, átalakítása esetében a </a:t>
            </a:r>
            <a:r>
              <a:rPr lang="hu-HU" i="1" dirty="0">
                <a:effectLst/>
              </a:rPr>
              <a:t>c) </a:t>
            </a:r>
            <a:r>
              <a:rPr lang="hu-HU" dirty="0">
                <a:effectLst/>
              </a:rPr>
              <a:t>és </a:t>
            </a:r>
            <a:r>
              <a:rPr lang="hu-HU" i="1" dirty="0">
                <a:effectLst/>
              </a:rPr>
              <a:t>d) </a:t>
            </a:r>
            <a:r>
              <a:rPr lang="hu-HU" dirty="0">
                <a:effectLst/>
              </a:rPr>
              <a:t>pontok károsításra vonatkozó szabályait kell alkalmazni azzal, hogy a védett természeti területen, </a:t>
            </a:r>
            <a:r>
              <a:rPr lang="hu-HU" dirty="0" err="1">
                <a:effectLst/>
              </a:rPr>
              <a:t>Natura</a:t>
            </a:r>
            <a:r>
              <a:rPr lang="hu-HU" dirty="0">
                <a:effectLst/>
              </a:rPr>
              <a:t> 2000 területen, illetve barlangban a védelem céljával össze nem egyeztethető, </a:t>
            </a:r>
            <a:r>
              <a:rPr lang="hu-HU" i="1" dirty="0">
                <a:effectLst/>
              </a:rPr>
              <a:t>c) </a:t>
            </a:r>
            <a:r>
              <a:rPr lang="hu-HU" dirty="0">
                <a:effectLst/>
              </a:rPr>
              <a:t>és </a:t>
            </a:r>
            <a:r>
              <a:rPr lang="hu-HU" i="1" dirty="0">
                <a:effectLst/>
              </a:rPr>
              <a:t>d) </a:t>
            </a:r>
            <a:r>
              <a:rPr lang="hu-HU" dirty="0">
                <a:effectLst/>
              </a:rPr>
              <a:t>pontok alá nem tartozó tevékenység folytatása esetén legfeljebb ötszázezer forint; </a:t>
            </a:r>
            <a:r>
              <a:rPr lang="hu-HU" b="1" dirty="0">
                <a:effectLst/>
              </a:rPr>
              <a:t>STB</a:t>
            </a:r>
          </a:p>
          <a:p>
            <a:endParaRPr lang="hu-HU" dirty="0"/>
          </a:p>
        </p:txBody>
      </p:sp>
    </p:spTree>
    <p:extLst>
      <p:ext uri="{BB962C8B-B14F-4D97-AF65-F5344CB8AC3E}">
        <p14:creationId xmlns:p14="http://schemas.microsoft.com/office/powerpoint/2010/main" val="39033264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E094897-F85E-4471-B77F-289FBCAD1A5E}"/>
              </a:ext>
            </a:extLst>
          </p:cNvPr>
          <p:cNvSpPr>
            <a:spLocks noGrp="1"/>
          </p:cNvSpPr>
          <p:nvPr>
            <p:ph type="title"/>
          </p:nvPr>
        </p:nvSpPr>
        <p:spPr>
          <a:xfrm>
            <a:off x="1733007" y="383178"/>
            <a:ext cx="9771606" cy="1036320"/>
          </a:xfrm>
        </p:spPr>
        <p:txBody>
          <a:bodyPr>
            <a:normAutofit fontScale="90000"/>
          </a:bodyPr>
          <a:lstStyle/>
          <a:p>
            <a:r>
              <a:rPr lang="hu-HU" dirty="0"/>
              <a:t>A környezet és természet védelmét érintő</a:t>
            </a:r>
            <a:br>
              <a:rPr lang="hu-HU" dirty="0"/>
            </a:br>
            <a:r>
              <a:rPr lang="hu-HU" dirty="0"/>
              <a:t>szabálysértések</a:t>
            </a:r>
          </a:p>
        </p:txBody>
      </p:sp>
      <p:sp>
        <p:nvSpPr>
          <p:cNvPr id="3" name="Tartalom helye 2">
            <a:extLst>
              <a:ext uri="{FF2B5EF4-FFF2-40B4-BE49-F238E27FC236}">
                <a16:creationId xmlns:a16="http://schemas.microsoft.com/office/drawing/2014/main" id="{8E15358F-A9E9-4DFF-AFFD-0D57A6F16B05}"/>
              </a:ext>
            </a:extLst>
          </p:cNvPr>
          <p:cNvSpPr>
            <a:spLocks noGrp="1"/>
          </p:cNvSpPr>
          <p:nvPr>
            <p:ph idx="1"/>
          </p:nvPr>
        </p:nvSpPr>
        <p:spPr>
          <a:xfrm>
            <a:off x="1619794" y="1689463"/>
            <a:ext cx="9884818" cy="4493623"/>
          </a:xfrm>
        </p:spPr>
        <p:txBody>
          <a:bodyPr/>
          <a:lstStyle/>
          <a:p>
            <a:pPr marL="0" indent="0">
              <a:buNone/>
            </a:pPr>
            <a:r>
              <a:rPr lang="hu-HU" dirty="0"/>
              <a:t>● 178. § Jogosulatlan vadászat</a:t>
            </a:r>
            <a:br>
              <a:rPr lang="hu-HU" dirty="0"/>
            </a:br>
            <a:r>
              <a:rPr lang="hu-HU" dirty="0"/>
              <a:t>● 187. § Természetvédelmi szabálysértés</a:t>
            </a:r>
            <a:br>
              <a:rPr lang="hu-HU" dirty="0"/>
            </a:br>
            <a:r>
              <a:rPr lang="hu-HU" dirty="0"/>
              <a:t>● 195. § Csendháborítás</a:t>
            </a:r>
            <a:br>
              <a:rPr lang="hu-HU" dirty="0"/>
            </a:br>
            <a:r>
              <a:rPr lang="hu-HU" dirty="0"/>
              <a:t>● 196. § Köztisztasági szabálysértés</a:t>
            </a:r>
            <a:br>
              <a:rPr lang="hu-HU" dirty="0"/>
            </a:br>
            <a:r>
              <a:rPr lang="hu-HU" dirty="0"/>
              <a:t>● 203. § Számszeríj, szigonypuska jogellenes használata</a:t>
            </a:r>
            <a:br>
              <a:rPr lang="hu-HU" dirty="0"/>
            </a:br>
            <a:r>
              <a:rPr lang="hu-HU" dirty="0"/>
              <a:t>● 215. § Vadászati, halászati, legeltetési tilalom megszegése</a:t>
            </a:r>
            <a:br>
              <a:rPr lang="hu-HU" dirty="0"/>
            </a:br>
            <a:r>
              <a:rPr lang="hu-HU" dirty="0"/>
              <a:t>● 230. § Szmogriadó szabályainak mozgó légszennyező</a:t>
            </a:r>
            <a:br>
              <a:rPr lang="hu-HU" dirty="0"/>
            </a:br>
            <a:r>
              <a:rPr lang="hu-HU" dirty="0"/>
              <a:t>forrásokkal való megsértése</a:t>
            </a:r>
            <a:br>
              <a:rPr lang="hu-HU" dirty="0"/>
            </a:br>
            <a:r>
              <a:rPr lang="hu-HU" dirty="0"/>
              <a:t>● 241. § Mezei szabálysértés</a:t>
            </a:r>
            <a:br>
              <a:rPr lang="hu-HU" dirty="0"/>
            </a:br>
            <a:r>
              <a:rPr lang="hu-HU" dirty="0"/>
              <a:t>● 242. § Erdőrendészeti szabálysértés</a:t>
            </a:r>
            <a:br>
              <a:rPr lang="hu-HU" dirty="0"/>
            </a:br>
            <a:r>
              <a:rPr lang="hu-HU" dirty="0"/>
              <a:t>● 244. § Erdei haszonvételek jogosulatlan gyakorlása</a:t>
            </a:r>
            <a:br>
              <a:rPr lang="hu-HU" dirty="0"/>
            </a:br>
            <a:r>
              <a:rPr lang="hu-HU" dirty="0"/>
              <a:t>● 245. § Vízszennyezés</a:t>
            </a:r>
            <a:br>
              <a:rPr lang="hu-HU" dirty="0"/>
            </a:br>
            <a:r>
              <a:rPr lang="hu-HU" dirty="0"/>
              <a:t>● 246. § Ár- és belvízvédelmi szabálysértés</a:t>
            </a:r>
          </a:p>
        </p:txBody>
      </p:sp>
      <p:sp>
        <p:nvSpPr>
          <p:cNvPr id="5" name="Szövegdoboz 4">
            <a:extLst>
              <a:ext uri="{FF2B5EF4-FFF2-40B4-BE49-F238E27FC236}">
                <a16:creationId xmlns:a16="http://schemas.microsoft.com/office/drawing/2014/main" id="{E3234937-307C-4CDD-AAB5-57158FAA88C1}"/>
              </a:ext>
            </a:extLst>
          </p:cNvPr>
          <p:cNvSpPr txBox="1"/>
          <p:nvPr/>
        </p:nvSpPr>
        <p:spPr>
          <a:xfrm>
            <a:off x="3048000" y="1311873"/>
            <a:ext cx="6096000" cy="646331"/>
          </a:xfrm>
          <a:prstGeom prst="rect">
            <a:avLst/>
          </a:prstGeom>
          <a:noFill/>
        </p:spPr>
        <p:txBody>
          <a:bodyPr wrap="square">
            <a:spAutoFit/>
          </a:bodyPr>
          <a:lstStyle/>
          <a:p>
            <a:br>
              <a:rPr lang="hu-HU" dirty="0"/>
            </a:br>
            <a:endParaRPr lang="hu-HU" dirty="0"/>
          </a:p>
        </p:txBody>
      </p:sp>
    </p:spTree>
    <p:extLst>
      <p:ext uri="{BB962C8B-B14F-4D97-AF65-F5344CB8AC3E}">
        <p14:creationId xmlns:p14="http://schemas.microsoft.com/office/powerpoint/2010/main" val="3465327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D43914C-5C3F-4488-8DD2-51AD77317060}"/>
              </a:ext>
            </a:extLst>
          </p:cNvPr>
          <p:cNvSpPr>
            <a:spLocks noGrp="1"/>
          </p:cNvSpPr>
          <p:nvPr>
            <p:ph type="title"/>
          </p:nvPr>
        </p:nvSpPr>
        <p:spPr>
          <a:xfrm>
            <a:off x="3718561" y="365127"/>
            <a:ext cx="6320790" cy="1036954"/>
          </a:xfrm>
        </p:spPr>
        <p:txBody>
          <a:bodyPr>
            <a:normAutofit/>
          </a:bodyPr>
          <a:lstStyle/>
          <a:p>
            <a:r>
              <a:rPr lang="hu-HU" b="1" dirty="0"/>
              <a:t>Felelősség = helytállás</a:t>
            </a:r>
          </a:p>
        </p:txBody>
      </p:sp>
      <p:sp>
        <p:nvSpPr>
          <p:cNvPr id="3" name="Tartalom helye 2">
            <a:extLst>
              <a:ext uri="{FF2B5EF4-FFF2-40B4-BE49-F238E27FC236}">
                <a16:creationId xmlns:a16="http://schemas.microsoft.com/office/drawing/2014/main" id="{8570064C-8B93-4F0D-9BB7-D2C901F16812}"/>
              </a:ext>
            </a:extLst>
          </p:cNvPr>
          <p:cNvSpPr>
            <a:spLocks noGrp="1"/>
          </p:cNvSpPr>
          <p:nvPr>
            <p:ph idx="1"/>
          </p:nvPr>
        </p:nvSpPr>
        <p:spPr>
          <a:xfrm>
            <a:off x="1837509" y="1297577"/>
            <a:ext cx="9065622" cy="5195296"/>
          </a:xfrm>
        </p:spPr>
        <p:txBody>
          <a:bodyPr>
            <a:normAutofit/>
          </a:bodyPr>
          <a:lstStyle/>
          <a:p>
            <a:r>
              <a:rPr lang="hu-HU" sz="2000" dirty="0"/>
              <a:t>Pl. </a:t>
            </a:r>
            <a:r>
              <a:rPr lang="hu-HU" sz="2000" b="1" dirty="0"/>
              <a:t>C‑529/15. sz. ügy</a:t>
            </a:r>
            <a:r>
              <a:rPr lang="hu-HU" sz="2000" dirty="0"/>
              <a:t>: „34 A …a 2004/35 irányelvet … akként kell értelmezni, hogy azzal ellentétes az olyan nemzeti jogi rendelkezés, amely általános és automatikus módon kizárja, hogy az olyan kár, amely jelentősen kedvezőtlen hatást gyakorol az érintett vizek ökológiai, kémiai vagy mennyiségi állapotára vagy ökológiai potenciáljára, „környezeti kárnak” minősüljön, pusztán azért, mert e kárra kiterjed valamely, e jog alapján kiadott engedély.”</a:t>
            </a:r>
          </a:p>
          <a:p>
            <a:r>
              <a:rPr lang="hu-HU" sz="2000" dirty="0"/>
              <a:t>A környezeti felelősség így nem a jogsértésekért fennálló felelősséget jelenti elsősorban – jelenti persze azt is -, hanem </a:t>
            </a:r>
            <a:r>
              <a:rPr lang="hu-HU" sz="2000" b="1" dirty="0"/>
              <a:t>a szennyező fizet elvének megfelelő helytállási, felelős magatartást elváró felelősséget</a:t>
            </a:r>
            <a:r>
              <a:rPr lang="hu-HU" sz="2000" dirty="0"/>
              <a:t>.</a:t>
            </a:r>
          </a:p>
          <a:p>
            <a:endParaRPr lang="hu-HU" dirty="0"/>
          </a:p>
        </p:txBody>
      </p:sp>
      <p:sp>
        <p:nvSpPr>
          <p:cNvPr id="4" name="Dia számának helye 3">
            <a:extLst>
              <a:ext uri="{FF2B5EF4-FFF2-40B4-BE49-F238E27FC236}">
                <a16:creationId xmlns:a16="http://schemas.microsoft.com/office/drawing/2014/main" id="{751D332C-C515-4A22-821B-1A9462DDB09C}"/>
              </a:ext>
            </a:extLst>
          </p:cNvPr>
          <p:cNvSpPr>
            <a:spLocks noGrp="1"/>
          </p:cNvSpPr>
          <p:nvPr>
            <p:ph type="sldNum" sz="quarter" idx="12"/>
          </p:nvPr>
        </p:nvSpPr>
        <p:spPr/>
        <p:txBody>
          <a:bodyPr/>
          <a:lstStyle/>
          <a:p>
            <a:fld id="{66A3D025-BF54-4E43-9171-24D552EDAFA1}" type="slidenum">
              <a:rPr lang="hu-HU" smtClean="0"/>
              <a:t>3</a:t>
            </a:fld>
            <a:endParaRPr lang="hu-HU"/>
          </a:p>
        </p:txBody>
      </p:sp>
    </p:spTree>
    <p:extLst>
      <p:ext uri="{BB962C8B-B14F-4D97-AF65-F5344CB8AC3E}">
        <p14:creationId xmlns:p14="http://schemas.microsoft.com/office/powerpoint/2010/main" val="818826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9249B3C-8011-41FC-B8F5-3B7A1A5A2A89}"/>
              </a:ext>
            </a:extLst>
          </p:cNvPr>
          <p:cNvSpPr>
            <a:spLocks noGrp="1"/>
          </p:cNvSpPr>
          <p:nvPr>
            <p:ph type="title"/>
          </p:nvPr>
        </p:nvSpPr>
        <p:spPr>
          <a:xfrm>
            <a:off x="2592925" y="624110"/>
            <a:ext cx="8911687" cy="717010"/>
          </a:xfrm>
        </p:spPr>
        <p:txBody>
          <a:bodyPr/>
          <a:lstStyle/>
          <a:p>
            <a:pPr algn="ctr"/>
            <a:r>
              <a:rPr lang="hu-HU" b="1" dirty="0"/>
              <a:t>EU és tagállam - kötelezettségszegés</a:t>
            </a:r>
          </a:p>
        </p:txBody>
      </p:sp>
      <p:sp>
        <p:nvSpPr>
          <p:cNvPr id="3" name="Tartalom helye 2">
            <a:extLst>
              <a:ext uri="{FF2B5EF4-FFF2-40B4-BE49-F238E27FC236}">
                <a16:creationId xmlns:a16="http://schemas.microsoft.com/office/drawing/2014/main" id="{4EA5DB69-9103-49AD-AD67-B868E210E3FD}"/>
              </a:ext>
            </a:extLst>
          </p:cNvPr>
          <p:cNvSpPr>
            <a:spLocks noGrp="1"/>
          </p:cNvSpPr>
          <p:nvPr>
            <p:ph idx="1"/>
          </p:nvPr>
        </p:nvSpPr>
        <p:spPr>
          <a:xfrm>
            <a:off x="1201783" y="1454331"/>
            <a:ext cx="10302829" cy="4779559"/>
          </a:xfrm>
        </p:spPr>
        <p:txBody>
          <a:bodyPr/>
          <a:lstStyle/>
          <a:p>
            <a:r>
              <a:rPr lang="hu-HU" sz="2000" dirty="0" err="1"/>
              <a:t>EUMSz</a:t>
            </a:r>
            <a:r>
              <a:rPr lang="hu-HU" sz="2000" dirty="0"/>
              <a:t> 258. cikk értelmében: „Ha a Bizottság megítélése szerint egy tagállam a Szerződésekből eredő valamely kötelezettségét nem teljesítette, az ügyről indokolással ellátott véleményt ad, miután az érintett államnak lehetőséget biztosított észrevételei megtételére.</a:t>
            </a:r>
          </a:p>
          <a:p>
            <a:r>
              <a:rPr lang="hu-HU" sz="2000" dirty="0"/>
              <a:t>Ha az érintett állam a Bizottság által meghatározott határidőn belül nem tesz eleget a véleményben foglaltaknak, a Bizottság az Európai Unió Bíróságához fordulhat. ...</a:t>
            </a:r>
          </a:p>
          <a:p>
            <a:r>
              <a:rPr lang="hu-HU" sz="2000" dirty="0"/>
              <a:t>Ennek az eljárásnak következő lépése a 260. cikk: „(1) Ha az Európai Unió Bírósága megállapítja, hogy egy tagállam nem teljesítette a Szerződésekből eredő valamely kötelezettségét, az adott államnak meg kell tennie az Európai Unió Bíróságának ítéletében foglaltak teljesítéséhez szükséges intézkedéseket.”</a:t>
            </a:r>
          </a:p>
          <a:p>
            <a:endParaRPr lang="hu-HU" dirty="0"/>
          </a:p>
        </p:txBody>
      </p:sp>
    </p:spTree>
    <p:extLst>
      <p:ext uri="{BB962C8B-B14F-4D97-AF65-F5344CB8AC3E}">
        <p14:creationId xmlns:p14="http://schemas.microsoft.com/office/powerpoint/2010/main" val="3240711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73179A0-233A-44F5-9553-DD3AA0C4BDB1}"/>
              </a:ext>
            </a:extLst>
          </p:cNvPr>
          <p:cNvSpPr>
            <a:spLocks noGrp="1"/>
          </p:cNvSpPr>
          <p:nvPr>
            <p:ph type="title"/>
          </p:nvPr>
        </p:nvSpPr>
        <p:spPr>
          <a:xfrm>
            <a:off x="2592925" y="624110"/>
            <a:ext cx="8911687" cy="629924"/>
          </a:xfrm>
        </p:spPr>
        <p:txBody>
          <a:bodyPr>
            <a:normAutofit fontScale="90000"/>
          </a:bodyPr>
          <a:lstStyle/>
          <a:p>
            <a:pPr algn="ctr"/>
            <a:r>
              <a:rPr lang="hu-HU" dirty="0"/>
              <a:t>Esetek</a:t>
            </a:r>
          </a:p>
        </p:txBody>
      </p:sp>
      <p:sp>
        <p:nvSpPr>
          <p:cNvPr id="3" name="Tartalom helye 2">
            <a:extLst>
              <a:ext uri="{FF2B5EF4-FFF2-40B4-BE49-F238E27FC236}">
                <a16:creationId xmlns:a16="http://schemas.microsoft.com/office/drawing/2014/main" id="{BAE55362-2D0D-495F-B111-35172EEAAA7B}"/>
              </a:ext>
            </a:extLst>
          </p:cNvPr>
          <p:cNvSpPr>
            <a:spLocks noGrp="1"/>
          </p:cNvSpPr>
          <p:nvPr>
            <p:ph idx="1"/>
          </p:nvPr>
        </p:nvSpPr>
        <p:spPr>
          <a:xfrm>
            <a:off x="1175656" y="1445623"/>
            <a:ext cx="10563497" cy="4963886"/>
          </a:xfrm>
        </p:spPr>
        <p:txBody>
          <a:bodyPr>
            <a:normAutofit lnSpcReduction="10000"/>
          </a:bodyPr>
          <a:lstStyle/>
          <a:p>
            <a:pPr marL="0" indent="0">
              <a:buNone/>
            </a:pPr>
            <a:r>
              <a:rPr lang="hu-HU" sz="1900" dirty="0"/>
              <a:t>Nápoly és környéke települési szilárd hulladékkal kapcsolatos jogesete (C 297/08) </a:t>
            </a:r>
          </a:p>
          <a:p>
            <a:pPr marL="0" indent="0">
              <a:buNone/>
            </a:pPr>
            <a:r>
              <a:rPr lang="hu-HU" sz="1900" dirty="0"/>
              <a:t>A kérdés az, vajon a közösségi jog végrehajtásának nehézségeire történő hivatkozást mennyiben fogadja el a Bizottság és a Bíróság. Olaszország két okot is felhozott védekezésképpen, kimentést remélve, de el nem nyerve. Mindkét hivatkozás alapgondolata a külső elháríthatatlan ok:</a:t>
            </a:r>
          </a:p>
          <a:p>
            <a:r>
              <a:rPr lang="hu-HU" sz="1900" dirty="0"/>
              <a:t>„80. Az Olasz Köztársaság arra hivatkozik továbbá, hogy a kötelezettségszegés nem róható fel neki, hanem </a:t>
            </a:r>
            <a:r>
              <a:rPr lang="hu-HU" sz="1900" dirty="0" err="1"/>
              <a:t>vis</a:t>
            </a:r>
            <a:r>
              <a:rPr lang="hu-HU" sz="1900" dirty="0"/>
              <a:t> maior esetének tekinthető, amely olyan eseményeknek tudható be, mint a lakosság tiltakozása a hulladéklerakók településeik területén való létesítése ellen, a bűnözési tevékenység jelenléte a tartományban, valamint a közigazgatási szervek alvállalkozói egyes, a tartomány számára szükséges létesítmények megvalósítására vonatkozó kötelezettségeinek elmulasztása. </a:t>
            </a:r>
          </a:p>
          <a:p>
            <a:r>
              <a:rPr lang="hu-HU" sz="1900" dirty="0"/>
              <a:t>85. ... emlékeztetni kell arra, hogy jóllehet a </a:t>
            </a:r>
            <a:r>
              <a:rPr lang="hu-HU" sz="1900" dirty="0" err="1"/>
              <a:t>vis</a:t>
            </a:r>
            <a:r>
              <a:rPr lang="hu-HU" sz="1900" dirty="0"/>
              <a:t> maior esetének nem feltétele az abszolút lehetetlenség, e fogalom megköveteli ugyanakkor, hogy a magatartás vagy annak elmulasztása az érintett körén kívül eső, rendkívüli és szokatlan körülményekből következzen, amelyeknek a következményei az általa tanúsított minden gondosság ellenére elkerülhetetlenek ...”</a:t>
            </a:r>
          </a:p>
          <a:p>
            <a:endParaRPr lang="hu-HU" dirty="0"/>
          </a:p>
        </p:txBody>
      </p:sp>
    </p:spTree>
    <p:extLst>
      <p:ext uri="{BB962C8B-B14F-4D97-AF65-F5344CB8AC3E}">
        <p14:creationId xmlns:p14="http://schemas.microsoft.com/office/powerpoint/2010/main" val="3037872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FFAB889-4B96-4236-86F2-74A45A707434}"/>
              </a:ext>
            </a:extLst>
          </p:cNvPr>
          <p:cNvSpPr>
            <a:spLocks noGrp="1"/>
          </p:cNvSpPr>
          <p:nvPr>
            <p:ph type="title"/>
          </p:nvPr>
        </p:nvSpPr>
        <p:spPr>
          <a:xfrm>
            <a:off x="2592925" y="624110"/>
            <a:ext cx="8911687" cy="568964"/>
          </a:xfrm>
        </p:spPr>
        <p:txBody>
          <a:bodyPr>
            <a:normAutofit fontScale="90000"/>
          </a:bodyPr>
          <a:lstStyle/>
          <a:p>
            <a:pPr algn="ctr"/>
            <a:r>
              <a:rPr lang="hu-HU" dirty="0"/>
              <a:t>Egy kis hazai</a:t>
            </a:r>
          </a:p>
        </p:txBody>
      </p:sp>
      <p:sp>
        <p:nvSpPr>
          <p:cNvPr id="3" name="Tartalom helye 2">
            <a:extLst>
              <a:ext uri="{FF2B5EF4-FFF2-40B4-BE49-F238E27FC236}">
                <a16:creationId xmlns:a16="http://schemas.microsoft.com/office/drawing/2014/main" id="{9428F72A-E471-408A-9539-7CB05B22FA07}"/>
              </a:ext>
            </a:extLst>
          </p:cNvPr>
          <p:cNvSpPr>
            <a:spLocks noGrp="1"/>
          </p:cNvSpPr>
          <p:nvPr>
            <p:ph idx="1"/>
          </p:nvPr>
        </p:nvSpPr>
        <p:spPr>
          <a:xfrm>
            <a:off x="1602377" y="1271451"/>
            <a:ext cx="9902235" cy="5033555"/>
          </a:xfrm>
        </p:spPr>
        <p:txBody>
          <a:bodyPr>
            <a:normAutofit lnSpcReduction="10000"/>
          </a:bodyPr>
          <a:lstStyle/>
          <a:p>
            <a:pPr marL="0" indent="0">
              <a:buNone/>
            </a:pPr>
            <a:r>
              <a:rPr lang="hu-HU" b="1" dirty="0"/>
              <a:t>C-637/18. sz. ügy, Bizottság kontra Magyarország </a:t>
            </a:r>
            <a:r>
              <a:rPr lang="hu-HU" dirty="0"/>
              <a:t>(levegőtisztaság)- 2021. február 3</a:t>
            </a:r>
          </a:p>
          <a:p>
            <a:pPr marL="0" indent="0">
              <a:buNone/>
            </a:pPr>
            <a:r>
              <a:rPr lang="hu-HU" dirty="0"/>
              <a:t>2008-ban indult, magyar mentességi kérelmekkel (PM10), a kötelezettségszegési eljárás 2018-ban indult (ilyen válaszok: 27 Az indokolással ellátott kiegészítő véleményre adott 2014. május 30 i válaszában Magyarország emlékeztetett azokra a nehézségekre, amelyekkel e téren szembe kell néznie.)</a:t>
            </a:r>
          </a:p>
          <a:p>
            <a:pPr marL="0" indent="0">
              <a:buNone/>
            </a:pPr>
            <a:r>
              <a:rPr lang="hu-HU" dirty="0"/>
              <a:t>52      A Bizottság szintén elöljáróban azt is állítja, hogy amennyiben a kereset a 2008/50 irányelvből eredő kötelezettségek rendszeres és tartós megszegésének megállapítására irányul, a Bíróság elfogadja az ilyen módon felhozott kötelezettségszegés általános és tartós jellegének alátámasztására irányuló kiegészítő bizonyítékoknak a Bíróság előtti eljárás szakaszában való előterjesztését. A Bíróság a Bizottság álláspontja szerint azt is megerősítette, hogy ebben az esetben </a:t>
            </a:r>
            <a:r>
              <a:rPr lang="hu-HU" b="1" dirty="0"/>
              <a:t>a folyamatosnak tartott kötelezettségszegés megállapítása iránti kereset tárgya az indokolással ellátott vélemény után bekövetkezett tényekre is kiterjeszthető, ha ezek a tények ugyanolyan jellegűek, </a:t>
            </a:r>
            <a:r>
              <a:rPr lang="hu-HU" dirty="0"/>
              <a:t>mint az említett véleményben említett tények, és </a:t>
            </a:r>
            <a:r>
              <a:rPr lang="hu-HU" b="1" dirty="0"/>
              <a:t>ugyanazt a magatartást valósítják meg</a:t>
            </a:r>
            <a:r>
              <a:rPr lang="hu-HU" dirty="0"/>
              <a:t>. E tekintetben a Bizottság azt állítja, hogy Magyarország 2014. május 31 ét, azaz az indokolással ellátott kiegészítő véleményben megjelölt </a:t>
            </a:r>
            <a:r>
              <a:rPr lang="hu-HU" b="1" dirty="0"/>
              <a:t>határidő lejártát követően sem hozott megfelelő intézkedéseket</a:t>
            </a:r>
            <a:r>
              <a:rPr lang="hu-HU" dirty="0"/>
              <a:t> annak érdekében, hogy véget vessen az uniós jog rendszeres és folyamatos megsértésének.</a:t>
            </a:r>
          </a:p>
        </p:txBody>
      </p:sp>
    </p:spTree>
    <p:extLst>
      <p:ext uri="{BB962C8B-B14F-4D97-AF65-F5344CB8AC3E}">
        <p14:creationId xmlns:p14="http://schemas.microsoft.com/office/powerpoint/2010/main" val="2426103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41A4B31-92EE-4C28-9625-AD907585EDD3}"/>
              </a:ext>
            </a:extLst>
          </p:cNvPr>
          <p:cNvSpPr>
            <a:spLocks noGrp="1"/>
          </p:cNvSpPr>
          <p:nvPr>
            <p:ph type="title"/>
          </p:nvPr>
        </p:nvSpPr>
        <p:spPr>
          <a:xfrm>
            <a:off x="2592925" y="624110"/>
            <a:ext cx="8911687" cy="45719"/>
          </a:xfrm>
        </p:spPr>
        <p:txBody>
          <a:bodyPr>
            <a:normAutofit fontScale="90000"/>
          </a:bodyPr>
          <a:lstStyle/>
          <a:p>
            <a:endParaRPr lang="hu-HU" dirty="0"/>
          </a:p>
        </p:txBody>
      </p:sp>
      <p:sp>
        <p:nvSpPr>
          <p:cNvPr id="3" name="Tartalom helye 2">
            <a:extLst>
              <a:ext uri="{FF2B5EF4-FFF2-40B4-BE49-F238E27FC236}">
                <a16:creationId xmlns:a16="http://schemas.microsoft.com/office/drawing/2014/main" id="{9C61CBC7-B09B-4F51-A1E4-15A9C6F73144}"/>
              </a:ext>
            </a:extLst>
          </p:cNvPr>
          <p:cNvSpPr>
            <a:spLocks noGrp="1"/>
          </p:cNvSpPr>
          <p:nvPr>
            <p:ph idx="1"/>
          </p:nvPr>
        </p:nvSpPr>
        <p:spPr>
          <a:xfrm>
            <a:off x="1706880" y="1132113"/>
            <a:ext cx="9797732" cy="5016137"/>
          </a:xfrm>
        </p:spPr>
        <p:txBody>
          <a:bodyPr/>
          <a:lstStyle/>
          <a:p>
            <a:r>
              <a:rPr lang="hu-HU" dirty="0"/>
              <a:t>65      A Bíróság tehát már több alkalommal hangsúlyozta, hogy a környezeti levegőben lévő PM10 re vonatkozó határértékek túllépésének ténye önmagában elegendő a 2008/50 irányelv 13. cikke (1) bekezdése és XI. melléklete egymással összefüggésben értelmezett rendelkezései megsértésének megállapításához …</a:t>
            </a:r>
          </a:p>
          <a:p>
            <a:r>
              <a:rPr lang="hu-HU" dirty="0"/>
              <a:t>69      Ebből az következik, hogy az így megállapított túllépéseket tartósnak és rendszeresnek kell minősíteni, anélkül hogy a Bizottságnak azt további bizonyítékokkal alá kellene támasztania …</a:t>
            </a:r>
          </a:p>
          <a:p>
            <a:r>
              <a:rPr lang="hu-HU" dirty="0"/>
              <a:t>76      Ennélfogva, és mivel Magyarország nem nyújtott be olyan, </a:t>
            </a:r>
            <a:r>
              <a:rPr lang="hu-HU" b="1" dirty="0"/>
              <a:t>rendkívüli körülmények </a:t>
            </a:r>
            <a:r>
              <a:rPr lang="hu-HU" dirty="0"/>
              <a:t>fennállására vonatkozó bizonyítékot, amely körülmények következményei </a:t>
            </a:r>
            <a:r>
              <a:rPr lang="hu-HU" b="1" dirty="0"/>
              <a:t>kellő gondosság mellett sem lettek volna elkerülhetőek</a:t>
            </a:r>
            <a:r>
              <a:rPr lang="hu-HU" dirty="0"/>
              <a:t>, </a:t>
            </a:r>
            <a:r>
              <a:rPr lang="hu-HU" b="1" dirty="0"/>
              <a:t>nem bír relevanciával, hogy a kötelezettségszegés azon tagállam szándékából ered, amelynek az betudható, avagy gondatlanságából, illetve olyan technikai vagy strukturális nehézségekből</a:t>
            </a:r>
            <a:r>
              <a:rPr lang="hu-HU" dirty="0"/>
              <a:t>, amelyekkel e tagállam szembesült</a:t>
            </a:r>
          </a:p>
        </p:txBody>
      </p:sp>
    </p:spTree>
    <p:extLst>
      <p:ext uri="{BB962C8B-B14F-4D97-AF65-F5344CB8AC3E}">
        <p14:creationId xmlns:p14="http://schemas.microsoft.com/office/powerpoint/2010/main" val="4223643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CA71B5E-A5AF-4DB4-9C9A-1756590E4DDA}"/>
              </a:ext>
            </a:extLst>
          </p:cNvPr>
          <p:cNvSpPr>
            <a:spLocks noGrp="1"/>
          </p:cNvSpPr>
          <p:nvPr>
            <p:ph type="title"/>
          </p:nvPr>
        </p:nvSpPr>
        <p:spPr>
          <a:xfrm>
            <a:off x="2592925" y="624110"/>
            <a:ext cx="8911687" cy="168370"/>
          </a:xfrm>
        </p:spPr>
        <p:txBody>
          <a:bodyPr>
            <a:normAutofit fontScale="90000"/>
          </a:bodyPr>
          <a:lstStyle/>
          <a:p>
            <a:endParaRPr lang="hu-HU" dirty="0"/>
          </a:p>
        </p:txBody>
      </p:sp>
      <p:sp>
        <p:nvSpPr>
          <p:cNvPr id="3" name="Tartalom helye 2">
            <a:extLst>
              <a:ext uri="{FF2B5EF4-FFF2-40B4-BE49-F238E27FC236}">
                <a16:creationId xmlns:a16="http://schemas.microsoft.com/office/drawing/2014/main" id="{316688BD-B482-4D15-BE59-06D4859D50D9}"/>
              </a:ext>
            </a:extLst>
          </p:cNvPr>
          <p:cNvSpPr>
            <a:spLocks noGrp="1"/>
          </p:cNvSpPr>
          <p:nvPr>
            <p:ph idx="1"/>
          </p:nvPr>
        </p:nvSpPr>
        <p:spPr>
          <a:xfrm>
            <a:off x="1210491" y="1558834"/>
            <a:ext cx="10294121" cy="4675056"/>
          </a:xfrm>
        </p:spPr>
        <p:txBody>
          <a:bodyPr/>
          <a:lstStyle/>
          <a:p>
            <a:r>
              <a:rPr lang="hu-HU" dirty="0"/>
              <a:t>114    A 2008/50 irányelv 23. cikke (1) bekezdésének második albekezdéséből az következik, hogy amennyiben a PM10 re vonatkozó határértékek túllépésére az alkalmazásukra előírt határidő lejártát követően kerül sor, az érintett tagállamnak bizonyos követelményeknek megfelelő </a:t>
            </a:r>
            <a:r>
              <a:rPr lang="hu-HU" b="1" dirty="0"/>
              <a:t>levegőminőségi tervet </a:t>
            </a:r>
            <a:r>
              <a:rPr lang="hu-HU" dirty="0"/>
              <a:t>kell kidolgoznia.</a:t>
            </a:r>
          </a:p>
          <a:p>
            <a:r>
              <a:rPr lang="hu-HU" dirty="0"/>
              <a:t>115    Így e tervnek megfelelő intézkedéseket kell előírnia annak érdekében, hogy a határértékek túllépésének időtartama a lehető legrövidebb legyen, és e terv magában foglalhatja az érzékeny népességcsoportok – többek között a gyermekek – védelmére irányuló további, egyedi intézkedéseket is.</a:t>
            </a:r>
          </a:p>
          <a:p>
            <a:r>
              <a:rPr lang="hu-HU" dirty="0"/>
              <a:t>122    A jelen ügyben elöljáróban meg kell állapítani, hogy Magyarország a jelen keresettel érintett zónákban 2005 és 2017 között rendszeresen és tartósan megsértette a 2008/50 irányelv 13. cikke (1) bekezdésének és XI. mellékletének egymással összefüggésben értelmezett rendelkezéseiből eredő kötelezettségeit, amint az a Bizottság által emelt első kifogás vizsgálatából kitűnik.</a:t>
            </a:r>
          </a:p>
        </p:txBody>
      </p:sp>
    </p:spTree>
    <p:extLst>
      <p:ext uri="{BB962C8B-B14F-4D97-AF65-F5344CB8AC3E}">
        <p14:creationId xmlns:p14="http://schemas.microsoft.com/office/powerpoint/2010/main" val="442482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78189B2-2099-4818-91B0-E68BE983E24E}"/>
              </a:ext>
            </a:extLst>
          </p:cNvPr>
          <p:cNvSpPr>
            <a:spLocks noGrp="1"/>
          </p:cNvSpPr>
          <p:nvPr>
            <p:ph type="title"/>
          </p:nvPr>
        </p:nvSpPr>
        <p:spPr>
          <a:xfrm>
            <a:off x="2592925" y="624110"/>
            <a:ext cx="8911687" cy="203204"/>
          </a:xfrm>
        </p:spPr>
        <p:txBody>
          <a:bodyPr>
            <a:normAutofit fontScale="90000"/>
          </a:bodyPr>
          <a:lstStyle/>
          <a:p>
            <a:endParaRPr lang="hu-HU" dirty="0"/>
          </a:p>
        </p:txBody>
      </p:sp>
      <p:sp>
        <p:nvSpPr>
          <p:cNvPr id="3" name="Tartalom helye 2">
            <a:extLst>
              <a:ext uri="{FF2B5EF4-FFF2-40B4-BE49-F238E27FC236}">
                <a16:creationId xmlns:a16="http://schemas.microsoft.com/office/drawing/2014/main" id="{F00F23A0-DFEC-4B40-8E3B-08500CF82F55}"/>
              </a:ext>
            </a:extLst>
          </p:cNvPr>
          <p:cNvSpPr>
            <a:spLocks noGrp="1"/>
          </p:cNvSpPr>
          <p:nvPr>
            <p:ph idx="1"/>
          </p:nvPr>
        </p:nvSpPr>
        <p:spPr>
          <a:xfrm>
            <a:off x="1384663" y="1445623"/>
            <a:ext cx="10119949" cy="4929051"/>
          </a:xfrm>
        </p:spPr>
        <p:txBody>
          <a:bodyPr>
            <a:normAutofit fontScale="92500" lnSpcReduction="20000"/>
          </a:bodyPr>
          <a:lstStyle/>
          <a:p>
            <a:r>
              <a:rPr lang="hu-HU" dirty="0"/>
              <a:t>132    Így tehát a 2008/50 irányelv 23. cikke ennek jegyében írja elő, hogy amennyiben megállapítást nyert a PM10 re vonatkozó határértékek túllépése, e helyzetnek az érintett tagállamot a lehető leghamarabb nem csak arra kell késztetnie, hogy egy levegőminőségi tervben megfelelő intézkedéseket fogadjon el, hanem arra is, hogy azokat végre is hajtsa, tehát azt a mozgásteret, amellyel e tagállam a határértékek túllépése esetén rendelkezik, e követelmény ebben az összefüggésben korlátozza …</a:t>
            </a:r>
          </a:p>
          <a:p>
            <a:r>
              <a:rPr lang="hu-HU" dirty="0"/>
              <a:t>133    Egyébiránt, ami Magyarország azon érvét illeti, amely szerint az intézkedések akkor is megfelelőek, ha azok csak jóval az érintett határérték túllépése megállapításának az időpontját követően fejtenek ki hatást, vagy másként kifejezve a „lehető legrövidebb” időtartam a levegőszennyezés összetett jellegére tekintettel nem vonatkozhat az intézkedések hatására, emlékeztetni kell arra, hogy a tagállamnak bizonyítania kell, hogy a PM10 re vonatkozó határértékek túllépéseinek megszüntetése tekintetében általa hivatkozott, nem kivételes jellegű nehézségek alkalmasak arra, hogy kizárják a rövidebb határidők előírásának lehetőségét …</a:t>
            </a:r>
          </a:p>
          <a:p>
            <a:r>
              <a:rPr lang="hu-HU" dirty="0"/>
              <a:t>134    Ebben az összefüggésben meg kell állapítani, hogy Magyarország a földrajzi helyzetét, valamint az e tagállamban fennálló geológiai és meteorológiai feltételeket illetően a levegőminőségi tervekben említett általános jellegű tényekre való hivatkozásra szorítkozott anélkül, hogy további pontosításokkal szolgált volna, vagy a Bizottság keresetével érintett minden egyes zónát illetően esetről esetre alaposabb elemzést végzett volna. </a:t>
            </a:r>
          </a:p>
        </p:txBody>
      </p:sp>
    </p:spTree>
    <p:extLst>
      <p:ext uri="{BB962C8B-B14F-4D97-AF65-F5344CB8AC3E}">
        <p14:creationId xmlns:p14="http://schemas.microsoft.com/office/powerpoint/2010/main" val="3035424746"/>
      </p:ext>
    </p:extLst>
  </p:cSld>
  <p:clrMapOvr>
    <a:masterClrMapping/>
  </p:clrMapOvr>
</p:sld>
</file>

<file path=ppt/theme/theme1.xml><?xml version="1.0" encoding="utf-8"?>
<a:theme xmlns:a="http://schemas.openxmlformats.org/drawingml/2006/main" name="Szálak">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204</TotalTime>
  <Words>4425</Words>
  <Application>Microsoft Office PowerPoint</Application>
  <PresentationFormat>Szélesvásznú</PresentationFormat>
  <Paragraphs>141</Paragraphs>
  <Slides>25</Slides>
  <Notes>0</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25</vt:i4>
      </vt:variant>
    </vt:vector>
  </HeadingPairs>
  <TitlesOfParts>
    <vt:vector size="29" baseType="lpstr">
      <vt:lpstr>Arial</vt:lpstr>
      <vt:lpstr>Century Gothic</vt:lpstr>
      <vt:lpstr>Wingdings 3</vt:lpstr>
      <vt:lpstr>Szálak</vt:lpstr>
      <vt:lpstr>(Közigazgatási) felelősség</vt:lpstr>
      <vt:lpstr>Az állam felelőssége</vt:lpstr>
      <vt:lpstr>Felelősség = helytállás</vt:lpstr>
      <vt:lpstr>EU és tagállam - kötelezettségszegés</vt:lpstr>
      <vt:lpstr>Esetek</vt:lpstr>
      <vt:lpstr>Egy kis hazai</vt:lpstr>
      <vt:lpstr>PowerPoint-bemutató</vt:lpstr>
      <vt:lpstr>PowerPoint-bemutató</vt:lpstr>
      <vt:lpstr>PowerPoint-bemutató</vt:lpstr>
      <vt:lpstr>EU bírság a tagállamra</vt:lpstr>
      <vt:lpstr>Jogeset</vt:lpstr>
      <vt:lpstr>PowerPoint-bemutató</vt:lpstr>
      <vt:lpstr>Ideiglenes intézkedés</vt:lpstr>
      <vt:lpstr>PowerPoint-bemutató</vt:lpstr>
      <vt:lpstr>PowerPoint-bemutató</vt:lpstr>
      <vt:lpstr>1995. évi LIII. tv.</vt:lpstr>
      <vt:lpstr>ELD irányelv</vt:lpstr>
      <vt:lpstr>PowerPoint-bemutató</vt:lpstr>
      <vt:lpstr>PowerPoint-bemutató</vt:lpstr>
      <vt:lpstr>PowerPoint-bemutató</vt:lpstr>
      <vt:lpstr>Környezetvédelmi bírság</vt:lpstr>
      <vt:lpstr>Típusai</vt:lpstr>
      <vt:lpstr>Példák</vt:lpstr>
      <vt:lpstr>PowerPoint-bemutató</vt:lpstr>
      <vt:lpstr>A környezet és természet védelmét érintő szabálysértések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PowerPoint-bemutató</dc:title>
  <dc:creator>Bándi Gyula</dc:creator>
  <cp:lastModifiedBy>Bándi Gyula</cp:lastModifiedBy>
  <cp:revision>16</cp:revision>
  <dcterms:created xsi:type="dcterms:W3CDTF">2022-03-12T08:43:20Z</dcterms:created>
  <dcterms:modified xsi:type="dcterms:W3CDTF">2022-03-12T16:41:30Z</dcterms:modified>
</cp:coreProperties>
</file>