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3" r:id="rId3"/>
    <p:sldId id="267" r:id="rId4"/>
    <p:sldId id="268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FA10DD-D1F8-45AE-86E2-FE65BE5995DB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867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B65C-78E9-449E-978E-6BCCFE2FC782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573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B96D-B91C-4F9E-8753-2FD7D5EDC10B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8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1DC-D473-457E-9B88-58B760353715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654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A887-897E-4989-8EB5-4A1B5F7ED4D9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04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3A3-C207-4B90-BE1D-396081D04DAA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51E3-4239-4BFB-9B1C-A6ADF4286720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00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9C88-AD2E-4D86-A863-D6D09FBEDC8F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65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BCB1-837A-4BB9-BAC3-94174524E22B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828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D3A6-78E5-485C-88A2-1DA7072687DC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5811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9FAB-6D5D-49CE-91AC-C16815503B52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79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7A48DB-0980-4C6F-AEF2-4C7F1BBF43AA}" type="datetime1">
              <a:rPr lang="hu-HU" smtClean="0"/>
              <a:pPr/>
              <a:t>2021. 03. 09.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19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9DD81B-5A59-4AE8-BAD9-E29B6F0D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725DB1-C8AD-444F-B622-283E5C1C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hu-HU" sz="4000" b="1" dirty="0"/>
              <a:t>Egyes szervezeti kérdések</a:t>
            </a:r>
          </a:p>
          <a:p>
            <a:pPr marL="68580" indent="0" algn="ctr">
              <a:buNone/>
            </a:pPr>
            <a:endParaRPr lang="hu-HU" dirty="0"/>
          </a:p>
          <a:p>
            <a:pPr marL="68580" indent="0" algn="ctr">
              <a:buNone/>
            </a:pPr>
            <a:endParaRPr lang="hu-HU"/>
          </a:p>
          <a:p>
            <a:pPr marL="68580" indent="0" algn="ctr">
              <a:buNone/>
            </a:pPr>
            <a:r>
              <a:rPr lang="hu-HU"/>
              <a:t>Készítette</a:t>
            </a:r>
            <a:r>
              <a:rPr lang="hu-HU" dirty="0"/>
              <a:t>: Dr. </a:t>
            </a:r>
            <a:r>
              <a:rPr lang="hu-HU" dirty="0" err="1"/>
              <a:t>Szamek</a:t>
            </a:r>
            <a:r>
              <a:rPr lang="hu-HU" dirty="0"/>
              <a:t> Gabriella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E3FC361-C831-4C8E-A35F-AC702969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41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692696"/>
            <a:ext cx="7024744" cy="613872"/>
          </a:xfrm>
        </p:spPr>
        <p:txBody>
          <a:bodyPr>
            <a:normAutofit/>
          </a:bodyPr>
          <a:lstStyle/>
          <a:p>
            <a:r>
              <a:rPr lang="hu-HU" sz="2600" dirty="0"/>
              <a:t>12/2019. (IV. 8.) AB határozat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87672" y="1484784"/>
            <a:ext cx="8040777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„A jogorvoslati jog ténylegesen akkor érvényesül, ha biztosított a más szervhez, vagy azonos szerv magasabb fórumához fordulás lehetősége, az ezen feltételnek megfelelő jogorvoslati fórum pedig akkor lehet képes a jogsérelem orvoslására, ha a jogorvoslati fórumrendszer igénybevételét nem gátolják jogszabályi előírások, illetőleg a jogorvoslat jogszabályban meghatározott terjedelme sem zárja ki a döntés érdemi </a:t>
            </a:r>
            <a:r>
              <a:rPr lang="hu-HU" dirty="0" err="1"/>
              <a:t>felülbírálatának</a:t>
            </a:r>
            <a:r>
              <a:rPr lang="hu-HU" dirty="0"/>
              <a:t> lehetőségét.”</a:t>
            </a:r>
          </a:p>
          <a:p>
            <a:r>
              <a:rPr lang="hu-HU" dirty="0"/>
              <a:t>„Abban az esetben, ha a jogalkotó tehát úgy dönt, hogy valamely közigazgatási eljárásban biztosítja a közigazgatás rendszerén belüli fellebbezés mint az Alaptörvény XXVIII. cikk (7) bekezdése szerinti valódi jogorvoslat lehetőségét és annak elbírálását egy közigazgatási hatóságra bízza, akkor ezen fórumnak és a fellebbezési eljárásnak is ki kell elégítenie az Alaptörvény XXVIII. cikk (7) bekezdése szerinti követelményeket.”</a:t>
            </a:r>
          </a:p>
          <a:p>
            <a:r>
              <a:rPr lang="hu-HU" dirty="0"/>
              <a:t>„Az Alaptörvény XXVIII. cikk (7) bekezdése szerinti jogorvoslathoz való jog lényegi tartalmával, nevezetesen az állam intézményvédelmi kötelezettségével ellentétes ugyanakkor az a szabályozás, amely valamely hatósági döntéssel szemben a közigazgatás intézményrendszerén belül oly módon kíván fellebbezés keretében valódi jogorvoslati lehetőséget biztosítani, hogy a jogorvoslati fórum sem más szervnek, sem ugyanazon szerv magasabb fórumának nem minősíthető.”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10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5403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7886700" cy="1024404"/>
          </a:xfrm>
        </p:spPr>
        <p:txBody>
          <a:bodyPr>
            <a:normAutofit/>
          </a:bodyPr>
          <a:lstStyle/>
          <a:p>
            <a:r>
              <a:rPr lang="hu-HU" sz="2800" dirty="0"/>
              <a:t>Szervezetrendszer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389532"/>
            <a:ext cx="7886700" cy="5063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1995. évi LIII. törvény a környezetvédelmének általános szabályairól (</a:t>
            </a:r>
            <a:r>
              <a:rPr lang="hu-HU" dirty="0" err="1"/>
              <a:t>Kvt</a:t>
            </a:r>
            <a:r>
              <a:rPr lang="hu-HU" dirty="0"/>
              <a:t>.) alapján a szervezeti felépítés: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Országgyűlés</a:t>
            </a:r>
          </a:p>
          <a:p>
            <a:r>
              <a:rPr lang="hu-HU" dirty="0"/>
              <a:t>Kormány</a:t>
            </a:r>
          </a:p>
          <a:p>
            <a:r>
              <a:rPr lang="hu-HU" dirty="0"/>
              <a:t>Országos Környezetvédelmi Tanács </a:t>
            </a:r>
          </a:p>
          <a:p>
            <a:r>
              <a:rPr lang="hu-HU" dirty="0"/>
              <a:t>Miniszter (AM, BM, ITM, </a:t>
            </a:r>
            <a:r>
              <a:rPr lang="hu-HU" dirty="0" err="1"/>
              <a:t>MvM</a:t>
            </a:r>
            <a:r>
              <a:rPr lang="hu-HU" dirty="0"/>
              <a:t>)</a:t>
            </a:r>
          </a:p>
          <a:p>
            <a:r>
              <a:rPr lang="hu-HU" dirty="0"/>
              <a:t>Területi szervek: megyei/fővárosi kormányhivatal</a:t>
            </a:r>
          </a:p>
          <a:p>
            <a:pPr marL="228600" lvl="1">
              <a:spcBef>
                <a:spcPts val="1000"/>
              </a:spcBef>
            </a:pPr>
            <a:r>
              <a:rPr lang="hu-HU" sz="2400" dirty="0"/>
              <a:t>Ügyészség</a:t>
            </a:r>
          </a:p>
        </p:txBody>
      </p:sp>
    </p:spTree>
    <p:extLst>
      <p:ext uri="{BB962C8B-B14F-4D97-AF65-F5344CB8AC3E}">
        <p14:creationId xmlns:p14="http://schemas.microsoft.com/office/powerpoint/2010/main" val="326170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hu-HU" sz="2800" dirty="0"/>
              <a:t>Szervezetrendszer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980728"/>
            <a:ext cx="8208912" cy="5616624"/>
          </a:xfrm>
        </p:spPr>
        <p:txBody>
          <a:bodyPr>
            <a:noAutofit/>
          </a:bodyPr>
          <a:lstStyle/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400" dirty="0" err="1"/>
              <a:t>MvM</a:t>
            </a:r>
            <a:r>
              <a:rPr lang="hu-HU" sz="1400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Építésügy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Területrendezés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Kulturális örökségvédelem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400" dirty="0"/>
              <a:t>BM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Katasztrófák elleni védekezés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Vízvédelem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Vízgazdálkodás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400" dirty="0"/>
              <a:t>AM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Környezetvédelem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Természetvédelem 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400" dirty="0"/>
              <a:t>ITM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Bányászati ügyek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Energiapolitika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Közszolgáltatások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400" dirty="0"/>
              <a:t>Hulladék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/>
              <a:t>Klíma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3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7820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608" y="764704"/>
            <a:ext cx="7024744" cy="601136"/>
          </a:xfrm>
        </p:spPr>
        <p:txBody>
          <a:bodyPr>
            <a:normAutofit/>
          </a:bodyPr>
          <a:lstStyle/>
          <a:p>
            <a:r>
              <a:rPr lang="hu-HU" sz="2800" dirty="0"/>
              <a:t>Szervezetrendszer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67493" y="1700808"/>
            <a:ext cx="6777317" cy="4464496"/>
          </a:xfrm>
        </p:spPr>
        <p:txBody>
          <a:bodyPr>
            <a:normAutofit fontScale="70000" lnSpcReduction="20000"/>
          </a:bodyPr>
          <a:lstStyle/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2600" dirty="0" err="1"/>
              <a:t>KöFe-k</a:t>
            </a:r>
            <a:r>
              <a:rPr lang="hu-HU" sz="2600" dirty="0"/>
              <a:t> integrációja a megyei/fővárosi kormányhivatalokba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hu-HU" dirty="0"/>
              <a:t>2015. évi VI. törvény egyes közigazgatási tárgyú törvények módosításáról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hu-HU" dirty="0"/>
              <a:t>66/2015(III.30) Kormány rendelet a fővárosi és megyei kormányhivatalokról, valamint a járási (fővárosi kerületi) hivatalokról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hu-HU" dirty="0"/>
              <a:t>a Földművelésügyi miniszter 15/2015. (III.31) FM rendelete a környezetvédelmi és természetvédelmi felügyelőségeknek a fővárosi és megyei kormányhivatalokba történő integrációjával összefüggő egyes környezetvédelmi és természetvédelmi tárgyú rendeletek módosításáról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4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183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764705"/>
            <a:ext cx="7776864" cy="870643"/>
          </a:xfrm>
        </p:spPr>
        <p:txBody>
          <a:bodyPr>
            <a:noAutofit/>
          </a:bodyPr>
          <a:lstStyle/>
          <a:p>
            <a:r>
              <a:rPr lang="hu-HU" sz="2200" dirty="0"/>
              <a:t>Jövő Nemzedékek Szószólójának állásfoglalása a hatósági szervezetrendszerével kapcsolatos elvárásokról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844824"/>
            <a:ext cx="8064896" cy="4680520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„A kormány szervezetalakítási szabadságának főszabálya a környezetvédelem területén bizonyos korlátok között érvényesülhet csupán, még ha más ágazatokban a végrehajtó hatalom szervezetalakítási szabadsággal is rendelkezik. Az egészséges környezethez való alapjog specifikus alkotmányossági követelményt állít a környezetvédelmi feladatokat ellátó intézményrendszer tekintetében.”</a:t>
            </a:r>
          </a:p>
          <a:p>
            <a:r>
              <a:rPr lang="hu-HU" dirty="0"/>
              <a:t>„A felügyelőségi rendszer kormányhivatali integrálásának jogalkotási folyamatát áttekintve megállapítható, hogy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annak 2015. évi átalakításakor az integrációra való felkészüléshez egyetlen nap sem állt rendelkezésre</a:t>
            </a:r>
          </a:p>
          <a:p>
            <a:r>
              <a:rPr lang="hu-HU" dirty="0"/>
              <a:t>Kiemelendő, hogy olyan járásokban kellett környezetvédelmi és természetvédelmi szervezeti egységet felállítani, ahol korábban még megyei/regionális szintű szerveződés esetében sem létezett ilyen szervezeti egység”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5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2700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7920880" cy="1143000"/>
          </a:xfrm>
        </p:spPr>
        <p:txBody>
          <a:bodyPr>
            <a:noAutofit/>
          </a:bodyPr>
          <a:lstStyle/>
          <a:p>
            <a:r>
              <a:rPr lang="hu-HU" sz="2600" dirty="0"/>
              <a:t>Jövő Nemzedékek Szószólójának állásfoglalása a hatósági szervezetrendszerével kapcsolatos elvárásokról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2060848"/>
            <a:ext cx="8136904" cy="4464496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„A környezeti érdekek megfelelő érvényesítéséhez szükség van a környezeti elemek egységes védelmére, amely egy holisztikusabb megközelítést feltételez a környezeti érdekek fent említett holisztikus megközelítésének hiánya miatt az egyes szervezetek, hatóságok gyakorlata nem tekinthető egységesnek, mert hiányoznak azok a fórumok és eszközök, amelyek az azonos megközelítést, az egységes jogértelmezést kellően megalapoznák, és számon kérhetővé tennék.” </a:t>
            </a:r>
          </a:p>
          <a:p>
            <a:r>
              <a:rPr lang="hu-HU" dirty="0"/>
              <a:t>„A környezetvédelmi minisztérium megszüntetése óta nincsen olyan felelős miniszter, akinek feladata és hatásköre lenne ezen holisztikus megközelítés képviselete és érvényesítése a kormány szintjén és saját intézményrendszerén keresztül”</a:t>
            </a:r>
          </a:p>
          <a:p>
            <a:r>
              <a:rPr lang="hu-HU" dirty="0"/>
              <a:t>„Az integrált kormányhivatali működés következtében a környezetvédelemért felelős minisztérium szakmai irányítása közvetetté vált a környezetvédelmi ügyekkel foglalkozó osztályok, főosztályok felett.”</a:t>
            </a:r>
          </a:p>
          <a:p>
            <a:r>
              <a:rPr lang="hu-HU" dirty="0"/>
              <a:t>„Az integráció hatására a feladat ebben a formában ellátatlan maradt, mert a hatósági döntéshozatali rendszernek nincsen olyan szereplője, amelynek feladata elsődlegesen és kizárólagosan a természeti környezet megóvása lenne.”</a:t>
            </a:r>
          </a:p>
          <a:p>
            <a:r>
              <a:rPr lang="hu-HU" dirty="0"/>
              <a:t>„A szakhatósági eljárás megszűnésével megszűnt az az eljárási kényszer, hogy a hatósági eljárás során a szakkérdés vizsgálatát olyan szervezet, illetve szervezeti egység végezze, amely kellő szakértelemmel rendelkezik a környezet- és a természetvédelmi szakkérdés megítélésére.”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6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68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620688"/>
            <a:ext cx="7024744" cy="613872"/>
          </a:xfrm>
        </p:spPr>
        <p:txBody>
          <a:bodyPr>
            <a:normAutofit/>
          </a:bodyPr>
          <a:lstStyle/>
          <a:p>
            <a:r>
              <a:rPr lang="hu-HU" sz="2600" dirty="0"/>
              <a:t>4/2019. (III.7.) ABH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484784"/>
            <a:ext cx="8064896" cy="5040560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„Ezek alapján az Alkotmánybíróság a jelen ügyben is megerősíti: a környezet- és természetvédelmi hatósági rendszerre és az eljárásokra vonatkozó joganyag a visszalépés tilalmának az alkalmazási hatálya alatt áll, úgy, ahogy az az Alaptörvény I. cikk (3) bekezdésének tesztjéből következik, tehát azzal szemben érvényesülnek az Alaptörvény </a:t>
            </a:r>
            <a:r>
              <a:rPr lang="hu-HU" i="1" dirty="0"/>
              <a:t>P) </a:t>
            </a:r>
            <a:r>
              <a:rPr lang="hu-HU" dirty="0"/>
              <a:t>cikk (1) bekezdéséből és a XXI. cikk (1) bekezdéséből folyó sajátos követelmények. Emiatt többről van szó az általános közigazgatási szervezeti jog alkotmányos vetületénél.”</a:t>
            </a:r>
          </a:p>
          <a:p>
            <a:r>
              <a:rPr lang="hu-HU" dirty="0"/>
              <a:t>„A szakhatósági eljárás a hatóság és a szakhatóság együttdöntésének a speciális rendjét jelöli. Sajátossága, hogy a szakhatóság közhatalmi jogosítványával élve kötelező állásfoglalást ad a hatóságnak, amely azt változatlan tartalommal beépíti döntésébe.”</a:t>
            </a:r>
          </a:p>
          <a:p>
            <a:r>
              <a:rPr lang="hu-HU" dirty="0"/>
              <a:t>„Az eddigiek alapján az Alkotmánybíróság azt állapította meg, hogy az Alaptörvény indítványban felhívott rendelkezéseiből nem vezethető le az a tartalmi követelmény, amely szerint kizárólag a szakhatósági modellben megvalósuló eljárás jelentené a környezet- és természetvédelmi érdekek érvényre juttatását. Hangsúlyozandó ugyanis, hogy e garancia nem önmagában a szakhatósági eljárásban, hanem az Alaptörvény </a:t>
            </a:r>
            <a:r>
              <a:rPr lang="hu-HU" i="1" dirty="0"/>
              <a:t>P) </a:t>
            </a:r>
            <a:r>
              <a:rPr lang="hu-HU" dirty="0"/>
              <a:t>cikk (1) bekezdésében példálózva megnevezett, és az Alaptörvény XXI. cikk (1) bekezdése által is védett természeti értékeket és környezeti elemeket érintő jogszerű döntésben keresendő. A jogszerű döntés meghozatala alól azonban az általános igazgatási szerv sem mentesül azon oknál fogva, hogy nem kényszerül szakhatósági állásfoglalást igényelni.”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7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4835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692696"/>
            <a:ext cx="7024744" cy="613872"/>
          </a:xfrm>
        </p:spPr>
        <p:txBody>
          <a:bodyPr>
            <a:normAutofit/>
          </a:bodyPr>
          <a:lstStyle/>
          <a:p>
            <a:r>
              <a:rPr lang="hu-HU" sz="2600" dirty="0"/>
              <a:t>4/2019. (III.7.) ABH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484784"/>
            <a:ext cx="8136904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„Az előbbi következtetés ellenére az Alkotmánybíróságnak arra is választ kellett adnia a visszalépés értékeléséhez, miként változott a kockázata annak, hogy a természeti értékeket, illetve a környezeti elemeket sértő döntés születik az integrált rendszerben.”</a:t>
            </a:r>
          </a:p>
          <a:p>
            <a:r>
              <a:rPr lang="hu-HU" dirty="0"/>
              <a:t>„A szervezeti és az eljárási szabályok az anyagi jog szolgálatára hivatottak.”</a:t>
            </a:r>
          </a:p>
          <a:p>
            <a:r>
              <a:rPr lang="hu-HU" dirty="0"/>
              <a:t>„Az állam intézményvédelmi kötelezettségéből következik, hogy a jogalkotónak eljárási garanciákat is nyújtania kell az egészséges környezethez való jog érvényesülése érdekében, függetlenül attól, hogy az alanyi alapjogi vetület sérelmét mennyiben vitatják sikeresen az indítványozók az Alkotmánybíróság előtt.”</a:t>
            </a:r>
          </a:p>
          <a:p>
            <a:r>
              <a:rPr lang="hu-HU" dirty="0"/>
              <a:t>„A szakkérdésre adott válasz nem fejez ki önálló állami akaratot.” </a:t>
            </a:r>
          </a:p>
          <a:p>
            <a:r>
              <a:rPr lang="hu-HU" dirty="0"/>
              <a:t>„Az Alkotmánybíróság az előbbiek alapján azt állapította meg, hogy az eljárási szabályozás hiányosságai miatt nem biztosított, hogy a járási hivatal, illetve a kormányhivatal a természetet és a környezetet érintő engedélyező határozata rendelkező részében köteles kifejezetten megállapítani, hogy a határozatban foglaltak teljesítése nem veszélyeztet vagy károsít természeti értéket, illetve környezeti elemet.”</a:t>
            </a:r>
          </a:p>
          <a:p>
            <a:r>
              <a:rPr lang="hu-HU" dirty="0"/>
              <a:t>„Ez a joghézag jogértelmezéssel nem tölthető ki, ahhoz jogalkotásra van szükség.”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8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0196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692696"/>
            <a:ext cx="7024744" cy="685880"/>
          </a:xfrm>
        </p:spPr>
        <p:txBody>
          <a:bodyPr>
            <a:normAutofit/>
          </a:bodyPr>
          <a:lstStyle/>
          <a:p>
            <a:r>
              <a:rPr lang="hu-HU" sz="2600" dirty="0"/>
              <a:t>12/2019. (IV. 8.) AB határozat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484784"/>
            <a:ext cx="8136904" cy="496855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Alaptörvény ellenes ha ugyan az a szerv bírálja el a másodfokú ügyet, amely az elsőfokú határozatot hozta. </a:t>
            </a:r>
          </a:p>
          <a:p>
            <a:r>
              <a:rPr lang="hu-HU" dirty="0"/>
              <a:t>Megállapította az érintett jogszabályi rendelkezés Alaptörvény ellenességét és megsemmisítette azt.</a:t>
            </a:r>
          </a:p>
          <a:p>
            <a:r>
              <a:rPr lang="hu-HU" dirty="0"/>
              <a:t>Az alapügyben a fellebbezési eljárás során az ügyfél kérte a Földművelésügyi Minisztériumtól az eljárás lefolytatására másik hatóság kijelölését. A Földművelésügyi Minisztérium a Pest Megyei Kormányhivatallal szemben bejelentett kizárási okra alapított kérelmet elutasította, tekintettel arra, hogy ugyan a másodfokon eljáró Pest Megyei Kormányhivatallal szemben a </a:t>
            </a:r>
            <a:r>
              <a:rPr lang="hu-HU" dirty="0" err="1"/>
              <a:t>Ket</a:t>
            </a:r>
            <a:r>
              <a:rPr lang="hu-HU" dirty="0"/>
              <a:t>. szabályai alapján valóban kizárási ok áll fenn, azonban nincs a </a:t>
            </a:r>
            <a:r>
              <a:rPr lang="hu-HU" dirty="0" err="1"/>
              <a:t>Ket</a:t>
            </a:r>
            <a:r>
              <a:rPr lang="hu-HU" dirty="0"/>
              <a:t>. 43. § (5) bekezdése alapján kijelölhető másik, a másodfokon eljáró Pest Megyei Kormányhivatallal azonos hatáskörű környezetvédelmi hatóság.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>
                <a:latin typeface="Century Gothic"/>
              </a:rPr>
              <a:pPr/>
              <a:t>9</a:t>
            </a:fld>
            <a:endParaRPr lang="hu-H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2548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1205</Words>
  <Application>Microsoft Office PowerPoint</Application>
  <PresentationFormat>Szélesvásznú</PresentationFormat>
  <Paragraphs>74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PowerPoint-bemutató</vt:lpstr>
      <vt:lpstr>Szervezetrendszer</vt:lpstr>
      <vt:lpstr>Szervezetrendszer </vt:lpstr>
      <vt:lpstr>Szervezetrendszer</vt:lpstr>
      <vt:lpstr>Jövő Nemzedékek Szószólójának állásfoglalása a hatósági szervezetrendszerével kapcsolatos elvárásokról</vt:lpstr>
      <vt:lpstr>Jövő Nemzedékek Szószólójának állásfoglalása a hatósági szervezetrendszerével kapcsolatos elvárásokról</vt:lpstr>
      <vt:lpstr>4/2019. (III.7.) ABH</vt:lpstr>
      <vt:lpstr>4/2019. (III.7.) ABH</vt:lpstr>
      <vt:lpstr>12/2019. (IV. 8.) AB határozat</vt:lpstr>
      <vt:lpstr>12/2019. (IV. 8.) AB határozat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szervezetrendszer</dc:title>
  <dc:creator>Dániel Ullmann</dc:creator>
  <cp:lastModifiedBy>Baranyi Krisztina</cp:lastModifiedBy>
  <cp:revision>3</cp:revision>
  <dcterms:created xsi:type="dcterms:W3CDTF">2021-03-08T15:54:49Z</dcterms:created>
  <dcterms:modified xsi:type="dcterms:W3CDTF">2021-03-09T09:58:38Z</dcterms:modified>
</cp:coreProperties>
</file>