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16A-83B8-4FE6-9245-56ECB66BD54B}" type="datetimeFigureOut">
              <a:rPr lang="hu-HU" smtClean="0"/>
              <a:t>2021. 04. 28.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6BA0-F726-4F1A-BAF9-ABDCEC405B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441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16A-83B8-4FE6-9245-56ECB66BD54B}" type="datetimeFigureOut">
              <a:rPr lang="hu-HU" smtClean="0"/>
              <a:t>2021. 04. 28.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6BA0-F726-4F1A-BAF9-ABDCEC405B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614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16A-83B8-4FE6-9245-56ECB66BD54B}" type="datetimeFigureOut">
              <a:rPr lang="hu-HU" smtClean="0"/>
              <a:t>2021. 04. 28.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6BA0-F726-4F1A-BAF9-ABDCEC405B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678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16A-83B8-4FE6-9245-56ECB66BD54B}" type="datetimeFigureOut">
              <a:rPr lang="hu-HU" smtClean="0"/>
              <a:t>2021. 04. 28.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6BA0-F726-4F1A-BAF9-ABDCEC405B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010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16A-83B8-4FE6-9245-56ECB66BD54B}" type="datetimeFigureOut">
              <a:rPr lang="hu-HU" smtClean="0"/>
              <a:t>2021. 04. 28.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6BA0-F726-4F1A-BAF9-ABDCEC405B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852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16A-83B8-4FE6-9245-56ECB66BD54B}" type="datetimeFigureOut">
              <a:rPr lang="hu-HU" smtClean="0"/>
              <a:t>2021. 04. 28.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6BA0-F726-4F1A-BAF9-ABDCEC405B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751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16A-83B8-4FE6-9245-56ECB66BD54B}" type="datetimeFigureOut">
              <a:rPr lang="hu-HU" smtClean="0"/>
              <a:t>2021. 04. 28.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6BA0-F726-4F1A-BAF9-ABDCEC405B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87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16A-83B8-4FE6-9245-56ECB66BD54B}" type="datetimeFigureOut">
              <a:rPr lang="hu-HU" smtClean="0"/>
              <a:t>2021. 04. 28.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6BA0-F726-4F1A-BAF9-ABDCEC405B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097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16A-83B8-4FE6-9245-56ECB66BD54B}" type="datetimeFigureOut">
              <a:rPr lang="hu-HU" smtClean="0"/>
              <a:t>2021. 04. 28.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6BA0-F726-4F1A-BAF9-ABDCEC405B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22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16A-83B8-4FE6-9245-56ECB66BD54B}" type="datetimeFigureOut">
              <a:rPr lang="hu-HU" smtClean="0"/>
              <a:t>2021. 04. 28.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6BA0-F726-4F1A-BAF9-ABDCEC405B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837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16A-83B8-4FE6-9245-56ECB66BD54B}" type="datetimeFigureOut">
              <a:rPr lang="hu-HU" smtClean="0"/>
              <a:t>2021. 04. 28.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6BA0-F726-4F1A-BAF9-ABDCEC405B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80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6916A-83B8-4FE6-9245-56ECB66BD54B}" type="datetimeFigureOut">
              <a:rPr lang="hu-HU" smtClean="0"/>
              <a:t>2021. 04. 28.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46BA0-F726-4F1A-BAF9-ABDCEC405B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355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err="1" smtClean="0"/>
              <a:t>pacta</a:t>
            </a:r>
            <a:r>
              <a:rPr lang="hu-HU" b="1" dirty="0" smtClean="0"/>
              <a:t> </a:t>
            </a:r>
            <a:r>
              <a:rPr lang="hu-HU" b="1" dirty="0" err="1" smtClean="0"/>
              <a:t>sunt</a:t>
            </a:r>
            <a:r>
              <a:rPr lang="hu-HU" b="1" dirty="0" smtClean="0"/>
              <a:t> </a:t>
            </a:r>
            <a:r>
              <a:rPr lang="hu-HU" b="1" dirty="0" err="1" smtClean="0"/>
              <a:t>servanda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072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 </a:t>
            </a:r>
            <a:r>
              <a:rPr lang="hu-HU" b="1" dirty="0" err="1"/>
              <a:t>pacta</a:t>
            </a:r>
            <a:r>
              <a:rPr lang="hu-HU" b="1" dirty="0"/>
              <a:t> </a:t>
            </a:r>
            <a:r>
              <a:rPr lang="hu-HU" b="1" dirty="0" err="1"/>
              <a:t>sunt</a:t>
            </a:r>
            <a:r>
              <a:rPr lang="hu-HU" b="1" dirty="0"/>
              <a:t> </a:t>
            </a:r>
            <a:r>
              <a:rPr lang="hu-HU" b="1" dirty="0" err="1"/>
              <a:t>servanda</a:t>
            </a:r>
            <a:r>
              <a:rPr lang="hu-HU" dirty="0"/>
              <a:t> </a:t>
            </a:r>
            <a:r>
              <a:rPr lang="hu-HU" dirty="0" smtClean="0"/>
              <a:t>(= „</a:t>
            </a:r>
            <a:r>
              <a:rPr lang="hu-HU" dirty="0"/>
              <a:t>a megállapodásokat teljesíteni kell”) </a:t>
            </a:r>
            <a:endParaRPr lang="hu-HU" dirty="0" smtClean="0"/>
          </a:p>
          <a:p>
            <a:r>
              <a:rPr lang="hu-HU" dirty="0" smtClean="0"/>
              <a:t>a</a:t>
            </a:r>
            <a:r>
              <a:rPr lang="hu-HU" dirty="0"/>
              <a:t> </a:t>
            </a:r>
            <a:r>
              <a:rPr lang="hu-HU" dirty="0" smtClean="0"/>
              <a:t> kötelmi jog egyik alapelve</a:t>
            </a:r>
          </a:p>
          <a:p>
            <a:r>
              <a:rPr lang="hu-HU" dirty="0" smtClean="0"/>
              <a:t>a </a:t>
            </a:r>
            <a:r>
              <a:rPr lang="hu-HU" dirty="0"/>
              <a:t>megállapodások a felekre kötelező erővel bírnak, függetlenül 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a </a:t>
            </a:r>
            <a:r>
              <a:rPr lang="hu-HU" dirty="0"/>
              <a:t>megállapodás formájától, 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v. </a:t>
            </a:r>
            <a:r>
              <a:rPr lang="hu-HU" dirty="0"/>
              <a:t>attól, hogy beleillik-e az adott megállapodás valamely szerződéstípusba.</a:t>
            </a:r>
          </a:p>
          <a:p>
            <a:r>
              <a:rPr lang="hu-HU" dirty="0"/>
              <a:t>A </a:t>
            </a:r>
            <a:r>
              <a:rPr lang="hu-HU" dirty="0" smtClean="0"/>
              <a:t>Bécsi egyezmény:  </a:t>
            </a:r>
            <a:r>
              <a:rPr lang="hu-HU" dirty="0"/>
              <a:t>megerősíti </a:t>
            </a:r>
            <a:r>
              <a:rPr lang="hu-HU" dirty="0" smtClean="0"/>
              <a:t>a </a:t>
            </a:r>
            <a:r>
              <a:rPr lang="hu-HU" dirty="0"/>
              <a:t>„</a:t>
            </a:r>
            <a:r>
              <a:rPr lang="hu-HU" dirty="0" err="1"/>
              <a:t>pacta</a:t>
            </a:r>
            <a:r>
              <a:rPr lang="hu-HU" dirty="0"/>
              <a:t> </a:t>
            </a:r>
            <a:r>
              <a:rPr lang="hu-HU" dirty="0" err="1"/>
              <a:t>sunt</a:t>
            </a:r>
            <a:r>
              <a:rPr lang="hu-HU" dirty="0"/>
              <a:t> </a:t>
            </a:r>
            <a:r>
              <a:rPr lang="hu-HU" dirty="0" err="1"/>
              <a:t>servanda</a:t>
            </a:r>
            <a:r>
              <a:rPr lang="hu-HU" dirty="0"/>
              <a:t>” </a:t>
            </a:r>
            <a:r>
              <a:rPr lang="hu-HU" dirty="0" smtClean="0"/>
              <a:t>elv, + </a:t>
            </a:r>
            <a:r>
              <a:rPr lang="hu-HU" dirty="0"/>
              <a:t>a szerződéseken belül a felmondására vonatkozó rendelkezések tisztázásának fontosságát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90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Ókori Róma: ismeretlen (</a:t>
            </a:r>
            <a:r>
              <a:rPr lang="hu-HU" dirty="0"/>
              <a:t>csak </a:t>
            </a:r>
            <a:r>
              <a:rPr lang="hu-HU" dirty="0" smtClean="0"/>
              <a:t>bizonyos szerződéstípusok </a:t>
            </a:r>
            <a:r>
              <a:rPr lang="hu-HU" dirty="0"/>
              <a:t>voltak bírói úton </a:t>
            </a:r>
            <a:r>
              <a:rPr lang="hu-HU" dirty="0" smtClean="0"/>
              <a:t>peresíthetők)</a:t>
            </a:r>
          </a:p>
          <a:p>
            <a:r>
              <a:rPr lang="hu-HU" dirty="0" smtClean="0"/>
              <a:t>Középkor, 1190 körül már megfogalmazódik</a:t>
            </a:r>
          </a:p>
          <a:p>
            <a:r>
              <a:rPr lang="hu-HU" dirty="0" smtClean="0"/>
              <a:t>Szerződéses típuskényszer az általános a modern korig</a:t>
            </a:r>
          </a:p>
          <a:p>
            <a:r>
              <a:rPr lang="hu-HU" dirty="0" smtClean="0"/>
              <a:t>Természetjog hatására általános elismerése a kontinentális jogban</a:t>
            </a:r>
          </a:p>
          <a:p>
            <a:r>
              <a:rPr lang="hu-HU" dirty="0" smtClean="0"/>
              <a:t>Anglia: </a:t>
            </a:r>
            <a:r>
              <a:rPr lang="hu-HU" smtClean="0"/>
              <a:t>1602-től elismeri</a:t>
            </a:r>
          </a:p>
          <a:p>
            <a:r>
              <a:rPr lang="hu-HU" smtClean="0"/>
              <a:t>Polgári </a:t>
            </a:r>
            <a:r>
              <a:rPr lang="hu-HU" dirty="0" smtClean="0"/>
              <a:t>jog, nemzetközi jog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33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600" dirty="0"/>
              <a:t> </a:t>
            </a:r>
            <a:r>
              <a:rPr lang="hu-HU" sz="3600" dirty="0" smtClean="0"/>
              <a:t>                        </a:t>
            </a:r>
            <a:r>
              <a:rPr lang="hu-HU" sz="3600" dirty="0" err="1" smtClean="0"/>
              <a:t>Clausula</a:t>
            </a:r>
            <a:r>
              <a:rPr lang="hu-HU" sz="3600" dirty="0" smtClean="0"/>
              <a:t> </a:t>
            </a:r>
            <a:r>
              <a:rPr lang="hu-HU" sz="3600" dirty="0" err="1" smtClean="0"/>
              <a:t>rebus</a:t>
            </a:r>
            <a:r>
              <a:rPr lang="hu-HU" sz="3600" dirty="0" smtClean="0"/>
              <a:t> sic </a:t>
            </a:r>
            <a:r>
              <a:rPr lang="hu-HU" sz="3600" dirty="0" err="1" smtClean="0"/>
              <a:t>stantibus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29540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 </a:t>
            </a:r>
            <a:r>
              <a:rPr lang="hu-HU" b="1" dirty="0" err="1"/>
              <a:t>clausula</a:t>
            </a:r>
            <a:r>
              <a:rPr lang="hu-HU" b="1" dirty="0"/>
              <a:t> </a:t>
            </a:r>
            <a:r>
              <a:rPr lang="hu-HU" b="1" dirty="0" err="1"/>
              <a:t>rebus</a:t>
            </a:r>
            <a:r>
              <a:rPr lang="hu-HU" b="1" dirty="0"/>
              <a:t> sic </a:t>
            </a:r>
            <a:r>
              <a:rPr lang="hu-HU" b="1" dirty="0" err="1"/>
              <a:t>stantibus</a:t>
            </a:r>
            <a:r>
              <a:rPr lang="hu-HU" dirty="0"/>
              <a:t> </a:t>
            </a:r>
            <a:r>
              <a:rPr lang="hu-HU" dirty="0" smtClean="0"/>
              <a:t>(„</a:t>
            </a:r>
            <a:r>
              <a:rPr lang="hu-HU" dirty="0"/>
              <a:t>a dolgok jelenlegi állására vonatkozó záradék”)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szerződések jogában a körülmények alapvető megváltozására </a:t>
            </a:r>
            <a:r>
              <a:rPr lang="hu-HU" dirty="0" smtClean="0"/>
              <a:t>utal (változás </a:t>
            </a:r>
            <a:r>
              <a:rPr lang="hu-HU" dirty="0"/>
              <a:t>esetén </a:t>
            </a:r>
            <a:r>
              <a:rPr lang="hu-HU" dirty="0" smtClean="0"/>
              <a:t>az egyik fél visszaléphet, pl. eljegyzés és házasságkötés között alapvető változás történik)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727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Bécsi egyezmény a szerződésekről (1969)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K</a:t>
            </a:r>
            <a:r>
              <a:rPr lang="hu-HU" dirty="0" smtClean="0"/>
              <a:t>örülmények </a:t>
            </a:r>
            <a:r>
              <a:rPr lang="hu-HU" dirty="0"/>
              <a:t>előre nem látott alapvető megváltozására, mint a szerződés megszűnésének vagy az abból való kilépésnek az </a:t>
            </a:r>
            <a:r>
              <a:rPr lang="hu-HU" dirty="0" smtClean="0"/>
              <a:t>okára, </a:t>
            </a:r>
            <a:r>
              <a:rPr lang="hu-HU" dirty="0"/>
              <a:t>nem lehet hivatkozni, kivéve, ha:</a:t>
            </a:r>
          </a:p>
          <a:p>
            <a:pPr marL="0" indent="0">
              <a:buNone/>
            </a:pPr>
            <a:r>
              <a:rPr lang="hu-HU" dirty="0" smtClean="0"/>
              <a:t>1./ szerződés </a:t>
            </a:r>
            <a:r>
              <a:rPr lang="hu-HU" dirty="0"/>
              <a:t>megkötésének idejében fennállott körülményeknek a részes felek által előre nem látott alapvető megváltozásáról van szó;</a:t>
            </a:r>
          </a:p>
          <a:p>
            <a:pPr marL="0" indent="0">
              <a:buNone/>
            </a:pPr>
            <a:r>
              <a:rPr lang="hu-HU" dirty="0" smtClean="0"/>
              <a:t>2./ ezeknek </a:t>
            </a:r>
            <a:r>
              <a:rPr lang="hu-HU" dirty="0"/>
              <a:t>a körülményeknek a fennállása lényeges alapul szolgált ahhoz, hogy a részes felek a szerződést magukra nézve kötelező hatályúnak ismerjék el;</a:t>
            </a:r>
          </a:p>
          <a:p>
            <a:pPr marL="0" indent="0">
              <a:buNone/>
            </a:pPr>
            <a:r>
              <a:rPr lang="hu-HU" dirty="0" smtClean="0"/>
              <a:t>3./ a </a:t>
            </a:r>
            <a:r>
              <a:rPr lang="hu-HU" dirty="0"/>
              <a:t>változás hatására gyökeresen átalakul a szerződés alapján még teljesítendő kötelezettségek </a:t>
            </a:r>
            <a:r>
              <a:rPr lang="hu-HU" dirty="0" smtClean="0"/>
              <a:t>mértéke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5583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Különbség a </a:t>
            </a:r>
            <a:r>
              <a:rPr lang="hu-HU" dirty="0"/>
              <a:t>teljesítés utólagos </a:t>
            </a:r>
            <a:r>
              <a:rPr lang="hu-HU" dirty="0" smtClean="0"/>
              <a:t>lehetetlenülése (pl. a szerződés tárgya megsemmisül) </a:t>
            </a:r>
            <a:r>
              <a:rPr lang="hu-HU" dirty="0"/>
              <a:t>és a körülmények alapvető megváltozása </a:t>
            </a:r>
            <a:r>
              <a:rPr lang="hu-HU" dirty="0" smtClean="0"/>
              <a:t>között</a:t>
            </a:r>
          </a:p>
          <a:p>
            <a:r>
              <a:rPr lang="hu-HU" dirty="0"/>
              <a:t>A magyar jogrendszerbe az 1969. évi bécsi egyezményt a szerződések jogáról az 1987. évi 12. törvényerejű rendelet emelte </a:t>
            </a:r>
            <a:r>
              <a:rPr lang="hu-HU" dirty="0" smtClean="0"/>
              <a:t>be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9610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292</Words>
  <Application>Microsoft Office PowerPoint</Application>
  <PresentationFormat>Szélesvásznú</PresentationFormat>
  <Paragraphs>30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pacta sunt servanda</vt:lpstr>
      <vt:lpstr>PowerPoint-bemutató</vt:lpstr>
      <vt:lpstr>PowerPoint-bemutató</vt:lpstr>
      <vt:lpstr>PowerPoint-bemutató</vt:lpstr>
      <vt:lpstr>PowerPoint-bemutató</vt:lpstr>
      <vt:lpstr>Bécsi egyezmény a szerződésekről (1969)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pacta sunt servanda</dc:title>
  <dc:creator>PPKE</dc:creator>
  <cp:lastModifiedBy>Körmendy Renáta</cp:lastModifiedBy>
  <cp:revision>5</cp:revision>
  <dcterms:created xsi:type="dcterms:W3CDTF">2021-04-28T10:30:46Z</dcterms:created>
  <dcterms:modified xsi:type="dcterms:W3CDTF">2021-04-28T12:30:52Z</dcterms:modified>
</cp:coreProperties>
</file>