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381" r:id="rId2"/>
    <p:sldId id="383" r:id="rId3"/>
    <p:sldId id="388" r:id="rId4"/>
    <p:sldId id="400" r:id="rId5"/>
    <p:sldId id="401" r:id="rId6"/>
    <p:sldId id="402" r:id="rId7"/>
    <p:sldId id="396" r:id="rId8"/>
    <p:sldId id="384" r:id="rId9"/>
    <p:sldId id="385" r:id="rId10"/>
    <p:sldId id="386" r:id="rId11"/>
    <p:sldId id="387" r:id="rId12"/>
    <p:sldId id="399" r:id="rId13"/>
    <p:sldId id="397" r:id="rId14"/>
    <p:sldId id="398" r:id="rId15"/>
    <p:sldId id="389" r:id="rId16"/>
    <p:sldId id="403" r:id="rId17"/>
    <p:sldId id="404" r:id="rId18"/>
    <p:sldId id="390" r:id="rId19"/>
    <p:sldId id="391" r:id="rId20"/>
    <p:sldId id="392" r:id="rId21"/>
    <p:sldId id="393" r:id="rId22"/>
    <p:sldId id="395" r:id="rId23"/>
    <p:sldId id="405" r:id="rId24"/>
    <p:sldId id="406" r:id="rId25"/>
    <p:sldId id="407" r:id="rId26"/>
    <p:sldId id="410" r:id="rId27"/>
    <p:sldId id="408" r:id="rId28"/>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9EDF4"/>
    <a:srgbClr val="D0D8E8"/>
    <a:srgbClr val="E9EAF4"/>
    <a:srgbClr val="E9EAED"/>
    <a:srgbClr val="008000"/>
    <a:srgbClr val="3366FF"/>
    <a:srgbClr val="0066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563" autoAdjust="0"/>
  </p:normalViewPr>
  <p:slideViewPr>
    <p:cSldViewPr>
      <p:cViewPr varScale="1">
        <p:scale>
          <a:sx n="67" d="100"/>
          <a:sy n="67" d="100"/>
        </p:scale>
        <p:origin x="-147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53" tIns="48327" rIns="96653" bIns="48327"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4143375" y="0"/>
            <a:ext cx="3170238" cy="479425"/>
          </a:xfrm>
          <a:prstGeom prst="rect">
            <a:avLst/>
          </a:prstGeom>
        </p:spPr>
        <p:txBody>
          <a:bodyPr vert="horz" wrap="square" lIns="96653" tIns="48327" rIns="96653" bIns="48327" numCol="1" anchor="t" anchorCtr="0" compatLnSpc="1">
            <a:prstTxWarp prst="textNoShape">
              <a:avLst/>
            </a:prstTxWarp>
          </a:bodyPr>
          <a:lstStyle>
            <a:lvl1pPr algn="r">
              <a:defRPr sz="1200">
                <a:latin typeface="Calibri" pitchFamily="34" charset="0"/>
              </a:defRPr>
            </a:lvl1pPr>
          </a:lstStyle>
          <a:p>
            <a:pPr>
              <a:defRPr/>
            </a:pPr>
            <a:fld id="{2AADBA35-245A-4D3B-ADF0-4822775E385D}" type="datetimeFigureOut">
              <a:rPr lang="en-US"/>
              <a:pPr>
                <a:defRPr/>
              </a:pPr>
              <a:t>10/11/2016</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53" tIns="48327" rIns="96653" bIns="48327" rtlCol="0" anchor="ctr"/>
          <a:lstStyle/>
          <a:p>
            <a:pPr lvl="0"/>
            <a:endParaRPr lang="en-US" noProof="0" dirty="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6653" tIns="48327" rIns="96653" bIns="48327"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120188"/>
            <a:ext cx="3170238" cy="479425"/>
          </a:xfrm>
          <a:prstGeom prst="rect">
            <a:avLst/>
          </a:prstGeom>
        </p:spPr>
        <p:txBody>
          <a:bodyPr vert="horz" lIns="96653" tIns="48327" rIns="96653" bIns="48327"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wrap="square" lIns="96653" tIns="48327" rIns="96653" bIns="48327" numCol="1" anchor="b" anchorCtr="0" compatLnSpc="1">
            <a:prstTxWarp prst="textNoShape">
              <a:avLst/>
            </a:prstTxWarp>
          </a:bodyPr>
          <a:lstStyle>
            <a:lvl1pPr algn="r">
              <a:defRPr sz="1200">
                <a:latin typeface="Calibri" pitchFamily="34" charset="0"/>
              </a:defRPr>
            </a:lvl1pPr>
          </a:lstStyle>
          <a:p>
            <a:pPr>
              <a:defRPr/>
            </a:pPr>
            <a:fld id="{FDB88B98-FBC4-4BF7-A31C-6FF397804605}" type="slidenum">
              <a:rPr lang="en-US"/>
              <a:pPr>
                <a:defRPr/>
              </a:pPr>
              <a:t>‹#›</a:t>
            </a:fld>
            <a:endParaRPr lang="en-US"/>
          </a:p>
        </p:txBody>
      </p:sp>
    </p:spTree>
    <p:extLst>
      <p:ext uri="{BB962C8B-B14F-4D97-AF65-F5344CB8AC3E}">
        <p14:creationId xmlns:p14="http://schemas.microsoft.com/office/powerpoint/2010/main" val="22547937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descr="chapel dome with clouds.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UD cover logo up.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6088063"/>
            <a:ext cx="144780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457201"/>
            <a:ext cx="4800600" cy="3143250"/>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685800" y="3886200"/>
            <a:ext cx="472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pPr>
              <a:defRPr/>
            </a:pPr>
            <a:fld id="{D8A79DEF-E8A8-4C4B-8395-F526767A5399}" type="datetimeFigureOut">
              <a:rPr lang="en-US"/>
              <a:pPr>
                <a:defRPr/>
              </a:pPr>
              <a:t>10/11/2016</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09918D50-11C1-47DE-9697-1AF3248D6B81}" type="slidenum">
              <a:rPr lang="en-US"/>
              <a:pPr>
                <a:defRPr/>
              </a:pPr>
              <a:t>‹#›</a:t>
            </a:fld>
            <a:endParaRPr lang="en-US"/>
          </a:p>
        </p:txBody>
      </p:sp>
    </p:spTree>
    <p:extLst>
      <p:ext uri="{BB962C8B-B14F-4D97-AF65-F5344CB8AC3E}">
        <p14:creationId xmlns:p14="http://schemas.microsoft.com/office/powerpoint/2010/main" val="4177279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EB4F9EA-78D2-4B2E-B260-7FE39D946B03}" type="datetimeFigureOut">
              <a:rPr lang="en-US"/>
              <a:pPr>
                <a:defRPr/>
              </a:pPr>
              <a:t>10/11/2016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F487341-490E-443E-9151-B61644E30931}" type="slidenum">
              <a:rPr lang="en-US"/>
              <a:pPr>
                <a:defRPr/>
              </a:pPr>
              <a:t>‹#›</a:t>
            </a:fld>
            <a:endParaRPr lang="en-US"/>
          </a:p>
        </p:txBody>
      </p:sp>
    </p:spTree>
    <p:extLst>
      <p:ext uri="{BB962C8B-B14F-4D97-AF65-F5344CB8AC3E}">
        <p14:creationId xmlns:p14="http://schemas.microsoft.com/office/powerpoint/2010/main" val="2299339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4592967-BAEE-493F-B4A4-0A21A015E191}" type="datetimeFigureOut">
              <a:rPr lang="en-US"/>
              <a:pPr>
                <a:defRPr/>
              </a:pPr>
              <a:t>10/11/2016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503B1A1-871F-4949-AF52-391E4953B296}" type="slidenum">
              <a:rPr lang="en-US"/>
              <a:pPr>
                <a:defRPr/>
              </a:pPr>
              <a:t>‹#›</a:t>
            </a:fld>
            <a:endParaRPr lang="en-US"/>
          </a:p>
        </p:txBody>
      </p:sp>
    </p:spTree>
    <p:extLst>
      <p:ext uri="{BB962C8B-B14F-4D97-AF65-F5344CB8AC3E}">
        <p14:creationId xmlns:p14="http://schemas.microsoft.com/office/powerpoint/2010/main" val="1440080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p:nvCxnSpPr>
        <p:spPr>
          <a:xfrm>
            <a:off x="304800" y="1219200"/>
            <a:ext cx="8534400" cy="1588"/>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C3DF031-90A3-47C5-BEF0-472AE124D590}" type="datetimeFigureOut">
              <a:rPr lang="en-US"/>
              <a:pPr>
                <a:defRPr/>
              </a:pPr>
              <a:t>10/11/2016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43DE9CF-FE15-4E6A-8F51-8270EF50DA5A}" type="slidenum">
              <a:rPr lang="en-US"/>
              <a:pPr>
                <a:defRPr/>
              </a:pPr>
              <a:t>‹#›</a:t>
            </a:fld>
            <a:endParaRPr lang="en-US"/>
          </a:p>
        </p:txBody>
      </p:sp>
    </p:spTree>
    <p:extLst>
      <p:ext uri="{BB962C8B-B14F-4D97-AF65-F5344CB8AC3E}">
        <p14:creationId xmlns:p14="http://schemas.microsoft.com/office/powerpoint/2010/main" val="688014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59EBB09-1E68-448F-8A2D-E12B1A4A0684}" type="datetimeFigureOut">
              <a:rPr lang="en-US"/>
              <a:pPr>
                <a:defRPr/>
              </a:pPr>
              <a:t>10/11/2016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1E92F66-330D-434D-AD73-742BBA5B29E5}" type="slidenum">
              <a:rPr lang="en-US"/>
              <a:pPr>
                <a:defRPr/>
              </a:pPr>
              <a:t>‹#›</a:t>
            </a:fld>
            <a:endParaRPr lang="en-US"/>
          </a:p>
        </p:txBody>
      </p:sp>
    </p:spTree>
    <p:extLst>
      <p:ext uri="{BB962C8B-B14F-4D97-AF65-F5344CB8AC3E}">
        <p14:creationId xmlns:p14="http://schemas.microsoft.com/office/powerpoint/2010/main" val="154290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p:nvCxnSpPr>
        <p:spPr>
          <a:xfrm rot="5400000">
            <a:off x="150813" y="3733800"/>
            <a:ext cx="5335588" cy="1587"/>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274638"/>
            <a:ext cx="8229600" cy="71596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2209800" cy="4525963"/>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124200" y="1600200"/>
            <a:ext cx="5562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4"/>
          <p:cNvSpPr>
            <a:spLocks noGrp="1"/>
          </p:cNvSpPr>
          <p:nvPr>
            <p:ph type="dt" sz="half" idx="10"/>
          </p:nvPr>
        </p:nvSpPr>
        <p:spPr/>
        <p:txBody>
          <a:bodyPr/>
          <a:lstStyle>
            <a:lvl1pPr>
              <a:defRPr/>
            </a:lvl1pPr>
          </a:lstStyle>
          <a:p>
            <a:pPr>
              <a:defRPr/>
            </a:pPr>
            <a:fld id="{516C8586-7450-40F9-A9B2-38A546004C8A}" type="datetimeFigureOut">
              <a:rPr lang="en-US"/>
              <a:pPr>
                <a:defRPr/>
              </a:pPr>
              <a:t>10/11/2016</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FCDD71F2-329E-41B6-A77C-15F004AF7E8F}" type="slidenum">
              <a:rPr lang="en-US"/>
              <a:pPr>
                <a:defRPr/>
              </a:pPr>
              <a:t>‹#›</a:t>
            </a:fld>
            <a:endParaRPr lang="en-US"/>
          </a:p>
        </p:txBody>
      </p:sp>
    </p:spTree>
    <p:extLst>
      <p:ext uri="{BB962C8B-B14F-4D97-AF65-F5344CB8AC3E}">
        <p14:creationId xmlns:p14="http://schemas.microsoft.com/office/powerpoint/2010/main" val="2391891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304800" y="1219200"/>
            <a:ext cx="8534400" cy="1588"/>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6"/>
          <p:cNvSpPr>
            <a:spLocks noGrp="1"/>
          </p:cNvSpPr>
          <p:nvPr>
            <p:ph type="dt" sz="half" idx="10"/>
          </p:nvPr>
        </p:nvSpPr>
        <p:spPr/>
        <p:txBody>
          <a:bodyPr/>
          <a:lstStyle>
            <a:lvl1pPr>
              <a:defRPr/>
            </a:lvl1pPr>
          </a:lstStyle>
          <a:p>
            <a:pPr>
              <a:defRPr/>
            </a:pPr>
            <a:fld id="{D32EB14D-914E-4C84-BC8E-BB0EACEB4EC8}" type="datetimeFigureOut">
              <a:rPr lang="en-US"/>
              <a:pPr>
                <a:defRPr/>
              </a:pPr>
              <a:t>10/11/2016</a:t>
            </a:fld>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FFAE2EA3-9D05-4C94-938E-BFA9F4DCF86C}" type="slidenum">
              <a:rPr lang="en-US"/>
              <a:pPr>
                <a:defRPr/>
              </a:pPr>
              <a:t>‹#›</a:t>
            </a:fld>
            <a:endParaRPr lang="en-US"/>
          </a:p>
        </p:txBody>
      </p:sp>
    </p:spTree>
    <p:extLst>
      <p:ext uri="{BB962C8B-B14F-4D97-AF65-F5344CB8AC3E}">
        <p14:creationId xmlns:p14="http://schemas.microsoft.com/office/powerpoint/2010/main" val="829976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p:nvPr/>
        </p:nvCxnSpPr>
        <p:spPr>
          <a:xfrm>
            <a:off x="304800" y="1219200"/>
            <a:ext cx="8534400" cy="1588"/>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4" name="Date Placeholder 2"/>
          <p:cNvSpPr>
            <a:spLocks noGrp="1"/>
          </p:cNvSpPr>
          <p:nvPr>
            <p:ph type="dt" sz="half" idx="10"/>
          </p:nvPr>
        </p:nvSpPr>
        <p:spPr/>
        <p:txBody>
          <a:bodyPr/>
          <a:lstStyle>
            <a:lvl1pPr>
              <a:defRPr/>
            </a:lvl1pPr>
          </a:lstStyle>
          <a:p>
            <a:pPr>
              <a:defRPr/>
            </a:pPr>
            <a:fld id="{4CB8FFF4-26E5-4EFB-83D3-9DA09EBDA05A}" type="datetimeFigureOut">
              <a:rPr lang="en-US"/>
              <a:pPr>
                <a:defRPr/>
              </a:pPr>
              <a:t>10/11/2016</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BE5C73EE-BEE7-462C-B642-EE22307AF230}" type="slidenum">
              <a:rPr lang="en-US"/>
              <a:pPr>
                <a:defRPr/>
              </a:pPr>
              <a:t>‹#›</a:t>
            </a:fld>
            <a:endParaRPr lang="en-US"/>
          </a:p>
        </p:txBody>
      </p:sp>
    </p:spTree>
    <p:extLst>
      <p:ext uri="{BB962C8B-B14F-4D97-AF65-F5344CB8AC3E}">
        <p14:creationId xmlns:p14="http://schemas.microsoft.com/office/powerpoint/2010/main" val="2430347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757EC38-AB0F-43D2-992F-6F3431A37B6C}" type="datetimeFigureOut">
              <a:rPr lang="en-US"/>
              <a:pPr>
                <a:defRPr/>
              </a:pPr>
              <a:t>10/11/2016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A4FC8B3-A6BD-4D30-9AB7-7F67D07E0DD1}" type="slidenum">
              <a:rPr lang="en-US"/>
              <a:pPr>
                <a:defRPr/>
              </a:pPr>
              <a:t>‹#›</a:t>
            </a:fld>
            <a:endParaRPr lang="en-US"/>
          </a:p>
        </p:txBody>
      </p:sp>
    </p:spTree>
    <p:extLst>
      <p:ext uri="{BB962C8B-B14F-4D97-AF65-F5344CB8AC3E}">
        <p14:creationId xmlns:p14="http://schemas.microsoft.com/office/powerpoint/2010/main" val="2959078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F79A31D-AB15-4A56-BDC4-BDA49701311B}" type="datetimeFigureOut">
              <a:rPr lang="en-US"/>
              <a:pPr>
                <a:defRPr/>
              </a:pPr>
              <a:t>10/11/2016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913E009-8D3E-4FA5-AA35-74E3ED54DAD5}" type="slidenum">
              <a:rPr lang="en-US"/>
              <a:pPr>
                <a:defRPr/>
              </a:pPr>
              <a:t>‹#›</a:t>
            </a:fld>
            <a:endParaRPr lang="en-US"/>
          </a:p>
        </p:txBody>
      </p:sp>
    </p:spTree>
    <p:extLst>
      <p:ext uri="{BB962C8B-B14F-4D97-AF65-F5344CB8AC3E}">
        <p14:creationId xmlns:p14="http://schemas.microsoft.com/office/powerpoint/2010/main" val="4209633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0CE6E8B-4893-4A84-B312-A97DC2627D42}" type="datetimeFigureOut">
              <a:rPr lang="en-US"/>
              <a:pPr>
                <a:defRPr/>
              </a:pPr>
              <a:t>10/11/2016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07F58B6-D947-46F7-B110-0E45A7BBBE3F}" type="slidenum">
              <a:rPr lang="en-US"/>
              <a:pPr>
                <a:defRPr/>
              </a:pPr>
              <a:t>‹#›</a:t>
            </a:fld>
            <a:endParaRPr lang="en-US"/>
          </a:p>
        </p:txBody>
      </p:sp>
    </p:spTree>
    <p:extLst>
      <p:ext uri="{BB962C8B-B14F-4D97-AF65-F5344CB8AC3E}">
        <p14:creationId xmlns:p14="http://schemas.microsoft.com/office/powerpoint/2010/main" val="3719531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pPr>
              <a:defRPr/>
            </a:pPr>
            <a:fld id="{F7EA6B82-E64B-41E2-B734-6D224A0CB265}" type="datetimeFigureOut">
              <a:rPr lang="en-US"/>
              <a:pPr>
                <a:defRPr/>
              </a:pPr>
              <a:t>10/11/2016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pPr>
              <a:defRPr/>
            </a:pPr>
            <a:fld id="{2561D2AB-2662-43A5-9CEB-716B975BF222}" type="slidenum">
              <a:rPr lang="en-US"/>
              <a:pPr>
                <a:defRPr/>
              </a:pPr>
              <a:t>‹#›</a:t>
            </a:fld>
            <a:endParaRPr lang="en-US"/>
          </a:p>
        </p:txBody>
      </p:sp>
      <p:pic>
        <p:nvPicPr>
          <p:cNvPr id="1031" name="Picture 4" descr="UD cover logo up.gif"/>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6088063"/>
            <a:ext cx="144780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47" r:id="rId1"/>
    <p:sldLayoutId id="2147484148" r:id="rId2"/>
    <p:sldLayoutId id="2147484141" r:id="rId3"/>
    <p:sldLayoutId id="2147484149" r:id="rId4"/>
    <p:sldLayoutId id="2147484150" r:id="rId5"/>
    <p:sldLayoutId id="2147484151" r:id="rId6"/>
    <p:sldLayoutId id="2147484142" r:id="rId7"/>
    <p:sldLayoutId id="2147484143" r:id="rId8"/>
    <p:sldLayoutId id="2147484144" r:id="rId9"/>
    <p:sldLayoutId id="2147484145" r:id="rId10"/>
    <p:sldLayoutId id="2147484146" r:id="rId11"/>
  </p:sldLayoutIdLst>
  <p:txStyles>
    <p:titleStyle>
      <a:lvl1pPr algn="ctr" rtl="0" eaLnBrk="0" fontAlgn="base" hangingPunct="0">
        <a:spcBef>
          <a:spcPct val="0"/>
        </a:spcBef>
        <a:spcAft>
          <a:spcPct val="0"/>
        </a:spcAft>
        <a:defRPr sz="4400" kern="1200">
          <a:solidFill>
            <a:srgbClr val="002060"/>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rgbClr val="002060"/>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rgbClr val="002060"/>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rgbClr val="002060"/>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rgbClr val="002060"/>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rgbClr val="002060"/>
          </a:solidFill>
          <a:latin typeface="Calibri" pitchFamily="34" charset="0"/>
        </a:defRPr>
      </a:lvl6pPr>
      <a:lvl7pPr marL="914400" algn="ctr" rtl="0" fontAlgn="base">
        <a:spcBef>
          <a:spcPct val="0"/>
        </a:spcBef>
        <a:spcAft>
          <a:spcPct val="0"/>
        </a:spcAft>
        <a:defRPr sz="4400">
          <a:solidFill>
            <a:srgbClr val="002060"/>
          </a:solidFill>
          <a:latin typeface="Calibri" pitchFamily="34" charset="0"/>
        </a:defRPr>
      </a:lvl7pPr>
      <a:lvl8pPr marL="1371600" algn="ctr" rtl="0" fontAlgn="base">
        <a:spcBef>
          <a:spcPct val="0"/>
        </a:spcBef>
        <a:spcAft>
          <a:spcPct val="0"/>
        </a:spcAft>
        <a:defRPr sz="4400">
          <a:solidFill>
            <a:srgbClr val="002060"/>
          </a:solidFill>
          <a:latin typeface="Calibri" pitchFamily="34" charset="0"/>
        </a:defRPr>
      </a:lvl8pPr>
      <a:lvl9pPr marL="1828800" algn="ctr" rtl="0" fontAlgn="base">
        <a:spcBef>
          <a:spcPct val="0"/>
        </a:spcBef>
        <a:spcAft>
          <a:spcPct val="0"/>
        </a:spcAft>
        <a:defRPr sz="4400">
          <a:solidFill>
            <a:srgbClr val="00206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rgbClr val="002060"/>
          </a:solidFill>
          <a:latin typeface="+mj-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rgbClr val="002060"/>
          </a:solidFill>
          <a:latin typeface="+mj-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rgbClr val="002060"/>
          </a:solidFill>
          <a:latin typeface="+mj-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rgbClr val="002060"/>
          </a:solidFill>
          <a:latin typeface="+mj-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rgbClr val="002060"/>
          </a:solidFill>
          <a:latin typeface="+mj-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a:xfrm>
            <a:off x="15240" y="-76200"/>
            <a:ext cx="6096000" cy="4267200"/>
          </a:xfrm>
        </p:spPr>
        <p:txBody>
          <a:bodyPr/>
          <a:lstStyle/>
          <a:p>
            <a:pPr eaLnBrk="1" hangingPunct="1"/>
            <a:r>
              <a:rPr lang="en-US" sz="3600" dirty="0" smtClean="0">
                <a:latin typeface="Times New Roman" panose="02020603050405020304" pitchFamily="18" charset="0"/>
                <a:cs typeface="Times New Roman" panose="02020603050405020304" pitchFamily="18" charset="0"/>
              </a:rPr>
              <a:t/>
            </a:r>
            <a:br>
              <a:rPr lang="en-US" sz="3600" dirty="0" smtClean="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r>
            <a:br>
              <a:rPr lang="en-US" sz="3600" dirty="0">
                <a:latin typeface="Times New Roman" panose="02020603050405020304" pitchFamily="18" charset="0"/>
                <a:cs typeface="Times New Roman" panose="02020603050405020304" pitchFamily="18" charset="0"/>
              </a:rPr>
            </a:br>
            <a:r>
              <a:rPr lang="en-US" sz="3600" dirty="0" smtClean="0">
                <a:latin typeface="Times New Roman" panose="02020603050405020304" pitchFamily="18" charset="0"/>
                <a:cs typeface="Times New Roman" panose="02020603050405020304" pitchFamily="18" charset="0"/>
              </a:rPr>
              <a:t>The </a:t>
            </a:r>
            <a:r>
              <a:rPr lang="en-US" sz="3600" dirty="0">
                <a:latin typeface="Times New Roman" panose="02020603050405020304" pitchFamily="18" charset="0"/>
                <a:cs typeface="Times New Roman" panose="02020603050405020304" pitchFamily="18" charset="0"/>
              </a:rPr>
              <a:t>Right to Education: Perspectives from the </a:t>
            </a:r>
            <a:r>
              <a:rPr lang="en-US" sz="3600" dirty="0" smtClean="0">
                <a:latin typeface="Times New Roman" panose="02020603050405020304" pitchFamily="18" charset="0"/>
                <a:cs typeface="Times New Roman" panose="02020603050405020304" pitchFamily="18" charset="0"/>
              </a:rPr>
              <a:t>US</a:t>
            </a:r>
            <a:br>
              <a:rPr lang="en-US" sz="3600" dirty="0" smtClean="0">
                <a:latin typeface="Times New Roman" panose="02020603050405020304" pitchFamily="18" charset="0"/>
                <a:cs typeface="Times New Roman" panose="02020603050405020304" pitchFamily="18" charset="0"/>
              </a:rPr>
            </a:br>
            <a:r>
              <a:rPr lang="en-US" sz="3600" dirty="0" smtClean="0">
                <a:latin typeface="Times New Roman" panose="02020603050405020304" pitchFamily="18" charset="0"/>
                <a:cs typeface="Times New Roman" panose="02020603050405020304" pitchFamily="18" charset="0"/>
              </a:rPr>
              <a:t>The </a:t>
            </a:r>
            <a:r>
              <a:rPr lang="en-US" sz="3600" dirty="0">
                <a:latin typeface="Times New Roman" panose="02020603050405020304" pitchFamily="18" charset="0"/>
                <a:cs typeface="Times New Roman" panose="02020603050405020304" pitchFamily="18" charset="0"/>
              </a:rPr>
              <a:t>Justiciability of the Prior Right to Education </a:t>
            </a:r>
            <a:r>
              <a:rPr lang="en-US" sz="3600" dirty="0" smtClean="0">
                <a:latin typeface="Times New Roman" panose="02020603050405020304" pitchFamily="18" charset="0"/>
                <a:cs typeface="Times New Roman" panose="02020603050405020304" pitchFamily="18" charset="0"/>
              </a:rPr>
              <a:t>…</a:t>
            </a: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a:r>
            <a:br>
              <a:rPr lang="en-US" sz="3600" dirty="0" smtClean="0">
                <a:latin typeface="Times New Roman" panose="02020603050405020304" pitchFamily="18" charset="0"/>
                <a:cs typeface="Times New Roman" panose="02020603050405020304" pitchFamily="18" charset="0"/>
              </a:rPr>
            </a:br>
            <a:r>
              <a:rPr lang="en-US" sz="3600" dirty="0" smtClean="0">
                <a:latin typeface="Times New Roman" panose="02020603050405020304" pitchFamily="18" charset="0"/>
                <a:cs typeface="Times New Roman" panose="02020603050405020304" pitchFamily="18" charset="0"/>
              </a:rPr>
              <a:t>Education </a:t>
            </a:r>
            <a:r>
              <a:rPr lang="en-US" sz="3600" dirty="0">
                <a:latin typeface="Times New Roman" panose="02020603050405020304" pitchFamily="18" charset="0"/>
                <a:cs typeface="Times New Roman" panose="02020603050405020304" pitchFamily="18" charset="0"/>
              </a:rPr>
              <a:t>Law </a:t>
            </a:r>
            <a:r>
              <a:rPr lang="en-US" sz="3600" dirty="0" smtClean="0">
                <a:latin typeface="Times New Roman" panose="02020603050405020304" pitchFamily="18" charset="0"/>
                <a:cs typeface="Times New Roman" panose="02020603050405020304" pitchFamily="18" charset="0"/>
              </a:rPr>
              <a:t>Association </a:t>
            </a:r>
            <a:r>
              <a:rPr lang="en-US" sz="3600" dirty="0">
                <a:latin typeface="Times New Roman" panose="02020603050405020304" pitchFamily="18" charset="0"/>
                <a:cs typeface="Times New Roman" panose="02020603050405020304" pitchFamily="18" charset="0"/>
              </a:rPr>
              <a:t/>
            </a:r>
            <a:br>
              <a:rPr lang="en-US" sz="3600" dirty="0">
                <a:latin typeface="Times New Roman" panose="02020603050405020304" pitchFamily="18" charset="0"/>
                <a:cs typeface="Times New Roman" panose="02020603050405020304" pitchFamily="18" charset="0"/>
              </a:rPr>
            </a:br>
            <a:r>
              <a:rPr lang="en-US" sz="3600" dirty="0" smtClean="0">
                <a:latin typeface="Times New Roman" panose="02020603050405020304" pitchFamily="18" charset="0"/>
                <a:cs typeface="Times New Roman" panose="02020603050405020304" pitchFamily="18" charset="0"/>
              </a:rPr>
              <a:t>Budapest</a:t>
            </a: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Hungary</a:t>
            </a:r>
            <a:br>
              <a:rPr lang="en-US" sz="3600" dirty="0" smtClean="0">
                <a:latin typeface="Times New Roman" panose="02020603050405020304" pitchFamily="18" charset="0"/>
                <a:cs typeface="Times New Roman" panose="02020603050405020304" pitchFamily="18" charset="0"/>
              </a:rPr>
            </a:br>
            <a:r>
              <a:rPr lang="en-US" sz="3600" dirty="0" smtClean="0">
                <a:latin typeface="Times New Roman" panose="02020603050405020304" pitchFamily="18" charset="0"/>
                <a:cs typeface="Times New Roman" panose="02020603050405020304" pitchFamily="18" charset="0"/>
              </a:rPr>
              <a:t>22 October 2016</a:t>
            </a:r>
            <a:r>
              <a:rPr lang="en-US" sz="3600" dirty="0">
                <a:latin typeface="Times New Roman" panose="02020603050405020304" pitchFamily="18" charset="0"/>
                <a:cs typeface="Times New Roman" panose="02020603050405020304" pitchFamily="18" charset="0"/>
              </a:rPr>
              <a:t/>
            </a:r>
            <a:br>
              <a:rPr lang="en-US" sz="3600" dirty="0">
                <a:latin typeface="Times New Roman" panose="02020603050405020304" pitchFamily="18" charset="0"/>
                <a:cs typeface="Times New Roman" panose="02020603050405020304" pitchFamily="18" charset="0"/>
              </a:rPr>
            </a:br>
            <a:endParaRPr lang="en-US" altLang="en-US" sz="3600" b="1" dirty="0" smtClean="0">
              <a:latin typeface="Times New Roman" panose="02020603050405020304" pitchFamily="18" charset="0"/>
              <a:ea typeface="ＭＳ Ｐゴシック" pitchFamily="34" charset="-128"/>
              <a:cs typeface="Times New Roman" panose="02020603050405020304" pitchFamily="18" charset="0"/>
            </a:endParaRPr>
          </a:p>
        </p:txBody>
      </p:sp>
      <p:sp>
        <p:nvSpPr>
          <p:cNvPr id="2" name="Subtitle 1"/>
          <p:cNvSpPr>
            <a:spLocks noGrp="1"/>
          </p:cNvSpPr>
          <p:nvPr>
            <p:ph type="subTitle" idx="1"/>
          </p:nvPr>
        </p:nvSpPr>
        <p:spPr>
          <a:xfrm>
            <a:off x="304800" y="4572000"/>
            <a:ext cx="4419600" cy="1600200"/>
          </a:xfrm>
        </p:spPr>
        <p:txBody>
          <a:bodyPr/>
          <a:lstStyle/>
          <a:p>
            <a:pPr algn="l" eaLnBrk="1" hangingPunct="1"/>
            <a:r>
              <a:rPr lang="en-US" altLang="en-US" sz="1900" dirty="0" smtClean="0">
                <a:solidFill>
                  <a:schemeClr val="tx1"/>
                </a:solidFill>
                <a:latin typeface="Times New Roman" pitchFamily="18" charset="0"/>
              </a:rPr>
              <a:t>Charles J. Russo</a:t>
            </a:r>
            <a:r>
              <a:rPr lang="en-US" altLang="en-US" sz="1900" dirty="0">
                <a:solidFill>
                  <a:schemeClr val="tx1"/>
                </a:solidFill>
                <a:latin typeface="Times New Roman" pitchFamily="18" charset="0"/>
              </a:rPr>
              <a:t>,  J.D., Ed.D.</a:t>
            </a:r>
            <a:br>
              <a:rPr lang="en-US" altLang="en-US" sz="1900" dirty="0">
                <a:solidFill>
                  <a:schemeClr val="tx1"/>
                </a:solidFill>
                <a:latin typeface="Times New Roman" pitchFamily="18" charset="0"/>
              </a:rPr>
            </a:br>
            <a:r>
              <a:rPr lang="en-US" altLang="en-US" sz="1900" dirty="0">
                <a:solidFill>
                  <a:schemeClr val="tx1"/>
                </a:solidFill>
                <a:latin typeface="Times New Roman" pitchFamily="18" charset="0"/>
              </a:rPr>
              <a:t>Panzer Chair in Education </a:t>
            </a:r>
            <a:br>
              <a:rPr lang="en-US" altLang="en-US" sz="1900" dirty="0">
                <a:solidFill>
                  <a:schemeClr val="tx1"/>
                </a:solidFill>
                <a:latin typeface="Times New Roman" pitchFamily="18" charset="0"/>
              </a:rPr>
            </a:br>
            <a:r>
              <a:rPr lang="en-US" altLang="en-US" sz="1900" dirty="0">
                <a:solidFill>
                  <a:schemeClr val="tx1"/>
                </a:solidFill>
                <a:latin typeface="Times New Roman" pitchFamily="18" charset="0"/>
              </a:rPr>
              <a:t>Adjunct Professor or Law</a:t>
            </a:r>
          </a:p>
          <a:p>
            <a:pPr algn="l" eaLnBrk="1" hangingPunct="1"/>
            <a:r>
              <a:rPr lang="en-US" altLang="en-US" sz="1900" dirty="0">
                <a:solidFill>
                  <a:schemeClr val="tx1"/>
                </a:solidFill>
                <a:latin typeface="Times New Roman" pitchFamily="18" charset="0"/>
              </a:rPr>
              <a:t>University of Dayton</a:t>
            </a:r>
          </a:p>
          <a:p>
            <a:pPr algn="l" eaLnBrk="1" hangingPunct="1"/>
            <a:r>
              <a:rPr lang="en-US" altLang="en-US" sz="1900" dirty="0" smtClean="0">
                <a:solidFill>
                  <a:schemeClr val="tx1"/>
                </a:solidFill>
                <a:latin typeface="Times New Roman" pitchFamily="18" charset="0"/>
              </a:rPr>
              <a:t>crusso1@udayton.edu</a:t>
            </a:r>
            <a:endParaRPr lang="en-US" altLang="en-US" sz="1900" dirty="0">
              <a:solidFill>
                <a:schemeClr val="tx1"/>
              </a:solidFill>
              <a:latin typeface="Times New Roman" pitchFamily="18" charset="0"/>
            </a:endParaRPr>
          </a:p>
          <a:p>
            <a:pPr algn="l">
              <a:defRPr/>
            </a:pP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Times New Roman" panose="02020603050405020304" pitchFamily="18" charset="0"/>
                <a:cs typeface="Times New Roman" panose="02020603050405020304" pitchFamily="18" charset="0"/>
              </a:rPr>
              <a:t>2a). </a:t>
            </a:r>
            <a:r>
              <a:rPr lang="en-US" sz="4000" dirty="0">
                <a:latin typeface="Times New Roman" panose="02020603050405020304" pitchFamily="18" charset="0"/>
                <a:cs typeface="Times New Roman" panose="02020603050405020304" pitchFamily="18" charset="0"/>
              </a:rPr>
              <a:t>Pre-History</a:t>
            </a:r>
            <a:endParaRPr lang="en-US" sz="4000" dirty="0"/>
          </a:p>
        </p:txBody>
      </p:sp>
      <p:sp>
        <p:nvSpPr>
          <p:cNvPr id="3" name="Content Placeholder 2"/>
          <p:cNvSpPr>
            <a:spLocks noGrp="1"/>
          </p:cNvSpPr>
          <p:nvPr>
            <p:ph idx="1"/>
          </p:nvPr>
        </p:nvSpPr>
        <p:spPr/>
        <p:txBody>
          <a:bodyPr/>
          <a:lstStyle/>
          <a:p>
            <a:pPr marL="0" indent="0">
              <a:lnSpc>
                <a:spcPct val="150000"/>
              </a:lnSpc>
              <a:buNone/>
            </a:pPr>
            <a:r>
              <a:rPr lang="en-US" sz="2800" dirty="0" smtClean="0">
                <a:latin typeface="Times New Roman" panose="02020603050405020304" pitchFamily="18" charset="0"/>
                <a:cs typeface="Times New Roman" panose="02020603050405020304" pitchFamily="18" charset="0"/>
              </a:rPr>
              <a:t>In </a:t>
            </a:r>
            <a:r>
              <a:rPr lang="en-US" sz="2800" i="1" dirty="0" err="1">
                <a:latin typeface="Times New Roman" panose="02020603050405020304" pitchFamily="18" charset="0"/>
                <a:cs typeface="Times New Roman" panose="02020603050405020304" pitchFamily="18" charset="0"/>
              </a:rPr>
              <a:t>Sweatt</a:t>
            </a:r>
            <a:r>
              <a:rPr lang="en-US" sz="2800" i="1" dirty="0">
                <a:latin typeface="Times New Roman" panose="02020603050405020304" pitchFamily="18" charset="0"/>
                <a:cs typeface="Times New Roman" panose="02020603050405020304" pitchFamily="18" charset="0"/>
              </a:rPr>
              <a:t> v. Painter</a:t>
            </a:r>
            <a:r>
              <a:rPr lang="en-US" sz="2800" dirty="0">
                <a:latin typeface="Times New Roman" panose="02020603050405020304" pitchFamily="18" charset="0"/>
                <a:cs typeface="Times New Roman" panose="02020603050405020304" pitchFamily="18" charset="0"/>
              </a:rPr>
              <a:t> and </a:t>
            </a:r>
            <a:r>
              <a:rPr lang="en-US" sz="2800" i="1" dirty="0">
                <a:latin typeface="Times New Roman" panose="02020603050405020304" pitchFamily="18" charset="0"/>
                <a:cs typeface="Times New Roman" panose="02020603050405020304" pitchFamily="18" charset="0"/>
              </a:rPr>
              <a:t>McLaurin v. Oklahoma State Regents for Higher Education</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(1950) (repudiating inter </a:t>
            </a:r>
            <a:r>
              <a:rPr lang="en-US" sz="2800" dirty="0">
                <a:latin typeface="Times New Roman" panose="02020603050405020304" pitchFamily="18" charset="0"/>
                <a:cs typeface="Times New Roman" panose="02020603050405020304" pitchFamily="18" charset="0"/>
              </a:rPr>
              <a:t>and intra institution segregation, respectively, in higher </a:t>
            </a:r>
            <a:r>
              <a:rPr lang="en-US" sz="2800" dirty="0" smtClean="0">
                <a:latin typeface="Times New Roman" panose="02020603050405020304" pitchFamily="18" charset="0"/>
                <a:cs typeface="Times New Roman" panose="02020603050405020304" pitchFamily="18" charset="0"/>
              </a:rPr>
              <a:t>education, emphasizing the </a:t>
            </a:r>
            <a:r>
              <a:rPr lang="en-US" sz="2800" dirty="0">
                <a:latin typeface="Times New Roman" panose="02020603050405020304" pitchFamily="18" charset="0"/>
                <a:cs typeface="Times New Roman" panose="02020603050405020304" pitchFamily="18" charset="0"/>
              </a:rPr>
              <a:t>importance of “intangible factors” in providing equal educational </a:t>
            </a:r>
            <a:r>
              <a:rPr lang="en-US" sz="2800" dirty="0" smtClean="0">
                <a:latin typeface="Times New Roman" panose="02020603050405020304" pitchFamily="18" charset="0"/>
                <a:cs typeface="Times New Roman" panose="02020603050405020304" pitchFamily="18" charset="0"/>
              </a:rPr>
              <a:t>opportunities).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6389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Times New Roman" panose="02020603050405020304" pitchFamily="18" charset="0"/>
                <a:cs typeface="Times New Roman" panose="02020603050405020304" pitchFamily="18" charset="0"/>
              </a:rPr>
              <a:t>2b). Desegregation</a:t>
            </a:r>
            <a:endParaRPr lang="en-US" sz="4000" dirty="0"/>
          </a:p>
        </p:txBody>
      </p:sp>
      <p:sp>
        <p:nvSpPr>
          <p:cNvPr id="3" name="Content Placeholder 2"/>
          <p:cNvSpPr>
            <a:spLocks noGrp="1"/>
          </p:cNvSpPr>
          <p:nvPr>
            <p:ph idx="1"/>
          </p:nvPr>
        </p:nvSpPr>
        <p:spPr>
          <a:xfrm>
            <a:off x="457200" y="1143000"/>
            <a:ext cx="8229600" cy="4983163"/>
          </a:xfrm>
        </p:spPr>
        <p:txBody>
          <a:bodyPr/>
          <a:lstStyle/>
          <a:p>
            <a:pPr marL="0" indent="0">
              <a:lnSpc>
                <a:spcPct val="150000"/>
              </a:lnSpc>
              <a:spcBef>
                <a:spcPts val="0"/>
              </a:spcBef>
              <a:buNone/>
            </a:pPr>
            <a:r>
              <a:rPr lang="en-US" sz="2800" i="1" dirty="0">
                <a:latin typeface="Times New Roman" panose="02020603050405020304" pitchFamily="18" charset="0"/>
                <a:cs typeface="Times New Roman" panose="02020603050405020304" pitchFamily="18" charset="0"/>
              </a:rPr>
              <a:t>Brown v. Board of Education, </a:t>
            </a:r>
            <a:r>
              <a:rPr lang="en-US" sz="2800" i="1" dirty="0" smtClean="0">
                <a:latin typeface="Times New Roman" panose="02020603050405020304" pitchFamily="18" charset="0"/>
                <a:cs typeface="Times New Roman" panose="02020603050405020304" pitchFamily="18" charset="0"/>
              </a:rPr>
              <a:t>Topeka </a:t>
            </a:r>
            <a:r>
              <a:rPr lang="en-US" sz="2800" dirty="0" smtClean="0">
                <a:latin typeface="Times New Roman" panose="02020603050405020304" pitchFamily="18" charset="0"/>
                <a:cs typeface="Times New Roman" panose="02020603050405020304" pitchFamily="18" charset="0"/>
              </a:rPr>
              <a:t>(1954): “in </a:t>
            </a:r>
            <a:r>
              <a:rPr lang="en-US" sz="2800" dirty="0">
                <a:latin typeface="Times New Roman" panose="02020603050405020304" pitchFamily="18" charset="0"/>
                <a:cs typeface="Times New Roman" panose="02020603050405020304" pitchFamily="18" charset="0"/>
              </a:rPr>
              <a:t>the field of public education the doctrine of ‘separate but equal’ has no place. Separate educational facilities are inherently unequal</a:t>
            </a:r>
            <a:r>
              <a:rPr lang="en-US" sz="2800" dirty="0" smtClean="0">
                <a:latin typeface="Times New Roman" panose="02020603050405020304" pitchFamily="18" charset="0"/>
                <a:cs typeface="Times New Roman" panose="02020603050405020304" pitchFamily="18" charset="0"/>
              </a:rPr>
              <a:t>.” (p. 495) (applied the 14</a:t>
            </a:r>
            <a:r>
              <a:rPr lang="en-US" sz="2800" baseline="30000" dirty="0" smtClean="0">
                <a:latin typeface="Times New Roman" panose="02020603050405020304" pitchFamily="18" charset="0"/>
                <a:cs typeface="Times New Roman" panose="02020603050405020304" pitchFamily="18" charset="0"/>
              </a:rPr>
              <a:t>th</a:t>
            </a:r>
            <a:r>
              <a:rPr lang="en-US" sz="2800" dirty="0" smtClean="0">
                <a:latin typeface="Times New Roman" panose="02020603050405020304" pitchFamily="18" charset="0"/>
                <a:cs typeface="Times New Roman" panose="02020603050405020304" pitchFamily="18" charset="0"/>
              </a:rPr>
              <a:t> Amend.) </a:t>
            </a:r>
          </a:p>
          <a:p>
            <a:pPr marL="0" indent="0">
              <a:lnSpc>
                <a:spcPct val="150000"/>
              </a:lnSpc>
              <a:spcBef>
                <a:spcPts val="0"/>
              </a:spcBef>
              <a:buNone/>
            </a:pPr>
            <a:r>
              <a:rPr lang="en-US" sz="2800" dirty="0" smtClean="0">
                <a:latin typeface="Times New Roman" panose="02020603050405020304" pitchFamily="18" charset="0"/>
                <a:cs typeface="Times New Roman" panose="02020603050405020304" pitchFamily="18" charset="0"/>
              </a:rPr>
              <a:t>(involving Kansas, Delaware, South Carolina, Virginia)</a:t>
            </a:r>
          </a:p>
          <a:p>
            <a:pPr marL="0" indent="0">
              <a:lnSpc>
                <a:spcPct val="150000"/>
              </a:lnSpc>
              <a:spcBef>
                <a:spcPts val="0"/>
              </a:spcBef>
              <a:buNone/>
            </a:pPr>
            <a:r>
              <a:rPr lang="en-US" sz="2800" dirty="0" smtClean="0">
                <a:latin typeface="Times New Roman" panose="02020603050405020304" pitchFamily="18" charset="0"/>
                <a:cs typeface="Times New Roman" panose="02020603050405020304" pitchFamily="18" charset="0"/>
              </a:rPr>
              <a:t>Cf.</a:t>
            </a:r>
          </a:p>
          <a:p>
            <a:pPr marL="0" indent="0">
              <a:lnSpc>
                <a:spcPct val="150000"/>
              </a:lnSpc>
              <a:spcBef>
                <a:spcPts val="0"/>
              </a:spcBef>
              <a:buNone/>
            </a:pPr>
            <a:r>
              <a:rPr lang="en-US" sz="2800" i="1" dirty="0" err="1" smtClean="0">
                <a:latin typeface="Times New Roman" panose="02020603050405020304" pitchFamily="18" charset="0"/>
                <a:cs typeface="Times New Roman" panose="02020603050405020304" pitchFamily="18" charset="0"/>
              </a:rPr>
              <a:t>Bolling</a:t>
            </a:r>
            <a:r>
              <a:rPr lang="en-US" sz="2800" i="1" dirty="0" smtClean="0">
                <a:latin typeface="Times New Roman" panose="02020603050405020304" pitchFamily="18" charset="0"/>
                <a:cs typeface="Times New Roman" panose="02020603050405020304" pitchFamily="18" charset="0"/>
              </a:rPr>
              <a:t> v. Sharpe </a:t>
            </a:r>
            <a:r>
              <a:rPr lang="en-US" sz="2800" dirty="0" smtClean="0">
                <a:latin typeface="Times New Roman" panose="02020603050405020304" pitchFamily="18" charset="0"/>
                <a:cs typeface="Times New Roman" panose="02020603050405020304" pitchFamily="18" charset="0"/>
              </a:rPr>
              <a:t>(1954) (invalidating segregated schools in Washington, D.C., under the 5</a:t>
            </a:r>
            <a:r>
              <a:rPr lang="en-US" sz="2800" baseline="30000" dirty="0" smtClean="0">
                <a:latin typeface="Times New Roman" panose="02020603050405020304" pitchFamily="18" charset="0"/>
                <a:cs typeface="Times New Roman" panose="02020603050405020304" pitchFamily="18" charset="0"/>
              </a:rPr>
              <a:t>th</a:t>
            </a:r>
            <a:r>
              <a:rPr lang="en-US" sz="2800" dirty="0" smtClean="0">
                <a:latin typeface="Times New Roman" panose="02020603050405020304" pitchFamily="18" charset="0"/>
                <a:cs typeface="Times New Roman" panose="02020603050405020304" pitchFamily="18" charset="0"/>
              </a:rPr>
              <a:t> Amendment)</a:t>
            </a:r>
            <a:endParaRPr lang="en-US" dirty="0"/>
          </a:p>
        </p:txBody>
      </p:sp>
    </p:spTree>
    <p:extLst>
      <p:ext uri="{BB962C8B-B14F-4D97-AF65-F5344CB8AC3E}">
        <p14:creationId xmlns:p14="http://schemas.microsoft.com/office/powerpoint/2010/main" val="956841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Times New Roman" panose="02020603050405020304" pitchFamily="18" charset="0"/>
                <a:cs typeface="Times New Roman" panose="02020603050405020304" pitchFamily="18" charset="0"/>
              </a:rPr>
              <a:t>2b). Desegregation</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19200"/>
            <a:ext cx="8229600" cy="4906963"/>
          </a:xfrm>
        </p:spPr>
        <p:txBody>
          <a:bodyPr/>
          <a:lstStyle/>
          <a:p>
            <a:pPr marL="0" indent="0">
              <a:lnSpc>
                <a:spcPct val="150000"/>
              </a:lnSpc>
              <a:spcBef>
                <a:spcPts val="0"/>
              </a:spcBef>
              <a:buNone/>
            </a:pPr>
            <a:endParaRPr lang="en-US" sz="2800" dirty="0" smtClean="0">
              <a:latin typeface="Times New Roman" panose="02020603050405020304" pitchFamily="18" charset="0"/>
              <a:cs typeface="Times New Roman" panose="02020603050405020304" pitchFamily="18" charset="0"/>
            </a:endParaRPr>
          </a:p>
          <a:p>
            <a:pPr marL="0" indent="0">
              <a:lnSpc>
                <a:spcPct val="150000"/>
              </a:lnSpc>
              <a:spcBef>
                <a:spcPts val="0"/>
              </a:spcBef>
              <a:buNone/>
            </a:pPr>
            <a:endParaRPr lang="en-US" sz="2800" dirty="0">
              <a:latin typeface="Times New Roman" panose="02020603050405020304" pitchFamily="18" charset="0"/>
              <a:cs typeface="Times New Roman" panose="02020603050405020304" pitchFamily="18" charset="0"/>
            </a:endParaRPr>
          </a:p>
          <a:p>
            <a:pPr marL="0" indent="0" algn="ctr">
              <a:lnSpc>
                <a:spcPct val="150000"/>
              </a:lnSpc>
              <a:spcBef>
                <a:spcPts val="0"/>
              </a:spcBef>
              <a:buNone/>
            </a:pPr>
            <a:r>
              <a:rPr lang="en-US" sz="2800" dirty="0" smtClean="0">
                <a:latin typeface="Times New Roman" panose="02020603050405020304" pitchFamily="18" charset="0"/>
                <a:cs typeface="Times New Roman" panose="02020603050405020304" pitchFamily="18" charset="0"/>
              </a:rPr>
              <a:t>Desegregation</a:t>
            </a:r>
          </a:p>
          <a:p>
            <a:pPr marL="0" indent="0" algn="ctr">
              <a:lnSpc>
                <a:spcPct val="150000"/>
              </a:lnSpc>
              <a:spcBef>
                <a:spcPts val="0"/>
              </a:spcBef>
              <a:buNone/>
            </a:pPr>
            <a:r>
              <a:rPr lang="en-US" sz="2800" dirty="0" smtClean="0">
                <a:latin typeface="Times New Roman" panose="02020603050405020304" pitchFamily="18" charset="0"/>
                <a:cs typeface="Times New Roman" panose="02020603050405020304" pitchFamily="18" charset="0"/>
              </a:rPr>
              <a:t>v.</a:t>
            </a:r>
          </a:p>
          <a:p>
            <a:pPr marL="0" indent="0" algn="ctr">
              <a:lnSpc>
                <a:spcPct val="150000"/>
              </a:lnSpc>
              <a:spcBef>
                <a:spcPts val="0"/>
              </a:spcBef>
              <a:buNone/>
            </a:pPr>
            <a:r>
              <a:rPr lang="en-US" sz="2800" dirty="0" smtClean="0">
                <a:latin typeface="Times New Roman" panose="02020603050405020304" pitchFamily="18" charset="0"/>
                <a:cs typeface="Times New Roman" panose="02020603050405020304" pitchFamily="18" charset="0"/>
              </a:rPr>
              <a:t>Integration</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66726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2b). Desegregation</a:t>
            </a:r>
            <a:endParaRPr lang="en-US" sz="4000" dirty="0"/>
          </a:p>
        </p:txBody>
      </p:sp>
      <p:sp>
        <p:nvSpPr>
          <p:cNvPr id="3" name="Content Placeholder 2"/>
          <p:cNvSpPr>
            <a:spLocks noGrp="1"/>
          </p:cNvSpPr>
          <p:nvPr>
            <p:ph idx="1"/>
          </p:nvPr>
        </p:nvSpPr>
        <p:spPr/>
        <p:txBody>
          <a:bodyPr/>
          <a:lstStyle/>
          <a:p>
            <a:pPr marL="0" indent="0">
              <a:lnSpc>
                <a:spcPct val="150000"/>
              </a:lnSpc>
              <a:spcBef>
                <a:spcPts val="0"/>
              </a:spcBef>
              <a:buNone/>
            </a:pPr>
            <a:r>
              <a:rPr lang="en-US" sz="2800" i="1" dirty="0" smtClean="0">
                <a:latin typeface="Times New Roman" panose="02020603050405020304" pitchFamily="18" charset="0"/>
                <a:cs typeface="Times New Roman" panose="02020603050405020304" pitchFamily="18" charset="0"/>
              </a:rPr>
              <a:t>Brown </a:t>
            </a:r>
            <a:r>
              <a:rPr lang="en-US" sz="2800" i="1" dirty="0">
                <a:latin typeface="Times New Roman" panose="02020603050405020304" pitchFamily="18" charset="0"/>
                <a:cs typeface="Times New Roman" panose="02020603050405020304" pitchFamily="18" charset="0"/>
              </a:rPr>
              <a:t>v. Board of Education, Topeka, II</a:t>
            </a:r>
            <a:r>
              <a:rPr lang="en-US" sz="2800" dirty="0">
                <a:latin typeface="Times New Roman" panose="02020603050405020304" pitchFamily="18" charset="0"/>
                <a:cs typeface="Times New Roman" panose="02020603050405020304" pitchFamily="18" charset="0"/>
              </a:rPr>
              <a:t> (1955)</a:t>
            </a:r>
          </a:p>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directed officials to act “with all deliberate speed</a:t>
            </a:r>
            <a:r>
              <a:rPr lang="en-US" sz="2800">
                <a:latin typeface="Times New Roman" panose="02020603050405020304" pitchFamily="18" charset="0"/>
                <a:cs typeface="Times New Roman" panose="02020603050405020304" pitchFamily="18" charset="0"/>
              </a:rPr>
              <a:t>” </a:t>
            </a:r>
            <a:endParaRPr lang="en-US" sz="2800" smtClean="0">
              <a:latin typeface="Times New Roman" panose="02020603050405020304" pitchFamily="18" charset="0"/>
              <a:cs typeface="Times New Roman" panose="02020603050405020304" pitchFamily="18" charset="0"/>
            </a:endParaRPr>
          </a:p>
          <a:p>
            <a:pPr marL="0" indent="0">
              <a:lnSpc>
                <a:spcPct val="150000"/>
              </a:lnSpc>
              <a:spcBef>
                <a:spcPts val="0"/>
              </a:spcBef>
              <a:buNone/>
            </a:pPr>
            <a:r>
              <a:rPr lang="en-US" sz="2800" smtClean="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p. 301) in implementing the delivery of equal educational opportunities for all children regardless of race. </a:t>
            </a:r>
            <a:r>
              <a:rPr lang="en-US" sz="2800" dirty="0"/>
              <a:t>	</a:t>
            </a:r>
          </a:p>
          <a:p>
            <a:pPr marL="0" indent="0">
              <a:buNone/>
            </a:pPr>
            <a:endParaRPr lang="en-US" dirty="0"/>
          </a:p>
        </p:txBody>
      </p:sp>
    </p:spTree>
    <p:extLst>
      <p:ext uri="{BB962C8B-B14F-4D97-AF65-F5344CB8AC3E}">
        <p14:creationId xmlns:p14="http://schemas.microsoft.com/office/powerpoint/2010/main" val="13451663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2b). Desegregation</a:t>
            </a:r>
            <a:endParaRPr lang="en-US" sz="4000" dirty="0"/>
          </a:p>
        </p:txBody>
      </p:sp>
      <p:sp>
        <p:nvSpPr>
          <p:cNvPr id="3" name="Content Placeholder 2"/>
          <p:cNvSpPr>
            <a:spLocks noGrp="1"/>
          </p:cNvSpPr>
          <p:nvPr>
            <p:ph idx="1"/>
          </p:nvPr>
        </p:nvSpPr>
        <p:spPr/>
        <p:txBody>
          <a:bodyPr/>
          <a:lstStyle/>
          <a:p>
            <a:pPr marL="0" indent="0">
              <a:lnSpc>
                <a:spcPct val="150000"/>
              </a:lnSpc>
              <a:spcBef>
                <a:spcPts val="0"/>
              </a:spcBef>
              <a:buNone/>
            </a:pPr>
            <a:r>
              <a:rPr lang="en-US" sz="2800" i="1" dirty="0" smtClean="0">
                <a:latin typeface="Times New Roman" panose="02020603050405020304" pitchFamily="18" charset="0"/>
                <a:cs typeface="Times New Roman" panose="02020603050405020304" pitchFamily="18" charset="0"/>
              </a:rPr>
              <a:t>Griffin </a:t>
            </a:r>
            <a:r>
              <a:rPr lang="en-US" sz="2800" i="1" dirty="0">
                <a:latin typeface="Times New Roman" panose="02020603050405020304" pitchFamily="18" charset="0"/>
                <a:cs typeface="Times New Roman" panose="02020603050405020304" pitchFamily="18" charset="0"/>
              </a:rPr>
              <a:t>v. County School Board of Prince Edward County </a:t>
            </a:r>
            <a:r>
              <a:rPr lang="en-US" sz="2800" dirty="0" smtClean="0">
                <a:latin typeface="Times New Roman" panose="02020603050405020304" pitchFamily="18" charset="0"/>
                <a:cs typeface="Times New Roman" panose="02020603050405020304" pitchFamily="18" charset="0"/>
              </a:rPr>
              <a:t>(1964) (“The </a:t>
            </a:r>
            <a:r>
              <a:rPr lang="en-US" sz="2800" dirty="0">
                <a:latin typeface="Times New Roman" panose="02020603050405020304" pitchFamily="18" charset="0"/>
                <a:cs typeface="Times New Roman" panose="02020603050405020304" pitchFamily="18" charset="0"/>
              </a:rPr>
              <a:t>time for mere ‘deliberate speed’ had run </a:t>
            </a:r>
            <a:r>
              <a:rPr lang="en-US" sz="2800" dirty="0" smtClean="0">
                <a:latin typeface="Times New Roman" panose="02020603050405020304" pitchFamily="18" charset="0"/>
                <a:cs typeface="Times New Roman" panose="02020603050405020304" pitchFamily="18" charset="0"/>
              </a:rPr>
              <a:t>out” (p. 28); (invalidating a </a:t>
            </a:r>
            <a:r>
              <a:rPr lang="en-US" sz="2800" dirty="0">
                <a:latin typeface="Times New Roman" panose="02020603050405020304" pitchFamily="18" charset="0"/>
                <a:cs typeface="Times New Roman" panose="02020603050405020304" pitchFamily="18" charset="0"/>
              </a:rPr>
              <a:t>plan designed to close schools in a county in Virginia while public funds were used to support private segregated white </a:t>
            </a:r>
            <a:r>
              <a:rPr lang="en-US" sz="2800" dirty="0" smtClean="0">
                <a:latin typeface="Times New Roman" panose="02020603050405020304" pitchFamily="18" charset="0"/>
                <a:cs typeface="Times New Roman" panose="02020603050405020304" pitchFamily="18" charset="0"/>
              </a:rPr>
              <a:t>schools).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09240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2b). Desegregation</a:t>
            </a:r>
            <a:endParaRPr lang="en-US" sz="4000" dirty="0"/>
          </a:p>
        </p:txBody>
      </p:sp>
      <p:sp>
        <p:nvSpPr>
          <p:cNvPr id="3" name="Content Placeholder 2"/>
          <p:cNvSpPr>
            <a:spLocks noGrp="1"/>
          </p:cNvSpPr>
          <p:nvPr>
            <p:ph idx="1"/>
          </p:nvPr>
        </p:nvSpPr>
        <p:spPr/>
        <p:txBody>
          <a:bodyPr/>
          <a:lstStyle/>
          <a:p>
            <a:pPr marL="0" indent="0">
              <a:lnSpc>
                <a:spcPct val="150000"/>
              </a:lnSpc>
              <a:spcBef>
                <a:spcPts val="0"/>
              </a:spcBef>
              <a:buNone/>
            </a:pPr>
            <a:r>
              <a:rPr lang="en-US" sz="2800" i="1" dirty="0">
                <a:latin typeface="Times New Roman" panose="02020603050405020304" pitchFamily="18" charset="0"/>
                <a:cs typeface="Times New Roman" panose="02020603050405020304" pitchFamily="18" charset="0"/>
              </a:rPr>
              <a:t>Green v. County School Board of New Kent County</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(1968) (factors examined in deciding whether a school system is desegregated:  </a:t>
            </a:r>
            <a:r>
              <a:rPr lang="en-US" sz="2800" dirty="0">
                <a:latin typeface="Times New Roman" panose="02020603050405020304" pitchFamily="18" charset="0"/>
                <a:cs typeface="Times New Roman" panose="02020603050405020304" pitchFamily="18" charset="0"/>
              </a:rPr>
              <a:t>composition of a student body, faculty, staff, transportation, extracurricular activities, and facilities, continue to be key measures in evaluating whether dual systems achieved unitary </a:t>
            </a:r>
            <a:r>
              <a:rPr lang="en-US" sz="2800" dirty="0" smtClean="0">
                <a:latin typeface="Times New Roman" panose="02020603050405020304" pitchFamily="18" charset="0"/>
                <a:cs typeface="Times New Roman" panose="02020603050405020304" pitchFamily="18" charset="0"/>
              </a:rPr>
              <a:t>status)</a:t>
            </a:r>
          </a:p>
          <a:p>
            <a:pPr marL="0" indent="0">
              <a:buNone/>
            </a:pPr>
            <a:endParaRPr lang="en-US" dirty="0"/>
          </a:p>
        </p:txBody>
      </p:sp>
    </p:spTree>
    <p:extLst>
      <p:ext uri="{BB962C8B-B14F-4D97-AF65-F5344CB8AC3E}">
        <p14:creationId xmlns:p14="http://schemas.microsoft.com/office/powerpoint/2010/main" val="7406273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2b). Desegregation</a:t>
            </a:r>
            <a:endParaRPr lang="en-US" sz="4000" dirty="0"/>
          </a:p>
        </p:txBody>
      </p:sp>
      <p:sp>
        <p:nvSpPr>
          <p:cNvPr id="3" name="Content Placeholder 2"/>
          <p:cNvSpPr>
            <a:spLocks noGrp="1"/>
          </p:cNvSpPr>
          <p:nvPr>
            <p:ph idx="1"/>
          </p:nvPr>
        </p:nvSpPr>
        <p:spPr>
          <a:xfrm>
            <a:off x="304800" y="1295400"/>
            <a:ext cx="8534400" cy="4830763"/>
          </a:xfrm>
        </p:spPr>
        <p:txBody>
          <a:bodyPr/>
          <a:lstStyle/>
          <a:p>
            <a:pPr marL="0" indent="0">
              <a:lnSpc>
                <a:spcPct val="150000"/>
              </a:lnSpc>
              <a:spcBef>
                <a:spcPts val="0"/>
              </a:spcBef>
              <a:buNone/>
            </a:pPr>
            <a:r>
              <a:rPr lang="en-US" sz="2800" dirty="0" smtClean="0">
                <a:latin typeface="Times New Roman" panose="02020603050405020304" pitchFamily="18" charset="0"/>
                <a:cs typeface="Times New Roman" panose="02020603050405020304" pitchFamily="18" charset="0"/>
              </a:rPr>
              <a:t>Between 1954 and 1979, more that 30 Supreme Court </a:t>
            </a:r>
            <a:r>
              <a:rPr lang="en-US" sz="2800" dirty="0">
                <a:latin typeface="Times New Roman" panose="02020603050405020304" pitchFamily="18" charset="0"/>
                <a:cs typeface="Times New Roman" panose="02020603050405020304" pitchFamily="18" charset="0"/>
              </a:rPr>
              <a:t>c</a:t>
            </a:r>
            <a:r>
              <a:rPr lang="en-US" sz="2800" dirty="0" smtClean="0">
                <a:latin typeface="Times New Roman" panose="02020603050405020304" pitchFamily="18" charset="0"/>
                <a:cs typeface="Times New Roman" panose="02020603050405020304" pitchFamily="18" charset="0"/>
              </a:rPr>
              <a:t>ases addressed desegregation BUT since 1979, only 6 cases and proponents of desegregation lost the last 3 true desegregation cases. </a:t>
            </a:r>
          </a:p>
          <a:p>
            <a:pPr marL="0" indent="0">
              <a:lnSpc>
                <a:spcPct val="150000"/>
              </a:lnSpc>
              <a:spcBef>
                <a:spcPts val="0"/>
              </a:spcBef>
              <a:buNone/>
            </a:pPr>
            <a:r>
              <a:rPr lang="en-US" sz="2800" i="1" dirty="0" smtClean="0">
                <a:latin typeface="Times New Roman" panose="02020603050405020304" pitchFamily="18" charset="0"/>
                <a:cs typeface="Times New Roman" panose="02020603050405020304" pitchFamily="18" charset="0"/>
              </a:rPr>
              <a:t>Parents </a:t>
            </a:r>
            <a:r>
              <a:rPr lang="en-US" sz="2800" i="1" dirty="0">
                <a:latin typeface="Times New Roman" panose="02020603050405020304" pitchFamily="18" charset="0"/>
                <a:cs typeface="Times New Roman" panose="02020603050405020304" pitchFamily="18" charset="0"/>
              </a:rPr>
              <a:t>Involved for Community Schools v. Seattle School District</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(2007) was not a true desegregation case because neither district (Louisville the other) was segregated</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31793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2b). Desegregation</a:t>
            </a:r>
            <a:endParaRPr lang="en-US" sz="4000" dirty="0"/>
          </a:p>
        </p:txBody>
      </p:sp>
      <p:sp>
        <p:nvSpPr>
          <p:cNvPr id="3" name="Content Placeholder 2"/>
          <p:cNvSpPr>
            <a:spLocks noGrp="1"/>
          </p:cNvSpPr>
          <p:nvPr>
            <p:ph idx="1"/>
          </p:nvPr>
        </p:nvSpPr>
        <p:spPr/>
        <p:txBody>
          <a:bodyPr/>
          <a:lstStyle/>
          <a:p>
            <a:pPr marL="0" indent="0">
              <a:lnSpc>
                <a:spcPct val="150000"/>
              </a:lnSpc>
              <a:spcBef>
                <a:spcPts val="0"/>
              </a:spcBef>
              <a:buNone/>
            </a:pPr>
            <a:r>
              <a:rPr lang="en-US" sz="2800" dirty="0" smtClean="0">
                <a:latin typeface="Times New Roman" panose="02020603050405020304" pitchFamily="18" charset="0"/>
                <a:cs typeface="Times New Roman" panose="02020603050405020304" pitchFamily="18" charset="0"/>
              </a:rPr>
              <a:t>In fact, the time </a:t>
            </a:r>
            <a:r>
              <a:rPr lang="en-US" sz="2800" dirty="0">
                <a:latin typeface="Times New Roman" panose="02020603050405020304" pitchFamily="18" charset="0"/>
                <a:cs typeface="Times New Roman" panose="02020603050405020304" pitchFamily="18" charset="0"/>
              </a:rPr>
              <a:t>since 1995 and </a:t>
            </a:r>
            <a:r>
              <a:rPr lang="en-US" sz="2800" i="1" dirty="0">
                <a:latin typeface="Times New Roman" panose="02020603050405020304" pitchFamily="18" charset="0"/>
                <a:cs typeface="Times New Roman" panose="02020603050405020304" pitchFamily="18" charset="0"/>
              </a:rPr>
              <a:t>Missouri v. Jenkins II</a:t>
            </a:r>
            <a:r>
              <a:rPr lang="en-US" sz="2800" dirty="0">
                <a:latin typeface="Times New Roman" panose="02020603050405020304" pitchFamily="18" charset="0"/>
                <a:cs typeface="Times New Roman" panose="02020603050405020304" pitchFamily="18" charset="0"/>
              </a:rPr>
              <a:t>, is the longest period the Court has gone without addressing the issue of school desegregation it handed down in </a:t>
            </a:r>
            <a:r>
              <a:rPr lang="en-US" sz="2800" i="1" dirty="0">
                <a:latin typeface="Times New Roman" panose="02020603050405020304" pitchFamily="18" charset="0"/>
                <a:cs typeface="Times New Roman" panose="02020603050405020304" pitchFamily="18" charset="0"/>
              </a:rPr>
              <a:t>Brown</a:t>
            </a:r>
            <a:r>
              <a:rPr lang="en-US" sz="2800" dirty="0">
                <a:latin typeface="Times New Roman" panose="02020603050405020304" pitchFamily="18" charset="0"/>
                <a:cs typeface="Times New Roman" panose="02020603050405020304" pitchFamily="18" charset="0"/>
              </a:rPr>
              <a:t> </a:t>
            </a:r>
            <a:r>
              <a:rPr lang="en-US" sz="2800" i="1" dirty="0">
                <a:latin typeface="Times New Roman" panose="02020603050405020304" pitchFamily="18" charset="0"/>
                <a:cs typeface="Times New Roman" panose="02020603050405020304" pitchFamily="18" charset="0"/>
              </a:rPr>
              <a:t>I</a:t>
            </a:r>
            <a:r>
              <a:rPr lang="en-US" sz="2800" dirty="0">
                <a:latin typeface="Times New Roman" panose="02020603050405020304" pitchFamily="18" charset="0"/>
                <a:cs typeface="Times New Roman" panose="02020603050405020304" pitchFamily="18" charset="0"/>
              </a:rPr>
              <a:t>. The Court’s inaction suggests the Justices diminished interest in this important arena  </a:t>
            </a:r>
          </a:p>
          <a:p>
            <a:pPr marL="0" indent="0">
              <a:lnSpc>
                <a:spcPct val="150000"/>
              </a:lnSpc>
              <a:spcBef>
                <a:spcPts val="0"/>
              </a:spcBef>
              <a:buNone/>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0327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Times New Roman" panose="02020603050405020304" pitchFamily="18" charset="0"/>
                <a:cs typeface="Times New Roman" panose="02020603050405020304" pitchFamily="18" charset="0"/>
              </a:rPr>
              <a:t>3) Gender Equity</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524000"/>
            <a:ext cx="8458200" cy="4602163"/>
          </a:xfrm>
        </p:spPr>
        <p:txBody>
          <a:bodyPr/>
          <a:lstStyle/>
          <a:p>
            <a:pPr marL="0" indent="0">
              <a:lnSpc>
                <a:spcPct val="150000"/>
              </a:lnSpc>
              <a:buNone/>
            </a:pPr>
            <a:r>
              <a:rPr lang="en-US" sz="2800" dirty="0" smtClean="0">
                <a:latin typeface="Times New Roman" panose="02020603050405020304" pitchFamily="18" charset="0"/>
                <a:cs typeface="Times New Roman" panose="02020603050405020304" pitchFamily="18" charset="0"/>
              </a:rPr>
              <a:t>According to  Title </a:t>
            </a:r>
            <a:r>
              <a:rPr lang="en-US" sz="2800" dirty="0">
                <a:latin typeface="Times New Roman" panose="02020603050405020304" pitchFamily="18" charset="0"/>
                <a:cs typeface="Times New Roman" panose="02020603050405020304" pitchFamily="18" charset="0"/>
              </a:rPr>
              <a:t>IX of the Education Amendments of 1972 (Title IX</a:t>
            </a:r>
            <a:r>
              <a:rPr lang="en-US" sz="2800" dirty="0" smtClean="0">
                <a:latin typeface="Times New Roman" panose="02020603050405020304" pitchFamily="18" charset="0"/>
                <a:cs typeface="Times New Roman" panose="02020603050405020304" pitchFamily="18" charset="0"/>
              </a:rPr>
              <a:t>), initially enacted </a:t>
            </a:r>
            <a:r>
              <a:rPr lang="en-US" sz="2800" dirty="0">
                <a:latin typeface="Times New Roman" panose="02020603050405020304" pitchFamily="18" charset="0"/>
                <a:cs typeface="Times New Roman" panose="02020603050405020304" pitchFamily="18" charset="0"/>
              </a:rPr>
              <a:t>to ensure gender equity in intercollegiate </a:t>
            </a:r>
            <a:r>
              <a:rPr lang="en-US" sz="2800" dirty="0" smtClean="0">
                <a:latin typeface="Times New Roman" panose="02020603050405020304" pitchFamily="18" charset="0"/>
                <a:cs typeface="Times New Roman" panose="02020603050405020304" pitchFamily="18" charset="0"/>
              </a:rPr>
              <a:t>sports, </a:t>
            </a:r>
            <a:r>
              <a:rPr lang="en-US" sz="2800" dirty="0">
                <a:latin typeface="Times New Roman" panose="02020603050405020304" pitchFamily="18" charset="0"/>
                <a:cs typeface="Times New Roman" panose="02020603050405020304" pitchFamily="18" charset="0"/>
              </a:rPr>
              <a:t>“[n]o person in the United States shall, on the basis of sex, be excluded from participation in, be denied the benefits of, or be subjected to discrimination under any education program or activity receiving Federal financial assistance</a:t>
            </a:r>
            <a:r>
              <a:rPr lang="en-US" sz="2800" dirty="0" smtClean="0">
                <a:latin typeface="Times New Roman" panose="02020603050405020304" pitchFamily="18" charset="0"/>
                <a:cs typeface="Times New Roman" panose="02020603050405020304" pitchFamily="18" charset="0"/>
              </a:rPr>
              <a:t>.” 20 U.S.C. §1681 </a:t>
            </a:r>
            <a:r>
              <a:rPr lang="en-US" dirty="0"/>
              <a:t>	</a:t>
            </a:r>
          </a:p>
        </p:txBody>
      </p:sp>
    </p:spTree>
    <p:extLst>
      <p:ext uri="{BB962C8B-B14F-4D97-AF65-F5344CB8AC3E}">
        <p14:creationId xmlns:p14="http://schemas.microsoft.com/office/powerpoint/2010/main" val="35942336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Times New Roman" panose="02020603050405020304" pitchFamily="18" charset="0"/>
                <a:cs typeface="Times New Roman" panose="02020603050405020304" pitchFamily="18" charset="0"/>
              </a:rPr>
              <a:t>3) Gender Equity</a:t>
            </a:r>
            <a:endParaRPr lang="en-US" sz="4000" dirty="0"/>
          </a:p>
        </p:txBody>
      </p:sp>
      <p:sp>
        <p:nvSpPr>
          <p:cNvPr id="3" name="Content Placeholder 2"/>
          <p:cNvSpPr>
            <a:spLocks noGrp="1"/>
          </p:cNvSpPr>
          <p:nvPr>
            <p:ph idx="1"/>
          </p:nvPr>
        </p:nvSpPr>
        <p:spPr>
          <a:xfrm>
            <a:off x="457200" y="1600200"/>
            <a:ext cx="8382000" cy="4525963"/>
          </a:xfrm>
        </p:spPr>
        <p:txBody>
          <a:bodyPr/>
          <a:lstStyle/>
          <a:p>
            <a:pPr marL="0" indent="0">
              <a:lnSpc>
                <a:spcPct val="150000"/>
              </a:lnSpc>
              <a:spcBef>
                <a:spcPts val="0"/>
              </a:spcBef>
              <a:buNone/>
            </a:pPr>
            <a:r>
              <a:rPr lang="en-US" sz="2800" dirty="0" smtClean="0">
                <a:latin typeface="Times New Roman" panose="02020603050405020304" pitchFamily="18" charset="0"/>
                <a:cs typeface="Times New Roman" panose="02020603050405020304" pitchFamily="18" charset="0"/>
              </a:rPr>
              <a:t>Biggest impact in schools deals with sexual harassment </a:t>
            </a:r>
          </a:p>
          <a:p>
            <a:pPr marL="0" indent="0">
              <a:lnSpc>
                <a:spcPct val="150000"/>
              </a:lnSpc>
              <a:spcBef>
                <a:spcPts val="0"/>
              </a:spcBef>
              <a:buNone/>
            </a:pPr>
            <a:r>
              <a:rPr lang="en-US" sz="2800" i="1" dirty="0">
                <a:latin typeface="Times New Roman" panose="02020603050405020304" pitchFamily="18" charset="0"/>
                <a:cs typeface="Times New Roman" panose="02020603050405020304" pitchFamily="18" charset="0"/>
              </a:rPr>
              <a:t>Franklin v. Gwinnett County Public </a:t>
            </a:r>
            <a:r>
              <a:rPr lang="en-US" sz="2800" i="1" dirty="0" smtClean="0">
                <a:latin typeface="Times New Roman" panose="02020603050405020304" pitchFamily="18" charset="0"/>
                <a:cs typeface="Times New Roman" panose="02020603050405020304" pitchFamily="18" charset="0"/>
              </a:rPr>
              <a:t>Schools</a:t>
            </a:r>
            <a:r>
              <a:rPr lang="en-US" sz="2800" dirty="0" smtClean="0">
                <a:latin typeface="Times New Roman" panose="02020603050405020304" pitchFamily="18" charset="0"/>
                <a:cs typeface="Times New Roman" panose="02020603050405020304" pitchFamily="18" charset="0"/>
              </a:rPr>
              <a:t> (1992) (teacher on student harassment)</a:t>
            </a:r>
          </a:p>
          <a:p>
            <a:pPr marL="0" indent="0">
              <a:lnSpc>
                <a:spcPct val="150000"/>
              </a:lnSpc>
              <a:spcBef>
                <a:spcPts val="0"/>
              </a:spcBef>
              <a:buNone/>
            </a:pPr>
            <a:r>
              <a:rPr lang="en-US" sz="2800" i="1" dirty="0" err="1" smtClean="0">
                <a:latin typeface="Times New Roman" panose="02020603050405020304" pitchFamily="18" charset="0"/>
                <a:cs typeface="Times New Roman" panose="02020603050405020304" pitchFamily="18" charset="0"/>
              </a:rPr>
              <a:t>Gebser</a:t>
            </a:r>
            <a:r>
              <a:rPr lang="en-US" sz="2800" i="1" dirty="0" smtClean="0">
                <a:latin typeface="Times New Roman" panose="02020603050405020304" pitchFamily="18" charset="0"/>
                <a:cs typeface="Times New Roman" panose="02020603050405020304" pitchFamily="18" charset="0"/>
              </a:rPr>
              <a:t> </a:t>
            </a:r>
            <a:r>
              <a:rPr lang="en-US" sz="2800" i="1" dirty="0">
                <a:latin typeface="Times New Roman" panose="02020603050405020304" pitchFamily="18" charset="0"/>
                <a:cs typeface="Times New Roman" panose="02020603050405020304" pitchFamily="18" charset="0"/>
              </a:rPr>
              <a:t>v. Lago Vista Independent School </a:t>
            </a:r>
            <a:r>
              <a:rPr lang="en-US" sz="2800" i="1" dirty="0" smtClean="0">
                <a:latin typeface="Times New Roman" panose="02020603050405020304" pitchFamily="18" charset="0"/>
                <a:cs typeface="Times New Roman" panose="02020603050405020304" pitchFamily="18" charset="0"/>
              </a:rPr>
              <a:t>District </a:t>
            </a:r>
            <a:r>
              <a:rPr lang="en-US" sz="2800" dirty="0" smtClean="0">
                <a:latin typeface="Times New Roman" panose="02020603050405020304" pitchFamily="18" charset="0"/>
                <a:cs typeface="Times New Roman" panose="02020603050405020304" pitchFamily="18" charset="0"/>
              </a:rPr>
              <a:t>(1998) </a:t>
            </a:r>
            <a:r>
              <a:rPr lang="en-US" sz="2800" i="1" dirty="0" smtClean="0">
                <a:latin typeface="Times New Roman" panose="02020603050405020304" pitchFamily="18" charset="0"/>
                <a:cs typeface="Times New Roman" panose="02020603050405020304" pitchFamily="18" charset="0"/>
              </a:rPr>
              <a:t>Davis </a:t>
            </a:r>
            <a:r>
              <a:rPr lang="en-US" sz="2800" i="1" dirty="0">
                <a:latin typeface="Times New Roman" panose="02020603050405020304" pitchFamily="18" charset="0"/>
                <a:cs typeface="Times New Roman" panose="02020603050405020304" pitchFamily="18" charset="0"/>
              </a:rPr>
              <a:t>v. Monroe County Board of </a:t>
            </a:r>
            <a:r>
              <a:rPr lang="en-US" sz="2800" i="1" dirty="0" smtClean="0">
                <a:latin typeface="Times New Roman" panose="02020603050405020304" pitchFamily="18" charset="0"/>
                <a:cs typeface="Times New Roman" panose="02020603050405020304" pitchFamily="18" charset="0"/>
              </a:rPr>
              <a:t>Education </a:t>
            </a:r>
            <a:r>
              <a:rPr lang="en-US" sz="2800" dirty="0" smtClean="0">
                <a:latin typeface="Times New Roman" panose="02020603050405020304" pitchFamily="18" charset="0"/>
                <a:cs typeface="Times New Roman" panose="02020603050405020304" pitchFamily="18" charset="0"/>
              </a:rPr>
              <a:t>(1999) (peer-to-peer harassment)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8432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z="4000" dirty="0" smtClean="0">
                <a:latin typeface="Times New Roman" panose="02020603050405020304" pitchFamily="18" charset="0"/>
                <a:ea typeface="ＭＳ Ｐゴシック" pitchFamily="34" charset="-128"/>
                <a:cs typeface="Times New Roman" panose="02020603050405020304" pitchFamily="18" charset="0"/>
              </a:rPr>
              <a:t>1. Introduction </a:t>
            </a:r>
          </a:p>
        </p:txBody>
      </p:sp>
      <p:sp>
        <p:nvSpPr>
          <p:cNvPr id="8195" name="Content Placeholder 2"/>
          <p:cNvSpPr>
            <a:spLocks noGrp="1"/>
          </p:cNvSpPr>
          <p:nvPr>
            <p:ph idx="1"/>
          </p:nvPr>
        </p:nvSpPr>
        <p:spPr>
          <a:xfrm>
            <a:off x="457200" y="1524000"/>
            <a:ext cx="8229600" cy="4602163"/>
          </a:xfrm>
        </p:spPr>
        <p:txBody>
          <a:bodyPr/>
          <a:lstStyle/>
          <a:p>
            <a:pPr marL="0" indent="0">
              <a:lnSpc>
                <a:spcPct val="150000"/>
              </a:lnSpc>
              <a:spcBef>
                <a:spcPts val="0"/>
              </a:spcBef>
              <a:buNone/>
              <a:defRPr/>
            </a:pPr>
            <a:r>
              <a:rPr lang="en-US" sz="2800" dirty="0" smtClean="0">
                <a:latin typeface="Times New Roman" panose="02020603050405020304" pitchFamily="18" charset="0"/>
                <a:cs typeface="Times New Roman" panose="02020603050405020304" pitchFamily="18" charset="0"/>
              </a:rPr>
              <a:t>“Today</a:t>
            </a:r>
            <a:r>
              <a:rPr lang="en-US" sz="2800" dirty="0">
                <a:latin typeface="Times New Roman" panose="02020603050405020304" pitchFamily="18" charset="0"/>
                <a:cs typeface="Times New Roman" panose="02020603050405020304" pitchFamily="18" charset="0"/>
              </a:rPr>
              <a:t>, education is perhaps the most important function of state and local governments. Compulsory school attendance laws and the great expenditures for education both demonstrate our recognition of the importance of education to our democratic society</a:t>
            </a:r>
            <a:r>
              <a:rPr lang="en-US" sz="2800" dirty="0" smtClean="0">
                <a:latin typeface="Times New Roman" panose="02020603050405020304" pitchFamily="18" charset="0"/>
                <a:cs typeface="Times New Roman" panose="02020603050405020304" pitchFamily="18" charset="0"/>
              </a:rPr>
              <a:t>.” </a:t>
            </a:r>
          </a:p>
          <a:p>
            <a:pPr marL="0" indent="0">
              <a:spcBef>
                <a:spcPts val="0"/>
              </a:spcBef>
              <a:buNone/>
              <a:defRPr/>
            </a:pPr>
            <a:endParaRPr lang="en-US" sz="2800" dirty="0">
              <a:latin typeface="Times New Roman" panose="02020603050405020304" pitchFamily="18" charset="0"/>
              <a:cs typeface="Times New Roman" panose="02020603050405020304" pitchFamily="18" charset="0"/>
            </a:endParaRPr>
          </a:p>
          <a:p>
            <a:pPr marL="0" indent="0">
              <a:spcBef>
                <a:spcPts val="0"/>
              </a:spcBef>
              <a:buNone/>
              <a:defRPr/>
            </a:pPr>
            <a:r>
              <a:rPr lang="en-US" sz="2800" i="1" dirty="0" smtClean="0">
                <a:latin typeface="Times New Roman" panose="02020603050405020304" pitchFamily="18" charset="0"/>
                <a:cs typeface="Times New Roman" panose="02020603050405020304" pitchFamily="18" charset="0"/>
              </a:rPr>
              <a:t>Brown v. Board of Education</a:t>
            </a:r>
            <a:r>
              <a:rPr lang="en-US" sz="2800" dirty="0" smtClean="0">
                <a:latin typeface="Times New Roman" panose="02020603050405020304" pitchFamily="18" charset="0"/>
                <a:cs typeface="Times New Roman" panose="02020603050405020304" pitchFamily="18" charset="0"/>
              </a:rPr>
              <a:t>, 347 U.S. 483, 493 (1954)</a:t>
            </a:r>
            <a:endParaRPr lang="en-US" sz="2800" dirty="0" smtClean="0">
              <a:latin typeface="Times New Roman" panose="02020603050405020304" pitchFamily="18" charset="0"/>
              <a:ea typeface="+mn-ea"/>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4) Rights of the Disabled</a:t>
            </a:r>
            <a:endParaRPr lang="en-US" dirty="0"/>
          </a:p>
        </p:txBody>
      </p:sp>
      <p:sp>
        <p:nvSpPr>
          <p:cNvPr id="3" name="Content Placeholder 2"/>
          <p:cNvSpPr>
            <a:spLocks noGrp="1"/>
          </p:cNvSpPr>
          <p:nvPr>
            <p:ph idx="1"/>
          </p:nvPr>
        </p:nvSpPr>
        <p:spPr/>
        <p:txBody>
          <a:bodyPr/>
          <a:lstStyle/>
          <a:p>
            <a:pPr marL="0" indent="0">
              <a:lnSpc>
                <a:spcPct val="200000"/>
              </a:lnSpc>
              <a:buNone/>
            </a:pPr>
            <a:r>
              <a:rPr lang="en-US" sz="2800" dirty="0" smtClean="0">
                <a:latin typeface="Times New Roman" panose="02020603050405020304" pitchFamily="18" charset="0"/>
                <a:cs typeface="Times New Roman" panose="02020603050405020304" pitchFamily="18" charset="0"/>
              </a:rPr>
              <a:t>Two major federal statutes:</a:t>
            </a:r>
          </a:p>
          <a:p>
            <a:pPr marL="0" indent="0">
              <a:lnSpc>
                <a:spcPct val="200000"/>
              </a:lnSpc>
              <a:buNone/>
            </a:pPr>
            <a:r>
              <a:rPr lang="en-US" sz="2800" dirty="0" smtClean="0">
                <a:latin typeface="Times New Roman" panose="02020603050405020304" pitchFamily="18" charset="0"/>
                <a:cs typeface="Times New Roman" panose="02020603050405020304" pitchFamily="18" charset="0"/>
              </a:rPr>
              <a:t>Section 504 of the Rehabilitation Act of 1973</a:t>
            </a:r>
          </a:p>
          <a:p>
            <a:pPr marL="0" indent="0">
              <a:lnSpc>
                <a:spcPct val="200000"/>
              </a:lnSpc>
              <a:buNone/>
            </a:pPr>
            <a:r>
              <a:rPr lang="en-US" sz="2800" dirty="0" smtClean="0">
                <a:latin typeface="Times New Roman" panose="02020603050405020304" pitchFamily="18" charset="0"/>
                <a:cs typeface="Times New Roman" panose="02020603050405020304" pitchFamily="18" charset="0"/>
              </a:rPr>
              <a:t>Individuals with Disabilities Education Act (IDEA)</a:t>
            </a:r>
          </a:p>
          <a:p>
            <a:pPr marL="0" indent="0">
              <a:lnSpc>
                <a:spcPct val="200000"/>
              </a:lnSpc>
              <a:buNone/>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80808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lstStyle/>
          <a:p>
            <a:r>
              <a:rPr lang="en-US" sz="4000" dirty="0" smtClean="0">
                <a:latin typeface="Times New Roman" panose="02020603050405020304" pitchFamily="18" charset="0"/>
                <a:cs typeface="Times New Roman" panose="02020603050405020304" pitchFamily="18" charset="0"/>
              </a:rPr>
              <a:t>Section 504</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04800" y="1219200"/>
            <a:ext cx="8534400" cy="4906963"/>
          </a:xfrm>
        </p:spPr>
        <p:txBody>
          <a:bodyPr/>
          <a:lstStyle/>
          <a:p>
            <a:pPr marL="0" indent="0">
              <a:lnSpc>
                <a:spcPct val="150000"/>
              </a:lnSpc>
              <a:spcBef>
                <a:spcPts val="0"/>
              </a:spcBef>
              <a:buNone/>
            </a:pP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n]o otherwise qualified individual with a disability in the United States . . . shall, solely by reason of her or his disability, be excluded from the participation in, be denied the benefits of, or be subjected to discrimination under any program or activity receiving </a:t>
            </a:r>
            <a:r>
              <a:rPr lang="en-US" dirty="0" smtClean="0">
                <a:latin typeface="Times New Roman" panose="02020603050405020304" pitchFamily="18" charset="0"/>
                <a:cs typeface="Times New Roman" panose="02020603050405020304" pitchFamily="18" charset="0"/>
              </a:rPr>
              <a:t>Federal financial assistance…” </a:t>
            </a:r>
          </a:p>
          <a:p>
            <a:pPr marL="0" indent="0" algn="r">
              <a:lnSpc>
                <a:spcPct val="150000"/>
              </a:lnSpc>
              <a:spcBef>
                <a:spcPts val="0"/>
              </a:spcBef>
              <a:buNone/>
            </a:pPr>
            <a:r>
              <a:rPr lang="en-US" dirty="0" smtClean="0">
                <a:latin typeface="Times New Roman" panose="02020603050405020304" pitchFamily="18" charset="0"/>
                <a:cs typeface="Times New Roman" panose="02020603050405020304" pitchFamily="18" charset="0"/>
              </a:rPr>
              <a:t>29 U.S.C. §794(a)</a:t>
            </a:r>
            <a:endParaRPr lang="en-US" dirty="0">
              <a:latin typeface="Times New Roman" panose="02020603050405020304" pitchFamily="18" charset="0"/>
              <a:cs typeface="Times New Roman" panose="02020603050405020304" pitchFamily="18" charset="0"/>
            </a:endParaRPr>
          </a:p>
          <a:p>
            <a:pPr marL="0" indent="0">
              <a:lnSpc>
                <a:spcPct val="150000"/>
              </a:lnSpc>
              <a:spcBef>
                <a:spcPts val="0"/>
              </a:spcBef>
              <a:buNone/>
            </a:pPr>
            <a:endParaRPr lang="en-US" dirty="0"/>
          </a:p>
        </p:txBody>
      </p:sp>
    </p:spTree>
    <p:extLst>
      <p:ext uri="{BB962C8B-B14F-4D97-AF65-F5344CB8AC3E}">
        <p14:creationId xmlns:p14="http://schemas.microsoft.com/office/powerpoint/2010/main" val="14919871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Times New Roman" panose="02020603050405020304" pitchFamily="18" charset="0"/>
                <a:cs typeface="Times New Roman" panose="02020603050405020304" pitchFamily="18" charset="0"/>
              </a:rPr>
              <a:t>IDEA</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lnSpc>
                <a:spcPct val="150000"/>
              </a:lnSpc>
              <a:buNone/>
            </a:pPr>
            <a:r>
              <a:rPr lang="en-US" sz="2800" dirty="0" smtClean="0">
                <a:latin typeface="Times New Roman" panose="02020603050405020304" pitchFamily="18" charset="0"/>
                <a:cs typeface="Times New Roman" panose="02020603050405020304" pitchFamily="18" charset="0"/>
              </a:rPr>
              <a:t>IDEA provides a free </a:t>
            </a:r>
            <a:r>
              <a:rPr lang="en-US" sz="2800" dirty="0">
                <a:latin typeface="Times New Roman" panose="02020603050405020304" pitchFamily="18" charset="0"/>
                <a:cs typeface="Times New Roman" panose="02020603050405020304" pitchFamily="18" charset="0"/>
              </a:rPr>
              <a:t>appropriate public </a:t>
            </a:r>
            <a:r>
              <a:rPr lang="en-US" sz="2800" dirty="0" smtClean="0">
                <a:latin typeface="Times New Roman" panose="02020603050405020304" pitchFamily="18" charset="0"/>
                <a:cs typeface="Times New Roman" panose="02020603050405020304" pitchFamily="18" charset="0"/>
              </a:rPr>
              <a:t>education in </a:t>
            </a:r>
            <a:r>
              <a:rPr lang="en-US" sz="2800" dirty="0">
                <a:latin typeface="Times New Roman" panose="02020603050405020304" pitchFamily="18" charset="0"/>
                <a:cs typeface="Times New Roman" panose="02020603050405020304" pitchFamily="18" charset="0"/>
              </a:rPr>
              <a:t>the least restrictive environments </a:t>
            </a:r>
            <a:r>
              <a:rPr lang="en-US" sz="2800" dirty="0" smtClean="0">
                <a:latin typeface="Times New Roman" panose="02020603050405020304" pitchFamily="18" charset="0"/>
                <a:cs typeface="Times New Roman" panose="02020603050405020304" pitchFamily="18" charset="0"/>
              </a:rPr>
              <a:t>to all qualified children with disabilities aged 3 to 18 (or 21) wherein </a:t>
            </a:r>
            <a:r>
              <a:rPr lang="en-US" sz="2800" dirty="0">
                <a:latin typeface="Times New Roman" panose="02020603050405020304" pitchFamily="18" charset="0"/>
                <a:cs typeface="Times New Roman" panose="02020603050405020304" pitchFamily="18" charset="0"/>
              </a:rPr>
              <a:t>their educations are directed by the contents of their </a:t>
            </a:r>
            <a:r>
              <a:rPr lang="en-US" sz="2800" dirty="0" smtClean="0">
                <a:latin typeface="Times New Roman" panose="02020603050405020304" pitchFamily="18" charset="0"/>
                <a:cs typeface="Times New Roman" panose="02020603050405020304" pitchFamily="18" charset="0"/>
              </a:rPr>
              <a:t>Individualized Education Programs. </a:t>
            </a:r>
          </a:p>
          <a:p>
            <a:pPr marL="0" indent="0" algn="r">
              <a:lnSpc>
                <a:spcPct val="150000"/>
              </a:lnSpc>
              <a:buNone/>
            </a:pPr>
            <a:r>
              <a:rPr lang="en-US" sz="2800" dirty="0" smtClean="0">
                <a:latin typeface="Times New Roman" panose="02020603050405020304" pitchFamily="18" charset="0"/>
                <a:cs typeface="Times New Roman" panose="02020603050405020304" pitchFamily="18" charset="0"/>
              </a:rPr>
              <a:t>20 U.S.C. §§ 1400 </a:t>
            </a:r>
            <a:r>
              <a:rPr lang="en-US" sz="2800" i="1" dirty="0" smtClean="0">
                <a:latin typeface="Times New Roman" panose="02020603050405020304" pitchFamily="18" charset="0"/>
                <a:cs typeface="Times New Roman" panose="02020603050405020304" pitchFamily="18" charset="0"/>
              </a:rPr>
              <a:t>et seq.</a:t>
            </a:r>
          </a:p>
          <a:p>
            <a:pPr marL="0" indent="0">
              <a:buNone/>
            </a:pPr>
            <a:endParaRPr lang="en-US" dirty="0"/>
          </a:p>
        </p:txBody>
      </p:sp>
    </p:spTree>
    <p:extLst>
      <p:ext uri="{BB962C8B-B14F-4D97-AF65-F5344CB8AC3E}">
        <p14:creationId xmlns:p14="http://schemas.microsoft.com/office/powerpoint/2010/main" val="40668128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lstStyle/>
          <a:p>
            <a:r>
              <a:rPr lang="en-US" sz="4000" dirty="0" smtClean="0">
                <a:latin typeface="Times New Roman" panose="02020603050405020304" pitchFamily="18" charset="0"/>
                <a:cs typeface="Times New Roman" panose="02020603050405020304" pitchFamily="18" charset="0"/>
              </a:rPr>
              <a:t>IDEA</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19200"/>
            <a:ext cx="8229600" cy="4906963"/>
          </a:xfrm>
        </p:spPr>
        <p:txBody>
          <a:bodyPr/>
          <a:lstStyle/>
          <a:p>
            <a:pPr marL="660400" indent="-660400" eaLnBrk="1" hangingPunct="1">
              <a:lnSpc>
                <a:spcPct val="150000"/>
              </a:lnSpc>
              <a:spcBef>
                <a:spcPct val="0"/>
              </a:spcBef>
              <a:buFontTx/>
              <a:buNone/>
            </a:pPr>
            <a:r>
              <a:rPr lang="en-US" altLang="en-US" sz="2800" dirty="0">
                <a:latin typeface="Times New Roman" pitchFamily="18" charset="0"/>
              </a:rPr>
              <a:t>Child with a disability</a:t>
            </a:r>
          </a:p>
          <a:p>
            <a:pPr marL="660400" indent="-660400" eaLnBrk="1" hangingPunct="1">
              <a:spcBef>
                <a:spcPct val="0"/>
              </a:spcBef>
              <a:buFontTx/>
              <a:buNone/>
            </a:pPr>
            <a:r>
              <a:rPr lang="en-US" altLang="en-US" sz="2800" b="1" dirty="0">
                <a:latin typeface="Times New Roman" pitchFamily="18" charset="0"/>
              </a:rPr>
              <a:t>(A) In general</a:t>
            </a:r>
            <a:r>
              <a:rPr lang="en-US" altLang="en-US" sz="2800" dirty="0">
                <a:latin typeface="Times New Roman" pitchFamily="18" charset="0"/>
              </a:rPr>
              <a:t/>
            </a:r>
            <a:br>
              <a:rPr lang="en-US" altLang="en-US" sz="2800" dirty="0">
                <a:latin typeface="Times New Roman" pitchFamily="18" charset="0"/>
              </a:rPr>
            </a:br>
            <a:r>
              <a:rPr lang="en-US" altLang="en-US" sz="2800" dirty="0">
                <a:latin typeface="Times New Roman" pitchFamily="18" charset="0"/>
              </a:rPr>
              <a:t>The term “child with a disability” means a child-</a:t>
            </a:r>
            <a:endParaRPr lang="en-US" altLang="en-US" sz="2800" b="1" dirty="0">
              <a:latin typeface="Times New Roman" pitchFamily="18" charset="0"/>
            </a:endParaRPr>
          </a:p>
          <a:p>
            <a:pPr marL="660400" indent="-660400" eaLnBrk="1" hangingPunct="1">
              <a:spcBef>
                <a:spcPct val="0"/>
              </a:spcBef>
              <a:buFontTx/>
              <a:buAutoNum type="romanLcParenBoth"/>
            </a:pPr>
            <a:r>
              <a:rPr lang="en-US" altLang="en-US" sz="2800" dirty="0">
                <a:latin typeface="Times New Roman" pitchFamily="18" charset="0"/>
              </a:rPr>
              <a:t>with mental retardation, hearing impairments (including deafness), speech or language impairments, visual impairments (including blindness), serious emotional disturbance (referred to in this chapter as “emotional disturbance”), orthopedic impairments, autism, traumatic brain injury, other health impairments, or specific learning disabilities; and</a:t>
            </a:r>
            <a:r>
              <a:rPr lang="en-US" altLang="en-US" dirty="0">
                <a:latin typeface="Times New Roman" pitchFamily="18" charset="0"/>
              </a:rPr>
              <a:t/>
            </a:r>
            <a:br>
              <a:rPr lang="en-US" altLang="en-US" dirty="0">
                <a:latin typeface="Times New Roman" pitchFamily="18" charset="0"/>
              </a:rPr>
            </a:br>
            <a:endParaRPr lang="en-US" altLang="en-US" dirty="0">
              <a:latin typeface="Times New Roman" pitchFamily="18" charset="0"/>
            </a:endParaRPr>
          </a:p>
          <a:p>
            <a:pPr marL="0" indent="0">
              <a:buNone/>
            </a:pPr>
            <a:endParaRPr lang="en-US" dirty="0"/>
          </a:p>
        </p:txBody>
      </p:sp>
    </p:spTree>
    <p:extLst>
      <p:ext uri="{BB962C8B-B14F-4D97-AF65-F5344CB8AC3E}">
        <p14:creationId xmlns:p14="http://schemas.microsoft.com/office/powerpoint/2010/main" val="5794183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lstStyle/>
          <a:p>
            <a:r>
              <a:rPr lang="en-US" sz="4000" dirty="0" smtClean="0">
                <a:latin typeface="Times New Roman" panose="02020603050405020304" pitchFamily="18" charset="0"/>
                <a:cs typeface="Times New Roman" panose="02020603050405020304" pitchFamily="18" charset="0"/>
              </a:rPr>
              <a:t>IDEA</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571500" indent="-571500" eaLnBrk="1" hangingPunct="1">
              <a:lnSpc>
                <a:spcPct val="200000"/>
              </a:lnSpc>
              <a:spcBef>
                <a:spcPts val="0"/>
              </a:spcBef>
              <a:buFontTx/>
              <a:buAutoNum type="romanLcParenBoth" startAt="2"/>
              <a:defRPr/>
            </a:pPr>
            <a:r>
              <a:rPr lang="en-US" altLang="en-US" sz="2800" dirty="0">
                <a:latin typeface="Times New Roman" pitchFamily="18" charset="0"/>
                <a:cs typeface="Times New Roman" panose="02020603050405020304" pitchFamily="18" charset="0"/>
              </a:rPr>
              <a:t> who, by reason thereof, needs special education </a:t>
            </a:r>
          </a:p>
          <a:p>
            <a:pPr marL="0" indent="0" eaLnBrk="1" hangingPunct="1">
              <a:lnSpc>
                <a:spcPct val="200000"/>
              </a:lnSpc>
              <a:spcBef>
                <a:spcPts val="0"/>
              </a:spcBef>
              <a:buFontTx/>
              <a:buNone/>
              <a:defRPr/>
            </a:pPr>
            <a:r>
              <a:rPr lang="en-US" altLang="en-US" sz="2800" dirty="0">
                <a:latin typeface="Times New Roman" pitchFamily="18" charset="0"/>
                <a:cs typeface="Times New Roman" panose="02020603050405020304" pitchFamily="18" charset="0"/>
              </a:rPr>
              <a:t>	and related services</a:t>
            </a:r>
            <a:r>
              <a:rPr lang="en-US" altLang="en-US" sz="2800" dirty="0" smtClean="0">
                <a:latin typeface="Times New Roman" pitchFamily="18" charset="0"/>
                <a:cs typeface="Times New Roman" panose="02020603050405020304" pitchFamily="18" charset="0"/>
              </a:rPr>
              <a:t>.</a:t>
            </a:r>
            <a:r>
              <a:rPr lang="en-US" altLang="en-US" sz="2800" dirty="0">
                <a:latin typeface="Times New Roman" pitchFamily="18" charset="0"/>
                <a:cs typeface="Times New Roman" panose="02020603050405020304" pitchFamily="18" charset="0"/>
              </a:rPr>
              <a:t>	</a:t>
            </a:r>
            <a:endParaRPr lang="en-US" altLang="en-US" sz="2800" dirty="0" smtClean="0">
              <a:latin typeface="Times New Roman" pitchFamily="18" charset="0"/>
              <a:cs typeface="Times New Roman" panose="02020603050405020304" pitchFamily="18" charset="0"/>
            </a:endParaRPr>
          </a:p>
          <a:p>
            <a:pPr marL="0" indent="0" algn="r" eaLnBrk="1" hangingPunct="1">
              <a:lnSpc>
                <a:spcPct val="200000"/>
              </a:lnSpc>
              <a:spcBef>
                <a:spcPts val="0"/>
              </a:spcBef>
              <a:buFontTx/>
              <a:buNone/>
              <a:defRPr/>
            </a:pPr>
            <a:r>
              <a:rPr lang="en-US" altLang="en-US" sz="2800" dirty="0" smtClean="0">
                <a:latin typeface="Times New Roman" pitchFamily="18" charset="0"/>
              </a:rPr>
              <a:t>20 </a:t>
            </a:r>
            <a:r>
              <a:rPr lang="en-US" altLang="en-US" sz="2800" dirty="0">
                <a:latin typeface="Times New Roman" pitchFamily="18" charset="0"/>
              </a:rPr>
              <a:t>U.S.C. § 1400(3)</a:t>
            </a:r>
            <a:endParaRPr lang="en-US" sz="2800" dirty="0"/>
          </a:p>
        </p:txBody>
      </p:sp>
    </p:spTree>
    <p:extLst>
      <p:ext uri="{BB962C8B-B14F-4D97-AF65-F5344CB8AC3E}">
        <p14:creationId xmlns:p14="http://schemas.microsoft.com/office/powerpoint/2010/main" val="35015294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89038"/>
          </a:xfrm>
        </p:spPr>
        <p:txBody>
          <a:bodyPr/>
          <a:lstStyle/>
          <a:p>
            <a:r>
              <a:rPr lang="en-US" sz="4000" dirty="0" smtClean="0">
                <a:latin typeface="Times New Roman" panose="02020603050405020304" pitchFamily="18" charset="0"/>
                <a:cs typeface="Times New Roman" panose="02020603050405020304" pitchFamily="18" charset="0"/>
              </a:rPr>
              <a:t>IDEA</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eaLnBrk="1" hangingPunct="1">
              <a:lnSpc>
                <a:spcPct val="150000"/>
              </a:lnSpc>
              <a:buFontTx/>
              <a:buNone/>
            </a:pPr>
            <a:r>
              <a:rPr lang="en-US" altLang="en-US" sz="2800" dirty="0">
                <a:latin typeface="Times New Roman" pitchFamily="18" charset="0"/>
              </a:rPr>
              <a:t>Key </a:t>
            </a:r>
            <a:r>
              <a:rPr lang="en-US" altLang="en-US" sz="2800" dirty="0" smtClean="0">
                <a:latin typeface="Times New Roman" pitchFamily="18" charset="0"/>
              </a:rPr>
              <a:t>Elements of the IDEA</a:t>
            </a:r>
            <a:endParaRPr lang="en-US" altLang="en-US" sz="2800" dirty="0">
              <a:latin typeface="Times New Roman" pitchFamily="18" charset="0"/>
            </a:endParaRPr>
          </a:p>
          <a:p>
            <a:pPr eaLnBrk="1" hangingPunct="1">
              <a:lnSpc>
                <a:spcPct val="150000"/>
              </a:lnSpc>
              <a:buFontTx/>
              <a:buNone/>
            </a:pPr>
            <a:r>
              <a:rPr lang="en-US" altLang="en-US" sz="2800" dirty="0">
                <a:latin typeface="Times New Roman" pitchFamily="18" charset="0"/>
              </a:rPr>
              <a:t>	a) FAPE	</a:t>
            </a:r>
            <a:r>
              <a:rPr lang="en-US" altLang="en-US" sz="2800" b="1" dirty="0">
                <a:latin typeface="Times New Roman" pitchFamily="18" charset="0"/>
              </a:rPr>
              <a:t>cf.</a:t>
            </a:r>
            <a:r>
              <a:rPr lang="en-US" altLang="en-US" sz="2800" dirty="0">
                <a:latin typeface="Times New Roman" pitchFamily="18" charset="0"/>
              </a:rPr>
              <a:t> </a:t>
            </a:r>
            <a:r>
              <a:rPr lang="en-US" altLang="en-US" sz="2800" i="1" dirty="0">
                <a:latin typeface="Times New Roman" pitchFamily="18" charset="0"/>
              </a:rPr>
              <a:t>Rowley v. Board of Education </a:t>
            </a:r>
            <a:r>
              <a:rPr lang="en-US" altLang="en-US" sz="2800" dirty="0">
                <a:latin typeface="Times New Roman" pitchFamily="18" charset="0"/>
              </a:rPr>
              <a:t> </a:t>
            </a:r>
          </a:p>
          <a:p>
            <a:pPr eaLnBrk="1" hangingPunct="1">
              <a:lnSpc>
                <a:spcPct val="150000"/>
              </a:lnSpc>
              <a:buFontTx/>
              <a:buNone/>
            </a:pPr>
            <a:r>
              <a:rPr lang="en-US" altLang="en-US" sz="2800" dirty="0">
                <a:latin typeface="Times New Roman" pitchFamily="18" charset="0"/>
              </a:rPr>
              <a:t>	b) LRE	</a:t>
            </a:r>
            <a:r>
              <a:rPr lang="en-US" altLang="en-US" sz="2800" b="1" dirty="0">
                <a:latin typeface="Times New Roman" pitchFamily="18" charset="0"/>
              </a:rPr>
              <a:t>cf.</a:t>
            </a:r>
            <a:r>
              <a:rPr lang="en-US" altLang="en-US" sz="2800" dirty="0">
                <a:latin typeface="Times New Roman" pitchFamily="18" charset="0"/>
              </a:rPr>
              <a:t> </a:t>
            </a:r>
            <a:r>
              <a:rPr lang="en-US" altLang="en-US" sz="2800" i="1" dirty="0">
                <a:latin typeface="Times New Roman" pitchFamily="18" charset="0"/>
              </a:rPr>
              <a:t>Timothy W. v. Rochester</a:t>
            </a:r>
            <a:r>
              <a:rPr lang="en-US" altLang="en-US" sz="2800" dirty="0">
                <a:latin typeface="Times New Roman" pitchFamily="18" charset="0"/>
              </a:rPr>
              <a:t> (zero reject)</a:t>
            </a:r>
          </a:p>
          <a:p>
            <a:pPr eaLnBrk="1" hangingPunct="1">
              <a:lnSpc>
                <a:spcPct val="150000"/>
              </a:lnSpc>
              <a:buFontTx/>
              <a:buNone/>
            </a:pPr>
            <a:r>
              <a:rPr lang="en-US" altLang="en-US" sz="2800" dirty="0">
                <a:latin typeface="Times New Roman" pitchFamily="18" charset="0"/>
              </a:rPr>
              <a:t>	c) aged 3-21</a:t>
            </a:r>
          </a:p>
          <a:p>
            <a:pPr eaLnBrk="1" hangingPunct="1">
              <a:lnSpc>
                <a:spcPct val="150000"/>
              </a:lnSpc>
              <a:buFontTx/>
              <a:buNone/>
            </a:pPr>
            <a:r>
              <a:rPr lang="en-US" altLang="en-US" sz="2800" dirty="0">
                <a:latin typeface="Times New Roman" pitchFamily="18" charset="0"/>
              </a:rPr>
              <a:t>   d) parental input</a:t>
            </a:r>
          </a:p>
          <a:p>
            <a:pPr eaLnBrk="1" hangingPunct="1">
              <a:lnSpc>
                <a:spcPct val="150000"/>
              </a:lnSpc>
              <a:buFontTx/>
              <a:buNone/>
            </a:pPr>
            <a:r>
              <a:rPr lang="en-US" altLang="en-US" sz="2800" dirty="0">
                <a:latin typeface="Times New Roman" pitchFamily="18" charset="0"/>
              </a:rPr>
              <a:t>	e) due process 	</a:t>
            </a:r>
            <a:endParaRPr lang="en-US" sz="2800" dirty="0"/>
          </a:p>
        </p:txBody>
      </p:sp>
    </p:spTree>
    <p:extLst>
      <p:ext uri="{BB962C8B-B14F-4D97-AF65-F5344CB8AC3E}">
        <p14:creationId xmlns:p14="http://schemas.microsoft.com/office/powerpoint/2010/main" val="13394446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Times New Roman" panose="02020603050405020304" pitchFamily="18" charset="0"/>
                <a:cs typeface="Times New Roman" panose="02020603050405020304" pitchFamily="18" charset="0"/>
              </a:rPr>
              <a:t>5. Conclusion</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95400"/>
            <a:ext cx="8229600" cy="4830763"/>
          </a:xfrm>
        </p:spPr>
        <p:txBody>
          <a:bodyPr/>
          <a:lstStyle/>
          <a:p>
            <a:pPr marL="0" indent="0" algn="ctr">
              <a:lnSpc>
                <a:spcPct val="200000"/>
              </a:lnSpc>
              <a:buNone/>
            </a:pPr>
            <a:r>
              <a:rPr lang="en-US" sz="2800" dirty="0" smtClean="0">
                <a:latin typeface="Times New Roman" panose="02020603050405020304" pitchFamily="18" charset="0"/>
                <a:cs typeface="Times New Roman" panose="02020603050405020304" pitchFamily="18" charset="0"/>
              </a:rPr>
              <a:t>About the only certainty is that </a:t>
            </a:r>
          </a:p>
          <a:p>
            <a:pPr marL="0" indent="0" algn="ctr">
              <a:lnSpc>
                <a:spcPct val="200000"/>
              </a:lnSpc>
              <a:buNone/>
            </a:pPr>
            <a:r>
              <a:rPr lang="en-US" sz="2800" dirty="0" smtClean="0">
                <a:latin typeface="Times New Roman" panose="02020603050405020304" pitchFamily="18" charset="0"/>
                <a:cs typeface="Times New Roman" panose="02020603050405020304" pitchFamily="18" charset="0"/>
              </a:rPr>
              <a:t>litigation will continue as the US </a:t>
            </a:r>
          </a:p>
          <a:p>
            <a:pPr marL="0" indent="0" algn="ctr">
              <a:lnSpc>
                <a:spcPct val="200000"/>
              </a:lnSpc>
              <a:buNone/>
            </a:pPr>
            <a:r>
              <a:rPr lang="en-US" sz="2800" dirty="0" smtClean="0">
                <a:latin typeface="Times New Roman" panose="02020603050405020304" pitchFamily="18" charset="0"/>
                <a:cs typeface="Times New Roman" panose="02020603050405020304" pitchFamily="18" charset="0"/>
              </a:rPr>
              <a:t>continues to seek to provide </a:t>
            </a:r>
          </a:p>
          <a:p>
            <a:pPr marL="0" indent="0" algn="ctr">
              <a:lnSpc>
                <a:spcPct val="200000"/>
              </a:lnSpc>
              <a:buNone/>
            </a:pPr>
            <a:r>
              <a:rPr lang="en-US" sz="2800" dirty="0" smtClean="0">
                <a:latin typeface="Times New Roman" panose="02020603050405020304" pitchFamily="18" charset="0"/>
                <a:cs typeface="Times New Roman" panose="02020603050405020304" pitchFamily="18" charset="0"/>
              </a:rPr>
              <a:t>equal educational opportunities </a:t>
            </a:r>
          </a:p>
          <a:p>
            <a:pPr marL="0" indent="0" algn="ctr">
              <a:lnSpc>
                <a:spcPct val="200000"/>
              </a:lnSpc>
              <a:buNone/>
            </a:pPr>
            <a:r>
              <a:rPr lang="en-US" sz="2800" dirty="0" smtClean="0">
                <a:latin typeface="Times New Roman" panose="02020603050405020304" pitchFamily="18" charset="0"/>
                <a:cs typeface="Times New Roman" panose="02020603050405020304" pitchFamily="18" charset="0"/>
              </a:rPr>
              <a:t>for all Americans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46337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754563"/>
          </a:xfrm>
        </p:spPr>
        <p:txBody>
          <a:bodyPr/>
          <a:lstStyle/>
          <a:p>
            <a:pPr marL="0" indent="0" algn="ctr">
              <a:lnSpc>
                <a:spcPct val="150000"/>
              </a:lnSpc>
              <a:buNone/>
            </a:pPr>
            <a:r>
              <a:rPr lang="en-US" sz="4000" dirty="0" smtClean="0">
                <a:latin typeface="Times New Roman" panose="02020603050405020304" pitchFamily="18" charset="0"/>
                <a:cs typeface="Times New Roman" panose="02020603050405020304" pitchFamily="18" charset="0"/>
              </a:rPr>
              <a:t>Thank you for listening </a:t>
            </a:r>
          </a:p>
          <a:p>
            <a:pPr marL="0" indent="0" algn="ctr">
              <a:lnSpc>
                <a:spcPct val="150000"/>
              </a:lnSpc>
              <a:buNone/>
            </a:pPr>
            <a:r>
              <a:rPr lang="en-US" sz="4000" dirty="0" smtClean="0">
                <a:latin typeface="Times New Roman" panose="02020603050405020304" pitchFamily="18" charset="0"/>
                <a:cs typeface="Times New Roman" panose="02020603050405020304" pitchFamily="18" charset="0"/>
              </a:rPr>
              <a:t>and participating</a:t>
            </a:r>
          </a:p>
          <a:p>
            <a:pPr marL="0" indent="0" algn="ctr">
              <a:lnSpc>
                <a:spcPct val="150000"/>
              </a:lnSpc>
              <a:buNone/>
            </a:pPr>
            <a:r>
              <a:rPr lang="en-US" sz="4000" dirty="0" err="1">
                <a:latin typeface="Times New Roman" panose="02020603050405020304" pitchFamily="18" charset="0"/>
                <a:cs typeface="Times New Roman" panose="02020603050405020304" pitchFamily="18" charset="0"/>
              </a:rPr>
              <a:t>Köszönöm</a:t>
            </a:r>
            <a:r>
              <a:rPr lang="en-US" sz="4000" dirty="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figyelmüket</a:t>
            </a:r>
            <a:endParaRPr lang="en-US" sz="4000" dirty="0" smtClean="0">
              <a:latin typeface="Times New Roman" panose="02020603050405020304" pitchFamily="18" charset="0"/>
              <a:cs typeface="Times New Roman" panose="02020603050405020304" pitchFamily="18" charset="0"/>
            </a:endParaRPr>
          </a:p>
          <a:p>
            <a:pPr marL="0" indent="0" algn="ctr">
              <a:lnSpc>
                <a:spcPct val="150000"/>
              </a:lnSpc>
              <a:buNone/>
            </a:pPr>
            <a:r>
              <a:rPr lang="en-US" sz="4000" dirty="0" smtClean="0">
                <a:latin typeface="Times New Roman" panose="02020603050405020304" pitchFamily="18" charset="0"/>
                <a:cs typeface="Times New Roman" panose="02020603050405020304" pitchFamily="18" charset="0"/>
              </a:rPr>
              <a:t>“Knowledge is power”  Francis Bacon</a:t>
            </a:r>
            <a:endParaRPr lang="en-US" sz="4000" dirty="0">
              <a:latin typeface="Times New Roman" panose="02020603050405020304" pitchFamily="18" charset="0"/>
              <a:cs typeface="Times New Roman" panose="02020603050405020304" pitchFamily="18" charset="0"/>
            </a:endParaRPr>
          </a:p>
          <a:p>
            <a:pPr marL="0" indent="0">
              <a:buNone/>
            </a:pPr>
            <a:endParaRPr lang="en-US" sz="4000" dirty="0" smtClean="0">
              <a:latin typeface="Times New Roman" panose="02020603050405020304" pitchFamily="18" charset="0"/>
              <a:cs typeface="Times New Roman" panose="02020603050405020304" pitchFamily="18" charset="0"/>
            </a:endParaRPr>
          </a:p>
          <a:p>
            <a:endParaRPr lang="en-US" sz="4000" dirty="0">
              <a:latin typeface="Times New Roman" panose="02020603050405020304" pitchFamily="18" charset="0"/>
              <a:cs typeface="Times New Roman" panose="02020603050405020304" pitchFamily="18" charset="0"/>
            </a:endParaRPr>
          </a:p>
          <a:p>
            <a:endParaRPr lang="en-US" dirty="0" smtClean="0"/>
          </a:p>
        </p:txBody>
      </p:sp>
    </p:spTree>
    <p:extLst>
      <p:ext uri="{BB962C8B-B14F-4D97-AF65-F5344CB8AC3E}">
        <p14:creationId xmlns:p14="http://schemas.microsoft.com/office/powerpoint/2010/main" val="1444601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Times New Roman" panose="02020603050405020304" pitchFamily="18" charset="0"/>
                <a:cs typeface="Times New Roman" panose="02020603050405020304" pitchFamily="18" charset="0"/>
              </a:rPr>
              <a:t>1. Introduction</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lnSpc>
                <a:spcPct val="150000"/>
              </a:lnSpc>
              <a:spcBef>
                <a:spcPts val="0"/>
              </a:spcBef>
              <a:buNone/>
            </a:pPr>
            <a:r>
              <a:rPr lang="en-US" sz="2800" dirty="0" smtClean="0">
                <a:latin typeface="Times New Roman" panose="02020603050405020304" pitchFamily="18" charset="0"/>
                <a:cs typeface="Times New Roman" panose="02020603050405020304" pitchFamily="18" charset="0"/>
              </a:rPr>
              <a:t>1.	Introduction</a:t>
            </a:r>
          </a:p>
          <a:p>
            <a:pPr marL="0" indent="0">
              <a:lnSpc>
                <a:spcPct val="150000"/>
              </a:lnSpc>
              <a:spcBef>
                <a:spcPts val="0"/>
              </a:spcBef>
              <a:buNone/>
            </a:pPr>
            <a:r>
              <a:rPr lang="en-US" sz="2800" dirty="0" smtClean="0">
                <a:latin typeface="Times New Roman" panose="02020603050405020304" pitchFamily="18" charset="0"/>
                <a:cs typeface="Times New Roman" panose="02020603050405020304" pitchFamily="18" charset="0"/>
              </a:rPr>
              <a:t>2.	a) Pre-history</a:t>
            </a:r>
          </a:p>
          <a:p>
            <a:pPr marL="0" indent="0">
              <a:lnSpc>
                <a:spcPct val="150000"/>
              </a:lnSpc>
              <a:spcBef>
                <a:spcPts val="0"/>
              </a:spcBef>
              <a:buNone/>
            </a:pPr>
            <a:r>
              <a:rPr lang="en-US" sz="2800" dirty="0" smtClean="0">
                <a:latin typeface="Times New Roman" panose="02020603050405020304" pitchFamily="18" charset="0"/>
                <a:cs typeface="Times New Roman" panose="02020603050405020304" pitchFamily="18" charset="0"/>
              </a:rPr>
              <a:t>	b) Desegregation</a:t>
            </a:r>
          </a:p>
          <a:p>
            <a:pPr marL="0" indent="0">
              <a:lnSpc>
                <a:spcPct val="150000"/>
              </a:lnSpc>
              <a:spcBef>
                <a:spcPts val="0"/>
              </a:spcBef>
              <a:buNone/>
            </a:pPr>
            <a:r>
              <a:rPr lang="en-US" sz="2800" dirty="0" smtClean="0">
                <a:latin typeface="Times New Roman" panose="02020603050405020304" pitchFamily="18" charset="0"/>
                <a:cs typeface="Times New Roman" panose="02020603050405020304" pitchFamily="18" charset="0"/>
              </a:rPr>
              <a:t>3.	Gender Equity</a:t>
            </a:r>
          </a:p>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4</a:t>
            </a:r>
            <a:r>
              <a:rPr lang="en-US" sz="2800" dirty="0" smtClean="0">
                <a:latin typeface="Times New Roman" panose="02020603050405020304" pitchFamily="18" charset="0"/>
                <a:cs typeface="Times New Roman" panose="02020603050405020304" pitchFamily="18" charset="0"/>
              </a:rPr>
              <a:t>.	The Rights of the Disabled </a:t>
            </a:r>
          </a:p>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5</a:t>
            </a:r>
            <a:r>
              <a:rPr lang="en-US" sz="2800" dirty="0" smtClean="0">
                <a:latin typeface="Times New Roman" panose="02020603050405020304" pitchFamily="18" charset="0"/>
                <a:cs typeface="Times New Roman" panose="02020603050405020304" pitchFamily="18" charset="0"/>
              </a:rPr>
              <a:t>.	Conclusion</a:t>
            </a:r>
          </a:p>
        </p:txBody>
      </p:sp>
    </p:spTree>
    <p:extLst>
      <p:ext uri="{BB962C8B-B14F-4D97-AF65-F5344CB8AC3E}">
        <p14:creationId xmlns:p14="http://schemas.microsoft.com/office/powerpoint/2010/main" val="1908192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Times New Roman" panose="02020603050405020304" pitchFamily="18" charset="0"/>
                <a:cs typeface="Times New Roman" panose="02020603050405020304" pitchFamily="18" charset="0"/>
              </a:rPr>
              <a:t>Fifth Amendment (1791)</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No person . . . shall be compelled in any criminal case to be a witness against himself, nor be deprived of life, liberty, or property, </a:t>
            </a:r>
            <a:r>
              <a:rPr lang="en-US" sz="2800" b="1" dirty="0">
                <a:latin typeface="Times New Roman" panose="02020603050405020304" pitchFamily="18" charset="0"/>
                <a:cs typeface="Times New Roman" panose="02020603050405020304" pitchFamily="18" charset="0"/>
              </a:rPr>
              <a:t>without due process of law</a:t>
            </a:r>
            <a:r>
              <a:rPr lang="en-US" sz="2800" dirty="0">
                <a:latin typeface="Times New Roman" panose="02020603050405020304" pitchFamily="18" charset="0"/>
                <a:cs typeface="Times New Roman" panose="02020603050405020304" pitchFamily="18" charset="0"/>
              </a:rPr>
              <a:t>; nor shall private property be taken for public use, without just compensation</a:t>
            </a:r>
            <a:r>
              <a:rPr lang="en-US" sz="2800" dirty="0" smtClean="0">
                <a:latin typeface="Times New Roman" panose="02020603050405020304" pitchFamily="18" charset="0"/>
                <a:cs typeface="Times New Roman" panose="02020603050405020304" pitchFamily="18" charset="0"/>
              </a:rPr>
              <a:t>. </a:t>
            </a:r>
            <a:endParaRPr lang="en-US" dirty="0"/>
          </a:p>
        </p:txBody>
      </p:sp>
    </p:spTree>
    <p:extLst>
      <p:ext uri="{BB962C8B-B14F-4D97-AF65-F5344CB8AC3E}">
        <p14:creationId xmlns:p14="http://schemas.microsoft.com/office/powerpoint/2010/main" val="3494033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Times New Roman" panose="02020603050405020304" pitchFamily="18" charset="0"/>
                <a:cs typeface="Times New Roman" panose="02020603050405020304" pitchFamily="18" charset="0"/>
              </a:rPr>
              <a:t>Tenth Amendment (1791)</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The powers not delegated to the United States by the Constitution, nor prohibited by it to the States, are reserved to the States respectively, or to the people</a:t>
            </a:r>
            <a:r>
              <a:rPr lang="en-US" sz="2800" dirty="0" smtClean="0">
                <a:latin typeface="Times New Roman" panose="02020603050405020304" pitchFamily="18" charset="0"/>
                <a:cs typeface="Times New Roman" panose="02020603050405020304" pitchFamily="18" charset="0"/>
              </a:rPr>
              <a:t>. </a:t>
            </a:r>
          </a:p>
          <a:p>
            <a:pPr marL="0" indent="0">
              <a:lnSpc>
                <a:spcPct val="150000"/>
              </a:lnSpc>
              <a:spcBef>
                <a:spcPts val="0"/>
              </a:spcBef>
              <a:buNone/>
            </a:pPr>
            <a:endParaRPr lang="en-US" sz="2800" dirty="0">
              <a:latin typeface="Times New Roman" panose="02020603050405020304" pitchFamily="18" charset="0"/>
              <a:cs typeface="Times New Roman" panose="02020603050405020304" pitchFamily="18" charset="0"/>
            </a:endParaRPr>
          </a:p>
          <a:p>
            <a:pPr marL="0" indent="0">
              <a:lnSpc>
                <a:spcPct val="150000"/>
              </a:lnSpc>
              <a:spcBef>
                <a:spcPts val="0"/>
              </a:spcBef>
              <a:buNone/>
            </a:pPr>
            <a:r>
              <a:rPr lang="en-US" sz="2800" dirty="0" smtClean="0">
                <a:latin typeface="Times New Roman" panose="02020603050405020304" pitchFamily="18" charset="0"/>
                <a:cs typeface="Times New Roman" panose="02020603050405020304" pitchFamily="18" charset="0"/>
              </a:rPr>
              <a:t>Accordingly, education is primarily a duty of States rather than the Federal government.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9618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Times New Roman" panose="02020603050405020304" pitchFamily="18" charset="0"/>
                <a:cs typeface="Times New Roman" panose="02020603050405020304" pitchFamily="18" charset="0"/>
              </a:rPr>
              <a:t>Northwest </a:t>
            </a:r>
            <a:r>
              <a:rPr lang="en-US" sz="4000" dirty="0">
                <a:latin typeface="Times New Roman" panose="02020603050405020304" pitchFamily="18" charset="0"/>
                <a:cs typeface="Times New Roman" panose="02020603050405020304" pitchFamily="18" charset="0"/>
              </a:rPr>
              <a:t>Ordinance of 1787</a:t>
            </a:r>
            <a:endParaRPr lang="en-US" sz="4000" dirty="0"/>
          </a:p>
        </p:txBody>
      </p:sp>
      <p:sp>
        <p:nvSpPr>
          <p:cNvPr id="3" name="Content Placeholder 2"/>
          <p:cNvSpPr>
            <a:spLocks noGrp="1"/>
          </p:cNvSpPr>
          <p:nvPr>
            <p:ph idx="1"/>
          </p:nvPr>
        </p:nvSpPr>
        <p:spPr>
          <a:xfrm>
            <a:off x="228600" y="1295400"/>
            <a:ext cx="8610600" cy="4830763"/>
          </a:xfrm>
        </p:spPr>
        <p:txBody>
          <a:bodyPr/>
          <a:lstStyle/>
          <a:p>
            <a:pPr marL="0" indent="0">
              <a:lnSpc>
                <a:spcPct val="150000"/>
              </a:lnSpc>
              <a:spcBef>
                <a:spcPts val="0"/>
              </a:spcBef>
              <a:buNone/>
            </a:pPr>
            <a:r>
              <a:rPr lang="en-US" sz="2800" dirty="0">
                <a:latin typeface="Times New Roman" panose="02020603050405020304" pitchFamily="18" charset="0"/>
                <a:cs typeface="Times New Roman" panose="02020603050405020304" pitchFamily="18" charset="0"/>
              </a:rPr>
              <a:t>The earliest federal enactment </a:t>
            </a:r>
            <a:r>
              <a:rPr lang="en-US" sz="2800" dirty="0" smtClean="0">
                <a:latin typeface="Times New Roman" panose="02020603050405020304" pitchFamily="18" charset="0"/>
                <a:cs typeface="Times New Roman" panose="02020603050405020304" pitchFamily="18" charset="0"/>
              </a:rPr>
              <a:t>on schooling </a:t>
            </a:r>
            <a:r>
              <a:rPr lang="en-US" sz="2800" dirty="0">
                <a:latin typeface="Times New Roman" panose="02020603050405020304" pitchFamily="18" charset="0"/>
                <a:cs typeface="Times New Roman" panose="02020603050405020304" pitchFamily="18" charset="0"/>
              </a:rPr>
              <a:t>is the Northwest Ordinance of 1787, which encouraged the creation of schools as the means of </a:t>
            </a:r>
            <a:r>
              <a:rPr lang="en-US" sz="2800" dirty="0" smtClean="0">
                <a:latin typeface="Times New Roman" panose="02020603050405020304" pitchFamily="18" charset="0"/>
                <a:cs typeface="Times New Roman" panose="02020603050405020304" pitchFamily="18" charset="0"/>
              </a:rPr>
              <a:t>education.</a:t>
            </a:r>
          </a:p>
          <a:p>
            <a:pPr marL="0" indent="0">
              <a:lnSpc>
                <a:spcPct val="150000"/>
              </a:lnSpc>
              <a:spcBef>
                <a:spcPts val="0"/>
              </a:spcBef>
              <a:buNone/>
            </a:pPr>
            <a:r>
              <a:rPr lang="en-US" sz="2800" dirty="0" smtClean="0">
                <a:latin typeface="Times New Roman" panose="02020603050405020304" pitchFamily="18" charset="0"/>
                <a:cs typeface="Times New Roman" panose="02020603050405020304" pitchFamily="18" charset="0"/>
              </a:rPr>
              <a:t>Article </a:t>
            </a:r>
            <a:r>
              <a:rPr lang="en-US" sz="2800" dirty="0">
                <a:latin typeface="Times New Roman" panose="02020603050405020304" pitchFamily="18" charset="0"/>
                <a:cs typeface="Times New Roman" panose="02020603050405020304" pitchFamily="18" charset="0"/>
              </a:rPr>
              <a:t>3 of the Northwest </a:t>
            </a:r>
            <a:r>
              <a:rPr lang="en-US" sz="2800" dirty="0" smtClean="0">
                <a:latin typeface="Times New Roman" panose="02020603050405020304" pitchFamily="18" charset="0"/>
                <a:cs typeface="Times New Roman" panose="02020603050405020304" pitchFamily="18" charset="0"/>
              </a:rPr>
              <a:t>Ordinance read</a:t>
            </a:r>
            <a:r>
              <a:rPr lang="en-US" sz="2800" dirty="0">
                <a:latin typeface="Times New Roman" panose="02020603050405020304" pitchFamily="18" charset="0"/>
                <a:cs typeface="Times New Roman" panose="02020603050405020304" pitchFamily="18" charset="0"/>
              </a:rPr>
              <a:t>:</a:t>
            </a:r>
            <a:endParaRPr lang="en-US" sz="2800" dirty="0" smtClean="0">
              <a:latin typeface="Times New Roman" panose="02020603050405020304" pitchFamily="18" charset="0"/>
              <a:cs typeface="Times New Roman" panose="02020603050405020304" pitchFamily="18" charset="0"/>
            </a:endParaRPr>
          </a:p>
          <a:p>
            <a:pPr marL="0" indent="0">
              <a:lnSpc>
                <a:spcPct val="150000"/>
              </a:lnSpc>
              <a:spcBef>
                <a:spcPts val="0"/>
              </a:spcBef>
              <a:buNone/>
            </a:pPr>
            <a:r>
              <a:rPr lang="en-US" sz="2800" dirty="0" smtClean="0">
                <a:latin typeface="Times New Roman" panose="02020603050405020304" pitchFamily="18" charset="0"/>
                <a:cs typeface="Times New Roman" panose="02020603050405020304" pitchFamily="18" charset="0"/>
              </a:rPr>
              <a:t>“Religion</a:t>
            </a:r>
            <a:r>
              <a:rPr lang="en-US" sz="2800" dirty="0">
                <a:latin typeface="Times New Roman" panose="02020603050405020304" pitchFamily="18" charset="0"/>
                <a:cs typeface="Times New Roman" panose="02020603050405020304" pitchFamily="18" charset="0"/>
              </a:rPr>
              <a:t>, morality, and knowledge, being necessary to good government and the happiness of mankind, schools and the means of education shall forever be encouraged.” </a:t>
            </a:r>
          </a:p>
        </p:txBody>
      </p:sp>
    </p:spTree>
    <p:extLst>
      <p:ext uri="{BB962C8B-B14F-4D97-AF65-F5344CB8AC3E}">
        <p14:creationId xmlns:p14="http://schemas.microsoft.com/office/powerpoint/2010/main" val="654047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Times New Roman" panose="02020603050405020304" pitchFamily="18" charset="0"/>
                <a:cs typeface="Times New Roman" panose="02020603050405020304" pitchFamily="18" charset="0"/>
              </a:rPr>
              <a:t>Fourteenth Amendment (1868)</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04800" y="1600200"/>
            <a:ext cx="8534400" cy="4525963"/>
          </a:xfrm>
        </p:spPr>
        <p:txBody>
          <a:bodyPr/>
          <a:lstStyle/>
          <a:p>
            <a:pPr marL="0" indent="0">
              <a:lnSpc>
                <a:spcPct val="150000"/>
              </a:lnSpc>
              <a:spcBef>
                <a:spcPts val="0"/>
              </a:spcBef>
              <a:buNone/>
            </a:pPr>
            <a:r>
              <a:rPr lang="en-US" sz="2800" dirty="0" smtClean="0">
                <a:latin typeface="Times New Roman" panose="02020603050405020304" pitchFamily="18" charset="0"/>
                <a:cs typeface="Times New Roman" panose="02020603050405020304" pitchFamily="18" charset="0"/>
              </a:rPr>
              <a:t>Section 2: No </a:t>
            </a:r>
            <a:r>
              <a:rPr lang="en-US" sz="2800" dirty="0">
                <a:latin typeface="Times New Roman" panose="02020603050405020304" pitchFamily="18" charset="0"/>
                <a:cs typeface="Times New Roman" panose="02020603050405020304" pitchFamily="18" charset="0"/>
              </a:rPr>
              <a:t>State shall make or enforce any law which shall abridge the privileges or immunities of citizens of the United States; </a:t>
            </a:r>
            <a:r>
              <a:rPr lang="en-US" sz="2800" b="1" dirty="0">
                <a:latin typeface="Times New Roman" panose="02020603050405020304" pitchFamily="18" charset="0"/>
                <a:cs typeface="Times New Roman" panose="02020603050405020304" pitchFamily="18" charset="0"/>
              </a:rPr>
              <a:t>nor shall any State deprive any person of life, liberty, or property, without due process of law</a:t>
            </a:r>
            <a:r>
              <a:rPr lang="en-US" sz="2800"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nor deny to any person within its jurisdiction the equal protection of the laws</a:t>
            </a:r>
            <a:r>
              <a:rPr lang="en-US" sz="2800" dirty="0">
                <a:latin typeface="Times New Roman" panose="02020603050405020304" pitchFamily="18" charset="0"/>
                <a:cs typeface="Times New Roman" panose="02020603050405020304" pitchFamily="18" charset="0"/>
              </a:rPr>
              <a:t>. </a:t>
            </a:r>
            <a:endParaRPr lang="en-US"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84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Times New Roman" panose="02020603050405020304" pitchFamily="18" charset="0"/>
                <a:cs typeface="Times New Roman" panose="02020603050405020304" pitchFamily="18" charset="0"/>
              </a:rPr>
              <a:t/>
            </a:r>
            <a:br>
              <a:rPr lang="en-US" sz="4000" dirty="0" smtClean="0">
                <a:latin typeface="Times New Roman" panose="02020603050405020304" pitchFamily="18" charset="0"/>
                <a:cs typeface="Times New Roman" panose="02020603050405020304" pitchFamily="18" charset="0"/>
              </a:rPr>
            </a:br>
            <a:r>
              <a:rPr lang="en-US" sz="4000" dirty="0" smtClean="0">
                <a:latin typeface="Times New Roman" panose="02020603050405020304" pitchFamily="18" charset="0"/>
                <a:cs typeface="Times New Roman" panose="02020603050405020304" pitchFamily="18" charset="0"/>
              </a:rPr>
              <a:t>2a). Pre-History</a:t>
            </a: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endParaRPr lang="en-US" sz="4000" dirty="0"/>
          </a:p>
        </p:txBody>
      </p:sp>
      <p:sp>
        <p:nvSpPr>
          <p:cNvPr id="3" name="Content Placeholder 2"/>
          <p:cNvSpPr>
            <a:spLocks noGrp="1"/>
          </p:cNvSpPr>
          <p:nvPr>
            <p:ph idx="1"/>
          </p:nvPr>
        </p:nvSpPr>
        <p:spPr/>
        <p:txBody>
          <a:bodyPr/>
          <a:lstStyle/>
          <a:p>
            <a:pPr marL="514350" indent="-514350">
              <a:lnSpc>
                <a:spcPct val="150000"/>
              </a:lnSpc>
              <a:spcBef>
                <a:spcPts val="0"/>
              </a:spcBef>
              <a:buAutoNum type="arabicPeriod"/>
            </a:pPr>
            <a:r>
              <a:rPr lang="en-US" sz="2800" dirty="0" smtClean="0">
                <a:latin typeface="Times New Roman" panose="02020603050405020304" pitchFamily="18" charset="0"/>
                <a:cs typeface="Times New Roman" panose="02020603050405020304" pitchFamily="18" charset="0"/>
              </a:rPr>
              <a:t>Pre-History</a:t>
            </a:r>
          </a:p>
          <a:p>
            <a:pPr marL="0" indent="0">
              <a:lnSpc>
                <a:spcPct val="150000"/>
              </a:lnSpc>
              <a:spcBef>
                <a:spcPts val="0"/>
              </a:spcBef>
              <a:buNone/>
            </a:pPr>
            <a:r>
              <a:rPr lang="en-US" sz="2800" i="1" dirty="0" smtClean="0">
                <a:latin typeface="Times New Roman" panose="02020603050405020304" pitchFamily="18" charset="0"/>
                <a:cs typeface="Times New Roman" panose="02020603050405020304" pitchFamily="18" charset="0"/>
              </a:rPr>
              <a:t>Roberts v. City of Boston</a:t>
            </a:r>
            <a:r>
              <a:rPr lang="en-US" sz="2800" dirty="0" smtClean="0">
                <a:latin typeface="Times New Roman" panose="02020603050405020304" pitchFamily="18" charset="0"/>
                <a:cs typeface="Times New Roman" panose="02020603050405020304" pitchFamily="18" charset="0"/>
              </a:rPr>
              <a:t> (1850) (separate but equal in Mass) </a:t>
            </a:r>
            <a:endParaRPr lang="en-US" sz="2800" dirty="0">
              <a:latin typeface="Times New Roman" panose="02020603050405020304" pitchFamily="18" charset="0"/>
              <a:cs typeface="Times New Roman" panose="02020603050405020304" pitchFamily="18" charset="0"/>
            </a:endParaRPr>
          </a:p>
          <a:p>
            <a:pPr marL="0" indent="0">
              <a:lnSpc>
                <a:spcPct val="150000"/>
              </a:lnSpc>
              <a:spcBef>
                <a:spcPts val="0"/>
              </a:spcBef>
              <a:buNone/>
            </a:pPr>
            <a:r>
              <a:rPr lang="en-US" sz="2800" i="1" dirty="0">
                <a:latin typeface="Times New Roman" panose="02020603050405020304" pitchFamily="18" charset="0"/>
                <a:cs typeface="Times New Roman" panose="02020603050405020304" pitchFamily="18" charset="0"/>
              </a:rPr>
              <a:t>Plessy v. Ferguson</a:t>
            </a: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(1896) (</a:t>
            </a:r>
            <a:r>
              <a:rPr lang="en-US" sz="2800" dirty="0">
                <a:latin typeface="Times New Roman" panose="02020603050405020304" pitchFamily="18" charset="0"/>
                <a:cs typeface="Times New Roman" panose="02020603050405020304" pitchFamily="18" charset="0"/>
              </a:rPr>
              <a:t>separate but equal in </a:t>
            </a:r>
            <a:r>
              <a:rPr lang="en-US" sz="2800" dirty="0" smtClean="0">
                <a:latin typeface="Times New Roman" panose="02020603050405020304" pitchFamily="18" charset="0"/>
                <a:cs typeface="Times New Roman" panose="02020603050405020304" pitchFamily="18" charset="0"/>
              </a:rPr>
              <a:t>LA/ US) </a:t>
            </a:r>
            <a:endParaRPr lang="en-US" sz="2800"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703292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Times New Roman" panose="02020603050405020304" pitchFamily="18" charset="0"/>
                <a:cs typeface="Times New Roman" panose="02020603050405020304" pitchFamily="18" charset="0"/>
              </a:rPr>
              <a:t>2a). </a:t>
            </a:r>
            <a:r>
              <a:rPr lang="en-US" sz="4000" dirty="0">
                <a:latin typeface="Times New Roman" panose="02020603050405020304" pitchFamily="18" charset="0"/>
                <a:cs typeface="Times New Roman" panose="02020603050405020304" pitchFamily="18" charset="0"/>
              </a:rPr>
              <a:t>Pre-History</a:t>
            </a:r>
            <a:endParaRPr lang="en-US" sz="4000" dirty="0"/>
          </a:p>
        </p:txBody>
      </p:sp>
      <p:sp>
        <p:nvSpPr>
          <p:cNvPr id="3" name="Content Placeholder 2"/>
          <p:cNvSpPr>
            <a:spLocks noGrp="1"/>
          </p:cNvSpPr>
          <p:nvPr>
            <p:ph idx="1"/>
          </p:nvPr>
        </p:nvSpPr>
        <p:spPr/>
        <p:txBody>
          <a:bodyPr/>
          <a:lstStyle/>
          <a:p>
            <a:pPr marL="0" indent="0">
              <a:lnSpc>
                <a:spcPct val="150000"/>
              </a:lnSpc>
              <a:spcBef>
                <a:spcPts val="0"/>
              </a:spcBef>
              <a:buNone/>
            </a:pPr>
            <a:r>
              <a:rPr lang="en-US" sz="2800" i="1" dirty="0" smtClean="0">
                <a:latin typeface="Times New Roman" panose="02020603050405020304" pitchFamily="18" charset="0"/>
                <a:cs typeface="Times New Roman" panose="02020603050405020304" pitchFamily="18" charset="0"/>
              </a:rPr>
              <a:t>Mendez </a:t>
            </a:r>
            <a:r>
              <a:rPr lang="en-US" sz="2800" i="1" dirty="0">
                <a:latin typeface="Times New Roman" panose="02020603050405020304" pitchFamily="18" charset="0"/>
                <a:cs typeface="Times New Roman" panose="02020603050405020304" pitchFamily="18" charset="0"/>
              </a:rPr>
              <a:t>v. </a:t>
            </a:r>
            <a:r>
              <a:rPr lang="en-US" sz="2800" i="1" dirty="0" err="1">
                <a:latin typeface="Times New Roman" panose="02020603050405020304" pitchFamily="18" charset="0"/>
                <a:cs typeface="Times New Roman" panose="02020603050405020304" pitchFamily="18" charset="0"/>
              </a:rPr>
              <a:t>Westminister</a:t>
            </a:r>
            <a:r>
              <a:rPr lang="en-US" sz="2800" i="1" dirty="0">
                <a:latin typeface="Times New Roman" panose="02020603050405020304" pitchFamily="18" charset="0"/>
                <a:cs typeface="Times New Roman" panose="02020603050405020304" pitchFamily="18" charset="0"/>
              </a:rPr>
              <a:t> </a:t>
            </a:r>
            <a:r>
              <a:rPr lang="en-US" sz="2800" i="1" dirty="0" smtClean="0">
                <a:latin typeface="Times New Roman" panose="02020603050405020304" pitchFamily="18" charset="0"/>
                <a:cs typeface="Times New Roman" panose="02020603050405020304" pitchFamily="18" charset="0"/>
              </a:rPr>
              <a:t>School District </a:t>
            </a:r>
            <a:r>
              <a:rPr lang="en-US" sz="2800" i="1" dirty="0">
                <a:latin typeface="Times New Roman" panose="02020603050405020304" pitchFamily="18" charset="0"/>
                <a:cs typeface="Times New Roman" panose="02020603050405020304" pitchFamily="18" charset="0"/>
              </a:rPr>
              <a:t>of Orange Cnty</a:t>
            </a:r>
            <a:r>
              <a:rPr lang="en-US" sz="2800" i="1" dirty="0" smtClean="0">
                <a:latin typeface="Times New Roman" panose="02020603050405020304" pitchFamily="18" charset="0"/>
                <a:cs typeface="Times New Roman" panose="02020603050405020304" pitchFamily="18" charset="0"/>
              </a:rPr>
              <a:t>.</a:t>
            </a:r>
            <a:r>
              <a:rPr lang="en-US" sz="2800" b="1"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9</a:t>
            </a:r>
            <a:r>
              <a:rPr lang="en-US" sz="2800" baseline="30000" dirty="0">
                <a:latin typeface="Times New Roman" panose="02020603050405020304" pitchFamily="18" charset="0"/>
                <a:cs typeface="Times New Roman" panose="02020603050405020304" pitchFamily="18" charset="0"/>
              </a:rPr>
              <a:t>th</a:t>
            </a:r>
            <a:r>
              <a:rPr lang="en-US" sz="2800" dirty="0">
                <a:latin typeface="Times New Roman" panose="02020603050405020304" pitchFamily="18" charset="0"/>
                <a:cs typeface="Times New Roman" panose="02020603050405020304" pitchFamily="18" charset="0"/>
              </a:rPr>
              <a:t> Cir. 1947) (</a:t>
            </a:r>
            <a:r>
              <a:rPr lang="en-US" sz="2800" dirty="0" err="1">
                <a:latin typeface="Times New Roman" panose="02020603050405020304" pitchFamily="18" charset="0"/>
                <a:cs typeface="Times New Roman" panose="02020603050405020304" pitchFamily="18" charset="0"/>
              </a:rPr>
              <a:t>en</a:t>
            </a:r>
            <a:r>
              <a:rPr lang="en-US" sz="2800" dirty="0">
                <a:latin typeface="Times New Roman" panose="02020603050405020304" pitchFamily="18" charset="0"/>
                <a:cs typeface="Times New Roman" panose="02020603050405020304" pitchFamily="18" charset="0"/>
              </a:rPr>
              <a:t> banc</a:t>
            </a:r>
            <a:r>
              <a:rPr lang="en-US" sz="2800" dirty="0" smtClean="0">
                <a:latin typeface="Times New Roman" panose="02020603050405020304" pitchFamily="18" charset="0"/>
                <a:cs typeface="Times New Roman" panose="02020603050405020304" pitchFamily="18" charset="0"/>
              </a:rPr>
              <a:t>) (affirming that </a:t>
            </a:r>
            <a:r>
              <a:rPr lang="en-US" sz="2800" dirty="0">
                <a:latin typeface="Times New Roman" panose="02020603050405020304" pitchFamily="18" charset="0"/>
                <a:cs typeface="Times New Roman" panose="02020603050405020304" pitchFamily="18" charset="0"/>
              </a:rPr>
              <a:t>the segregation of public school students in California who were Mexican and of Mexican descent violated the Fourteenth Amendment by depriving the children of liberty and property without due process of law and by denying them equal protection of the </a:t>
            </a:r>
            <a:r>
              <a:rPr lang="en-US" sz="2800" dirty="0" smtClean="0">
                <a:latin typeface="Times New Roman" panose="02020603050405020304" pitchFamily="18" charset="0"/>
                <a:cs typeface="Times New Roman" panose="02020603050405020304" pitchFamily="18" charset="0"/>
              </a:rPr>
              <a:t>laws).</a:t>
            </a:r>
            <a:r>
              <a:rPr lang="en-US" sz="2800" baseline="30000" dirty="0" smtClean="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8589568"/>
      </p:ext>
    </p:extLst>
  </p:cSld>
  <p:clrMapOvr>
    <a:masterClrMapping/>
  </p:clrMapOvr>
</p:sld>
</file>

<file path=ppt/theme/theme1.xml><?xml version="1.0" encoding="utf-8"?>
<a:theme xmlns:a="http://schemas.openxmlformats.org/drawingml/2006/main" name="BOT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BOT presentation</Template>
  <TotalTime>4490</TotalTime>
  <Words>1078</Words>
  <Application>Microsoft Office PowerPoint</Application>
  <PresentationFormat>On-screen Show (4:3)</PresentationFormat>
  <Paragraphs>101</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BOT presentation</vt:lpstr>
      <vt:lpstr>  The Right to Education: Perspectives from the US The Justiciability of the Prior Right to Education …  Education Law Association  Budapest, Hungary 22 October 2016 </vt:lpstr>
      <vt:lpstr>1. Introduction </vt:lpstr>
      <vt:lpstr>1. Introduction</vt:lpstr>
      <vt:lpstr>Fifth Amendment (1791)</vt:lpstr>
      <vt:lpstr>Tenth Amendment (1791)</vt:lpstr>
      <vt:lpstr>Northwest Ordinance of 1787</vt:lpstr>
      <vt:lpstr>Fourteenth Amendment (1868)</vt:lpstr>
      <vt:lpstr> 2a). Pre-History </vt:lpstr>
      <vt:lpstr>2a). Pre-History</vt:lpstr>
      <vt:lpstr>2a). Pre-History</vt:lpstr>
      <vt:lpstr>2b). Desegregation</vt:lpstr>
      <vt:lpstr>2b). Desegregation</vt:lpstr>
      <vt:lpstr>2b). Desegregation</vt:lpstr>
      <vt:lpstr>2b). Desegregation</vt:lpstr>
      <vt:lpstr>2b). Desegregation</vt:lpstr>
      <vt:lpstr>2b). Desegregation</vt:lpstr>
      <vt:lpstr>2b). Desegregation</vt:lpstr>
      <vt:lpstr>3) Gender Equity</vt:lpstr>
      <vt:lpstr>3) Gender Equity</vt:lpstr>
      <vt:lpstr>4) Rights of the Disabled</vt:lpstr>
      <vt:lpstr>Section 504</vt:lpstr>
      <vt:lpstr>IDEA</vt:lpstr>
      <vt:lpstr>IDEA</vt:lpstr>
      <vt:lpstr>IDEA</vt:lpstr>
      <vt:lpstr>IDEA</vt:lpstr>
      <vt:lpstr>5. Conclusion</vt:lpstr>
      <vt:lpstr>PowerPoint Presentation</vt:lpstr>
    </vt:vector>
  </TitlesOfParts>
  <Company>University of Dayton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wilsonmc</dc:creator>
  <cp:lastModifiedBy>crusso1</cp:lastModifiedBy>
  <cp:revision>443</cp:revision>
  <cp:lastPrinted>2011-05-16T04:28:52Z</cp:lastPrinted>
  <dcterms:created xsi:type="dcterms:W3CDTF">2010-04-27T14:44:17Z</dcterms:created>
  <dcterms:modified xsi:type="dcterms:W3CDTF">2016-10-11T14:07:52Z</dcterms:modified>
</cp:coreProperties>
</file>