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95" r:id="rId33"/>
    <p:sldId id="294" r:id="rId34"/>
    <p:sldId id="293" r:id="rId35"/>
    <p:sldId id="292" r:id="rId36"/>
    <p:sldId id="291" r:id="rId37"/>
    <p:sldId id="290" r:id="rId38"/>
    <p:sldId id="289" r:id="rId39"/>
    <p:sldId id="288" r:id="rId40"/>
    <p:sldId id="287" r:id="rId4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4002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299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0622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128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601151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3220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7915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1725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3695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4159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123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9BF58-2EB5-42DB-A646-89D46707DBF0}" type="datetimeFigureOut">
              <a:rPr lang="hu-HU" smtClean="0"/>
              <a:t>2017.10.06.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40751-A316-4223-840E-1CA1B19CC8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875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err="1" smtClean="0"/>
              <a:t>Gazdas</a:t>
            </a:r>
            <a:r>
              <a:rPr lang="hu-HU" dirty="0" smtClean="0"/>
              <a:t>ági jog II.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0861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Megtámadási okok</a:t>
            </a:r>
          </a:p>
        </p:txBody>
      </p:sp>
      <p:sp>
        <p:nvSpPr>
          <p:cNvPr id="604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hu-HU" altLang="hu-HU" smtClean="0"/>
              <a:t>Tévedés lényeges körülmény tekintetében</a:t>
            </a:r>
          </a:p>
          <a:p>
            <a:pPr algn="just" eaLnBrk="1" hangingPunct="1"/>
            <a:r>
              <a:rPr lang="hu-HU" altLang="hu-HU" smtClean="0"/>
              <a:t>Megtévesztés és jogellenes fenyegetés</a:t>
            </a:r>
          </a:p>
          <a:p>
            <a:pPr algn="just" eaLnBrk="1" hangingPunct="1"/>
            <a:r>
              <a:rPr lang="hu-HU" altLang="hu-HU" smtClean="0"/>
              <a:t>Feltűnő értékaránytalanság</a:t>
            </a:r>
          </a:p>
          <a:p>
            <a:pPr algn="just" eaLnBrk="1" hangingPunct="1"/>
            <a:r>
              <a:rPr lang="hu-HU" altLang="hu-HU" smtClean="0"/>
              <a:t>Tisztességtelen általános szerződési feltétel</a:t>
            </a:r>
          </a:p>
        </p:txBody>
      </p:sp>
    </p:spTree>
    <p:extLst>
      <p:ext uri="{BB962C8B-B14F-4D97-AF65-F5344CB8AC3E}">
        <p14:creationId xmlns:p14="http://schemas.microsoft.com/office/powerpoint/2010/main" val="1525245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/>
              <a:t>Az érvénytelenség jogkövetkezményei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Az érvénytelen szerződést a </a:t>
            </a:r>
            <a:r>
              <a:rPr lang="hu-HU" b="1" dirty="0"/>
              <a:t>bíróság</a:t>
            </a:r>
            <a:r>
              <a:rPr lang="hu-HU" dirty="0"/>
              <a:t> a szerződés megkötésének időpontjára visszamenő hatállyal érvényessé nyilváníthatja, ha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</a:t>
            </a:r>
            <a:r>
              <a:rPr lang="hu-HU" dirty="0"/>
              <a:t>) az érvénytelenség miatti érdeksérelem a szerződés megfelelő módosításával kiküszöbölhető; vagy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b</a:t>
            </a:r>
            <a:r>
              <a:rPr lang="hu-HU" dirty="0"/>
              <a:t>) az érvénytelenség oka utóbb megszűnt.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szerződés a megkötésének időpontjára visszamenő hatállyal érvényessé válik, ha az érvénytelenségi okot a </a:t>
            </a:r>
            <a:r>
              <a:rPr lang="hu-HU" b="1" dirty="0"/>
              <a:t>felek</a:t>
            </a:r>
            <a:r>
              <a:rPr lang="hu-HU" dirty="0"/>
              <a:t> utólag kiküszöbölik, vagy annak más okból való megszűnése esetén a szerződési akaratukat megerősítik</a:t>
            </a:r>
            <a:r>
              <a:rPr lang="hu-HU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 err="1" smtClean="0"/>
              <a:t>In</a:t>
            </a:r>
            <a:r>
              <a:rPr lang="hu-HU" b="1" dirty="0" smtClean="0"/>
              <a:t> </a:t>
            </a:r>
            <a:r>
              <a:rPr lang="hu-HU" b="1" dirty="0" err="1" smtClean="0"/>
              <a:t>integrum</a:t>
            </a:r>
            <a:r>
              <a:rPr lang="hu-HU" b="1" dirty="0" smtClean="0"/>
              <a:t> </a:t>
            </a:r>
            <a:r>
              <a:rPr lang="hu-HU" b="1" dirty="0" err="1" smtClean="0"/>
              <a:t>restitutio</a:t>
            </a:r>
            <a:r>
              <a:rPr lang="hu-HU" dirty="0" smtClean="0"/>
              <a:t>: Érvénytelen </a:t>
            </a:r>
            <a:r>
              <a:rPr lang="hu-HU" dirty="0"/>
              <a:t>szerződés esetén bármelyik fél kérheti a nyújtott szolgáltatás természetbeni visszatérítését, ha maga is természetben visszatéríti a számára nyújtott szolgáltatást. </a:t>
            </a:r>
            <a:endParaRPr lang="hu-HU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Ha a szerződés nem nyilvánítható érvényessé, és a szerződéskötés előtt fennállt helyzetet természetben nem lehet visszaállítani, a bíróság elrendeli az ellenszolgáltatás nélkül maradt szolgáltatás ellenértékének </a:t>
            </a:r>
            <a:r>
              <a:rPr lang="hu-HU" dirty="0" err="1"/>
              <a:t>pénzbeni</a:t>
            </a:r>
            <a:r>
              <a:rPr lang="hu-HU" dirty="0"/>
              <a:t> </a:t>
            </a:r>
            <a:r>
              <a:rPr lang="hu-HU" dirty="0" smtClean="0"/>
              <a:t>megtérítését.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524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Részleges érvénytelenség</a:t>
            </a:r>
          </a:p>
        </p:txBody>
      </p:sp>
      <p:sp>
        <p:nvSpPr>
          <p:cNvPr id="624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hu-HU" altLang="hu-HU" smtClean="0"/>
              <a:t>Ha az érvénytelenségi ok a szerződés meghatározott részét érinti, az érvénytelenség jogkövetkezményeit a szerződésnek erre a részére kell alkalmazni. A szerződés részbeni érvénytelensége esetén az egész szerződés akkor dől meg, ha feltehető, hogy a felek azt az érvénytelen rész nélkül nem kötötték volna meg.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306960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Szerződés hatálya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/>
              <a:t>Feltétel és </a:t>
            </a:r>
            <a:r>
              <a:rPr lang="hu-HU" b="1" dirty="0" smtClean="0"/>
              <a:t>időhatározás</a:t>
            </a:r>
            <a:endParaRPr lang="hu-HU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Ha </a:t>
            </a:r>
            <a:r>
              <a:rPr lang="hu-HU" dirty="0"/>
              <a:t>a felek a szerződés hatályának beálltát bizonytalan jövőbeli eseménytől tették függővé, a szerződés hatálya a feltétel bekövetkeztével áll be.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Ha </a:t>
            </a:r>
            <a:r>
              <a:rPr lang="hu-HU" dirty="0"/>
              <a:t>a felek a szerződés hatályának megszűntét bizonytalan jövőbeli eseménytől tették függővé, a feltétel bekövetkeztével a szerződés hatályát veszti.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feltételre vonatkozó szabályokat megfelelően alkalmazni kell arra az esetre is, ha a felek a szerződés hatályának beálltát vagy megszűntét valamely időponthoz kötötték</a:t>
            </a:r>
            <a:r>
              <a:rPr lang="hu-HU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 smtClean="0"/>
              <a:t>Beleegyezéstől </a:t>
            </a:r>
            <a:r>
              <a:rPr lang="hu-HU" b="1" dirty="0"/>
              <a:t>vagy jóváhagyástól függő </a:t>
            </a:r>
            <a:r>
              <a:rPr lang="hu-HU" b="1" dirty="0" smtClean="0"/>
              <a:t>szerződés</a:t>
            </a:r>
            <a:endParaRPr lang="hu-HU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Ha </a:t>
            </a:r>
            <a:r>
              <a:rPr lang="hu-HU" dirty="0"/>
              <a:t>a szerződés hatályosságához jogszabály harmadik személy beleegyezését vagy hatóság jóváhagyását teszi szükségessé, a beleegyezéssel vagy a jóváhagyással a szerződés megkötésének időpontjára visszamenőleg válik hatályossá</a:t>
            </a:r>
            <a:r>
              <a:rPr lang="hu-HU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/>
              <a:t>A hatálytalan szerződés </a:t>
            </a:r>
            <a:r>
              <a:rPr lang="hu-HU" b="1" dirty="0" smtClean="0"/>
              <a:t>joghatása</a:t>
            </a:r>
            <a:endParaRPr lang="hu-HU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Ha </a:t>
            </a:r>
            <a:r>
              <a:rPr lang="hu-HU" dirty="0"/>
              <a:t>a szerződés hatálya nem állt be, vagy a szerződés hatályát vesztette - ideértve azt az esetet is, ha a szerződéshez a harmadik személy beleegyezése vagy a hatóság jóváhagyása hiányzik, vagy azt megtagadták - a szerződés teljesítése nem követelhető.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5863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Szerződés teljesítése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r>
              <a:rPr lang="hu-HU" altLang="hu-HU" smtClean="0"/>
              <a:t>Kárveszély átszállása</a:t>
            </a:r>
          </a:p>
          <a:p>
            <a:pPr algn="just" eaLnBrk="1" hangingPunct="1"/>
            <a:r>
              <a:rPr lang="hu-HU" altLang="hu-HU" smtClean="0"/>
              <a:t>Minőség (alkalmasság, minta, jogszabályi követelmények)</a:t>
            </a:r>
          </a:p>
          <a:p>
            <a:pPr algn="just" eaLnBrk="1" hangingPunct="1"/>
            <a:r>
              <a:rPr lang="hu-HU" altLang="hu-HU" smtClean="0"/>
              <a:t>Dokumentáció</a:t>
            </a:r>
          </a:p>
          <a:p>
            <a:pPr algn="just" eaLnBrk="1" hangingPunct="1"/>
            <a:r>
              <a:rPr lang="hu-HU" altLang="hu-HU" smtClean="0"/>
              <a:t>Többletszolgáltatás és akadály</a:t>
            </a:r>
          </a:p>
        </p:txBody>
      </p:sp>
    </p:spTree>
    <p:extLst>
      <p:ext uri="{BB962C8B-B14F-4D97-AF65-F5344CB8AC3E}">
        <p14:creationId xmlns:p14="http://schemas.microsoft.com/office/powerpoint/2010/main" val="3269240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Pénztartozás teljesítése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/>
              <a:t>Pénztartozás teljesítésének </a:t>
            </a:r>
            <a:r>
              <a:rPr lang="hu-HU" b="1" dirty="0" smtClean="0"/>
              <a:t>ideje</a:t>
            </a:r>
            <a:endParaRPr lang="hu-HU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Ha </a:t>
            </a:r>
            <a:r>
              <a:rPr lang="hu-HU" dirty="0"/>
              <a:t>a felek a szerződésben a pénztartozás teljesítésének idejét nem határozták meg, a pénztartozást a jogosult fizetési felszólításának vagy számlájának kézhezvételétől számított harminc napon belül kell teljesíteni. </a:t>
            </a:r>
            <a:endParaRPr lang="fr-CH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 smtClean="0"/>
              <a:t>Előteljesítés fogyasztói szerződésben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Fogyasztó és vállalkozás közötti szerződésben semmis a pénztartozás idő előtti teljesítését kizáró és az olyan kikötés, amely a fogyasztóra az idő előtti teljesítésből közvetlenül fakadó költségeken kívüli terhet ró.</a:t>
            </a:r>
          </a:p>
        </p:txBody>
      </p:sp>
    </p:spTree>
    <p:extLst>
      <p:ext uri="{BB962C8B-B14F-4D97-AF65-F5344CB8AC3E}">
        <p14:creationId xmlns:p14="http://schemas.microsoft.com/office/powerpoint/2010/main" val="20719410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Vagylagos és osztható szolgáltatás teljesítése</a:t>
            </a:r>
            <a:endParaRPr lang="hu-HU" dirty="0"/>
          </a:p>
        </p:txBody>
      </p:sp>
      <p:sp>
        <p:nvSpPr>
          <p:cNvPr id="665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hu-HU" altLang="hu-HU" smtClean="0"/>
              <a:t>Ha a kötelezettség több szolgáltatás közül bármelyikkel teljesíthető, a választás joga a kötelezettet illeti.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hu-HU" altLang="hu-HU" smtClean="0"/>
              <a:t>Ha a jogosultat illeti meg a választás joga, és a választással késedelembe esik, a választás joga a kötelezettre száll át.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hu-HU" altLang="hu-HU" smtClean="0"/>
              <a:t>Osztható szolgáltatás esetén a jogosult részteljesítést is köteles elfogadni.</a:t>
            </a:r>
          </a:p>
          <a:p>
            <a:pPr marL="0" indent="0" eaLnBrk="1" hangingPunct="1">
              <a:buFont typeface="Arial" charset="0"/>
              <a:buNone/>
            </a:pPr>
            <a:endParaRPr lang="hu-HU" altLang="hu-HU" smtClean="0"/>
          </a:p>
        </p:txBody>
      </p:sp>
    </p:spTree>
    <p:extLst>
      <p:ext uri="{BB962C8B-B14F-4D97-AF65-F5344CB8AC3E}">
        <p14:creationId xmlns:p14="http://schemas.microsoft.com/office/powerpoint/2010/main" val="4048183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Szerződésszegés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u-HU" dirty="0" smtClean="0"/>
              <a:t>Bármely kötelezettség szerződésszerű teljesítésének elmaradása</a:t>
            </a:r>
          </a:p>
          <a:p>
            <a:pPr algn="just"/>
            <a:r>
              <a:rPr lang="hu-HU" dirty="0" smtClean="0"/>
              <a:t>A sérelmet szenvedett fél jogosult a szolgáltatás teljesítésének követelésére</a:t>
            </a:r>
          </a:p>
          <a:p>
            <a:pPr algn="just"/>
            <a:r>
              <a:rPr lang="hu-HU" dirty="0" smtClean="0"/>
              <a:t>A jogosult a saját esedékes szolgáltatása arányos részének teljesítését a kötelezett teljesítéséig vagy megfelelő biztosíték nyújtásáig visszatarthatja.</a:t>
            </a:r>
          </a:p>
          <a:p>
            <a:pPr algn="just"/>
            <a:r>
              <a:rPr lang="hu-HU" dirty="0" smtClean="0"/>
              <a:t>Ha a jogosultnak a szerződés teljesítéséhez fűződő érdeke megszűnt, elállhat a szerződéstől, vagy ha a szerződéskötés előtt fennállt helyzetet természetben nem lehet visszaállítani, felmondhatja azt.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99776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Felelősség szerződésszegéssel okozott károkért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hu-HU" sz="2000" dirty="0" smtClean="0"/>
              <a:t>Aki a szerződés megszegésével a másik félnek kárt okoz, köteles azt megtéríteni. Mentesül a felelősség alól, ha bizonyítja, hogy </a:t>
            </a:r>
          </a:p>
          <a:p>
            <a:pPr lvl="1" algn="just"/>
            <a:r>
              <a:rPr lang="hu-HU" sz="2000" dirty="0" smtClean="0"/>
              <a:t>a szerződésszegést ellenőrzési körén kívül eső, a szerződéskötés időpontjában előre nem látható körülmény okozta, és </a:t>
            </a:r>
          </a:p>
          <a:p>
            <a:pPr lvl="1" algn="just"/>
            <a:r>
              <a:rPr lang="hu-HU" sz="2000" dirty="0" smtClean="0"/>
              <a:t>nem volt elvárható, hogy a körülményt elkerülje vagy a kárt elhárítsa.</a:t>
            </a:r>
          </a:p>
          <a:p>
            <a:pPr algn="just"/>
            <a:r>
              <a:rPr lang="hu-HU" sz="2000" dirty="0" smtClean="0"/>
              <a:t>Kártérítés címén meg kell téríteni a szolgáltatás tárgyában keletkezett kárt.</a:t>
            </a:r>
          </a:p>
          <a:p>
            <a:pPr algn="just"/>
            <a:r>
              <a:rPr lang="hu-HU" sz="2000" dirty="0" smtClean="0"/>
              <a:t>A jogosult vagyonában keletkezett egyéb károkat és az elmaradt vagyoni előnyt olyan mértékben kell megtéríteni, amilyen mértékben a jogosult bizonyítja, hogy a kár mint a szerződésszegés lehetséges következménye a szerződés megkötésének időpontjában előre látható volt.</a:t>
            </a:r>
          </a:p>
          <a:p>
            <a:pPr algn="just"/>
            <a:r>
              <a:rPr lang="hu-HU" sz="2000" dirty="0" smtClean="0"/>
              <a:t>Szándékos szerződésszegés esetén a jogosult teljes kárát meg kell téríteni.</a:t>
            </a:r>
          </a:p>
          <a:p>
            <a:pPr algn="just"/>
            <a:r>
              <a:rPr lang="hu-HU" sz="2000" dirty="0" smtClean="0"/>
              <a:t>Ingyenes teljesítés esetén: csak szándékos károkozás</a:t>
            </a:r>
          </a:p>
        </p:txBody>
      </p:sp>
    </p:spTree>
    <p:extLst>
      <p:ext uri="{BB962C8B-B14F-4D97-AF65-F5344CB8AC3E}">
        <p14:creationId xmlns:p14="http://schemas.microsoft.com/office/powerpoint/2010/main" val="1550012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Késedelem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u="sng" dirty="0" smtClean="0"/>
              <a:t>Kötelezett</a:t>
            </a:r>
            <a:r>
              <a:rPr lang="hu-HU" dirty="0" smtClean="0"/>
              <a:t>: A kötelezett késedelembe esik, ha a szolgáltatást annak esedékességekor nem teljesíti.</a:t>
            </a:r>
          </a:p>
          <a:p>
            <a:pPr marL="0" indent="0" algn="just">
              <a:buNone/>
            </a:pPr>
            <a:r>
              <a:rPr lang="hu-HU" u="sng" dirty="0" smtClean="0"/>
              <a:t>Jogosult választ</a:t>
            </a:r>
            <a:r>
              <a:rPr lang="hu-HU" dirty="0" smtClean="0"/>
              <a:t>: teljesítést követelhet, vagy elállhat. --- Késedelmi kamat.</a:t>
            </a:r>
          </a:p>
          <a:p>
            <a:pPr marL="0" indent="0" algn="just">
              <a:buNone/>
            </a:pPr>
            <a:endParaRPr lang="hu-HU" dirty="0"/>
          </a:p>
          <a:p>
            <a:pPr marL="0" indent="0" algn="just">
              <a:buNone/>
            </a:pPr>
            <a:r>
              <a:rPr lang="hu-HU" u="sng" dirty="0" smtClean="0"/>
              <a:t>Jogosult késedelme</a:t>
            </a:r>
            <a:r>
              <a:rPr lang="hu-HU" dirty="0" smtClean="0"/>
              <a:t>: A jogosult késedelembe esik, ha a felajánlott teljesítést nem fogadja el.</a:t>
            </a:r>
          </a:p>
          <a:p>
            <a:pPr marL="0" indent="0" algn="just">
              <a:buNone/>
            </a:pPr>
            <a:r>
              <a:rPr lang="hu-HU" dirty="0" smtClean="0"/>
              <a:t>A jogosult késedelme a kötelezett egyidejű késedelmét kizárja.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44664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szerződés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 smtClean="0"/>
              <a:t>Fogalma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szerződés a felek kölcsönös és egybehangzó jognyilatkozata, amelyből kötelezettség keletkezik a szolgáltatás teljesítésére és jogosultság a szolgáltatás követelésére</a:t>
            </a:r>
            <a:r>
              <a:rPr lang="hu-HU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 smtClean="0"/>
              <a:t>Szerződési szabadság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a szerződés megkötésére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a szerződő félre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a tartalomra</a:t>
            </a:r>
          </a:p>
          <a:p>
            <a:pPr algn="just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hu-HU" dirty="0" smtClean="0"/>
              <a:t>a jogokra és kötelezettségekre.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Tipikus és atipikus szerződések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Ha jogszabály a szerződés valamely tartalmi elemét kötelezően meghatározza, a szerződés a jogszabály által előírt tartalommal jön létre.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6524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Hibás teljesítés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hu-HU" dirty="0" smtClean="0"/>
              <a:t>A kötelezett hibásan teljesít, ha a szolgáltatás a teljesítés időpontjában nem felel meg a szerződésben vagy jogszabályban megállapított minőségi követelményeknek. </a:t>
            </a:r>
          </a:p>
          <a:p>
            <a:pPr algn="just"/>
            <a:r>
              <a:rPr lang="hu-HU" dirty="0" smtClean="0"/>
              <a:t>A hibát a jogosult bizonyítja, kéve ha fogyasztó.</a:t>
            </a:r>
          </a:p>
          <a:p>
            <a:pPr algn="just"/>
            <a:r>
              <a:rPr lang="hu-HU" dirty="0" smtClean="0"/>
              <a:t>Fogyasztó és vállalkozás közötti szerződés esetén az ellenkező bizonyításáig vélelmezni kell, hogy a teljesítést követő hat hónapon belül a fogyasztó által felismert hiba már a teljesítés időpontjában megvolt, kivéve, ha e vélelem a dolog természetével vagy a hiba jellegével összeegyeztethetetlen.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42928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Kellékszavatosság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hu-HU" dirty="0" smtClean="0"/>
              <a:t> Olyan szerződés alapján, amelyben a felek kölcsönös szolgáltatásokkal tartoznak, a kötelezett a hibás teljesítésért kellékszavatossággal tartozik.</a:t>
            </a:r>
          </a:p>
          <a:p>
            <a:pPr algn="just"/>
            <a:r>
              <a:rPr lang="hu-HU" dirty="0" smtClean="0"/>
              <a:t>Jogosult választ:</a:t>
            </a:r>
          </a:p>
          <a:p>
            <a:pPr lvl="1" algn="just"/>
            <a:r>
              <a:rPr lang="hu-HU" dirty="0" smtClean="0"/>
              <a:t>Kijavítás vagy csere</a:t>
            </a:r>
          </a:p>
          <a:p>
            <a:pPr lvl="1" algn="just"/>
            <a:r>
              <a:rPr lang="hu-HU" dirty="0" smtClean="0"/>
              <a:t>Ellenszolgáltatás leszállítása vagy elállás</a:t>
            </a:r>
          </a:p>
          <a:p>
            <a:pPr algn="just"/>
            <a:r>
              <a:rPr lang="hu-HU" dirty="0" smtClean="0"/>
              <a:t>Elévülés 1 év, fogyasztói </a:t>
            </a:r>
            <a:r>
              <a:rPr lang="hu-HU" dirty="0" err="1" smtClean="0"/>
              <a:t>szerződsé</a:t>
            </a:r>
            <a:r>
              <a:rPr lang="hu-HU" dirty="0" smtClean="0"/>
              <a:t> esetén 2 év, ingatlan esetén 5 év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299454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Termékszavatosság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u="sng" dirty="0" smtClean="0"/>
              <a:t>Vállalkozás</a:t>
            </a:r>
            <a:r>
              <a:rPr lang="hu-HU" dirty="0" smtClean="0"/>
              <a:t> által </a:t>
            </a:r>
            <a:r>
              <a:rPr lang="hu-HU" u="sng" dirty="0" smtClean="0"/>
              <a:t>fogyasztónak</a:t>
            </a:r>
            <a:r>
              <a:rPr lang="hu-HU" dirty="0" smtClean="0"/>
              <a:t> eladott </a:t>
            </a:r>
            <a:r>
              <a:rPr lang="hu-HU" u="sng" dirty="0" smtClean="0"/>
              <a:t>ingó</a:t>
            </a:r>
            <a:r>
              <a:rPr lang="hu-HU" dirty="0" smtClean="0"/>
              <a:t> dolog (termék) hibája esetén a fogyasztó követelheti a </a:t>
            </a:r>
            <a:r>
              <a:rPr lang="hu-HU" u="sng" dirty="0" smtClean="0"/>
              <a:t>gyártótól</a:t>
            </a:r>
            <a:r>
              <a:rPr lang="hu-HU" dirty="0" smtClean="0"/>
              <a:t>, hogy a termék hibáját javítsa ki, vagy - ha a kijavítás megfelelő határidőn belül, a fogyasztó érdekeinek sérelme nélkül nem lehetséges - a terméket cserélje ki. </a:t>
            </a:r>
          </a:p>
          <a:p>
            <a:pPr marL="0" indent="0" algn="just">
              <a:buNone/>
            </a:pPr>
            <a:r>
              <a:rPr lang="hu-HU" dirty="0" smtClean="0"/>
              <a:t>A termék akkor hibás, ha nem felel meg a terméknek a gyártó által történt forgalomba hozatalakor hatályos minőségi követelményeknek, vagy nem rendelkezik a gyártó által adott leírásban szereplő tulajdonságokkal.</a:t>
            </a:r>
          </a:p>
          <a:p>
            <a:pPr marL="0" indent="0" algn="just">
              <a:buNone/>
            </a:pPr>
            <a:r>
              <a:rPr lang="hu-HU" dirty="0" smtClean="0"/>
              <a:t>A gyártó mentesül a termékszavatossági kötelezettség alól, ha bizonyítja, hogy</a:t>
            </a:r>
          </a:p>
          <a:p>
            <a:pPr algn="just"/>
            <a:r>
              <a:rPr lang="hu-HU" dirty="0" smtClean="0"/>
              <a:t>a terméket nem üzleti tevékenysége vagy önálló foglalkozása körében gyártotta vagy forgalmazta;</a:t>
            </a:r>
          </a:p>
          <a:p>
            <a:pPr algn="just"/>
            <a:r>
              <a:rPr lang="hu-HU" dirty="0" smtClean="0"/>
              <a:t>a termék forgalomba hozatalának időpontjában a hiba a tudomány és a technika állása szerint nem volt felismerhető; vagy</a:t>
            </a:r>
          </a:p>
          <a:p>
            <a:pPr algn="just"/>
            <a:r>
              <a:rPr lang="hu-HU" dirty="0" smtClean="0"/>
              <a:t>a termék hibáját jogszabály vagy kötelező hatósági előírás alkalmazása okozta.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5280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Jótállás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dirty="0" smtClean="0"/>
              <a:t>Aki a szerződés teljesítéséért jótállást vállal vagy jogszabály alapján jótállásra köteles, a jótállás időtartama alatt a jótállást keletkeztető jognyilatkozatban vagy jogszabályban foglalt feltételek szerint köteles helytállni a hibás teljesítésért. </a:t>
            </a:r>
          </a:p>
          <a:p>
            <a:pPr marL="0" indent="0" algn="just">
              <a:buNone/>
            </a:pPr>
            <a:r>
              <a:rPr lang="hu-HU" dirty="0" smtClean="0"/>
              <a:t>Mentesül a jótállási kötelezettség alól, ha bizonyítja, hogy a hiba oka a teljesítés után keletkezett.</a:t>
            </a:r>
          </a:p>
          <a:p>
            <a:pPr marL="0" indent="0" algn="just">
              <a:buNone/>
            </a:pPr>
            <a:r>
              <a:rPr lang="hu-HU" dirty="0" smtClean="0"/>
              <a:t>A kötelezett bizonyít!</a:t>
            </a:r>
          </a:p>
          <a:p>
            <a:pPr marL="0" indent="0" algn="just">
              <a:buNone/>
            </a:pPr>
            <a:r>
              <a:rPr lang="hu-HU" dirty="0" smtClean="0"/>
              <a:t>A határidő jogvesztő!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378289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Jogszavatosság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hu-HU" dirty="0" smtClean="0"/>
              <a:t>Ha tulajdonjog, jog vagy követelés visszterhes átruházására irányuló kötelezettség esetén a tulajdonjog, más jog vagy követelés megszerzését harmadik személy joga akadályozza, vagy korlátozza.</a:t>
            </a:r>
          </a:p>
          <a:p>
            <a:pPr marL="0" indent="0" algn="just">
              <a:buNone/>
            </a:pPr>
            <a:r>
              <a:rPr lang="hu-HU" dirty="0" smtClean="0"/>
              <a:t>Következmény:</a:t>
            </a:r>
          </a:p>
          <a:p>
            <a:pPr algn="just">
              <a:buFontTx/>
              <a:buChar char="-"/>
            </a:pPr>
            <a:r>
              <a:rPr lang="hu-HU" dirty="0" smtClean="0"/>
              <a:t>akadályelhárítás, </a:t>
            </a:r>
          </a:p>
          <a:p>
            <a:pPr algn="just">
              <a:buFontTx/>
              <a:buChar char="-"/>
            </a:pPr>
            <a:r>
              <a:rPr lang="hu-HU" dirty="0" smtClean="0"/>
              <a:t>biztosítékadás, </a:t>
            </a:r>
          </a:p>
          <a:p>
            <a:pPr algn="just">
              <a:buFontTx/>
              <a:buChar char="-"/>
            </a:pPr>
            <a:r>
              <a:rPr lang="hu-HU" dirty="0" smtClean="0"/>
              <a:t>elállás,</a:t>
            </a:r>
          </a:p>
          <a:p>
            <a:pPr algn="just">
              <a:buFontTx/>
              <a:buChar char="-"/>
            </a:pPr>
            <a:r>
              <a:rPr lang="hu-HU" dirty="0" err="1" smtClean="0"/>
              <a:t>tehermentessítés</a:t>
            </a:r>
            <a:r>
              <a:rPr lang="hu-HU" dirty="0" smtClean="0"/>
              <a:t>,</a:t>
            </a:r>
          </a:p>
          <a:p>
            <a:pPr algn="just">
              <a:buFontTx/>
              <a:buChar char="-"/>
            </a:pPr>
            <a:r>
              <a:rPr lang="hu-HU" dirty="0" smtClean="0"/>
              <a:t>ellenérték csökkentés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8981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Szerződés módosítása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hu-HU" sz="2800" dirty="0" smtClean="0"/>
              <a:t>A felek közös megegyezéssel módosíthatják a szerződés tartalmát vagy megváltoztathatják kötelezettségvállalásuk jogcímét.</a:t>
            </a:r>
          </a:p>
          <a:p>
            <a:pPr marL="0" indent="0" algn="just">
              <a:buNone/>
            </a:pPr>
            <a:r>
              <a:rPr lang="hu-HU" sz="2800" dirty="0" smtClean="0"/>
              <a:t>Bármelyik fél a szerződés bírósági módosítását kérheti, ha a felek közötti tartós jogviszonyban a szerződés megkötését követően előállott körülmény következtében a szerződés változatlan feltételek melletti teljesítése lényeges jogi érdekét sértené, és</a:t>
            </a:r>
          </a:p>
          <a:p>
            <a:pPr lvl="1" algn="just"/>
            <a:r>
              <a:rPr lang="hu-HU" dirty="0" smtClean="0"/>
              <a:t>a körülmények megváltozásának lehetősége a szerződés megkötésének időpontjában nem volt előrelátható;</a:t>
            </a:r>
          </a:p>
          <a:p>
            <a:pPr lvl="1" algn="just"/>
            <a:r>
              <a:rPr lang="hu-HU" dirty="0" smtClean="0"/>
              <a:t>a körülmények megváltozását nem ő idézte elő; és</a:t>
            </a:r>
          </a:p>
          <a:p>
            <a:pPr lvl="1" algn="just"/>
            <a:r>
              <a:rPr lang="hu-HU" dirty="0" smtClean="0"/>
              <a:t>a körülmények változása nem tartozik rendes üzleti kockázata körébe.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98401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Engedményezés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hu-HU" dirty="0" smtClean="0"/>
              <a:t>A követelés átruházással való megszerzéséhez az átruházásra irányuló szerződés vagy más jogcím és a követelés engedményezése szükséges. Az engedményezés az engedményező és az engedményes szerződése, amellyel az engedményes az engedményező helyébe lép.</a:t>
            </a:r>
          </a:p>
          <a:p>
            <a:pPr marL="0" indent="0" algn="just">
              <a:buNone/>
            </a:pPr>
            <a:r>
              <a:rPr lang="hu-HU" dirty="0" smtClean="0"/>
              <a:t>Az engedményező köteles az engedményes választásának megfelelően a kötelezettet az engedményezésről az engedményezés tényét és az engedményezett követelést megjelölve írásban értesíteni, vagy az engedményes személyét is meghatározó engedményezési okiratot az engedményesnek átadni.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051642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Tartozásátvállalás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hu-HU" dirty="0" smtClean="0"/>
              <a:t>Ha a kötelezett és a jogosult megállapodik egy harmadik személlyel (e fejezet alkalmazásában: átvállaló) abban, hogy az a kötelezettnek a jogosulttal szemben fennálló kötelezettségét átvállalja, a jogosult a szolgáltatást kizárólag az átvállalótól követelheti.</a:t>
            </a:r>
          </a:p>
          <a:p>
            <a:pPr marL="0" indent="0" algn="just">
              <a:buNone/>
            </a:pPr>
            <a:r>
              <a:rPr lang="hu-HU" dirty="0" smtClean="0"/>
              <a:t>A tartozásátvállalással a követelés biztosítékai megszűnnek. Fennmarad a biztosíték, ha annak kötelezettje a tartozásátvállaláshoz hozzájárul.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183295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Adás-vétel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Adásvételi szerződés alapján az eladó dolog tulajdonjogának átruházására, a vevő a vételár megfizetésére és a dolog átvételére köteles.</a:t>
            </a:r>
          </a:p>
          <a:p>
            <a:pPr marL="0" indent="0" algn="just">
              <a:buNone/>
            </a:pPr>
            <a:r>
              <a:rPr lang="hu-HU" dirty="0" smtClean="0"/>
              <a:t>Ha az adásvételi szerződés tárgya ingatlan, az eladó a tulajdonjog átruházásán felül köteles a dolog birtokának átruházására is. Ha a szerződés tárgya ingatlan, az adásvételi szerződést írásba kell foglalni.</a:t>
            </a:r>
          </a:p>
          <a:p>
            <a:pPr marL="0" indent="0" algn="just">
              <a:buNone/>
            </a:pPr>
            <a:r>
              <a:rPr lang="hu-HU" dirty="0" smtClean="0"/>
              <a:t>Az eladó a tulajdonjogát a vételár kiegyenlítéséig fenntarthatja. INY feljegyzés!</a:t>
            </a:r>
          </a:p>
          <a:p>
            <a:pPr marL="0" indent="0" algn="just">
              <a:buNone/>
            </a:pPr>
            <a:r>
              <a:rPr lang="hu-HU" dirty="0" smtClean="0"/>
              <a:t>Ha az eladó az adásvétel tárgyát képező ingatlan birtokát a vevő tulajdonjogának az ingatlan-nyilvántartásba való bejegyzése előtt a vevőre átruházza, a vevő a birtokátruházás napjától kezdve szedi a dolog hasznait, viseli terheit és a dologban beállott azt a kárt, amelynek megtérítésére senkit sem lehet kötelezni.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484323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adásvétel különös nemei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Elővásárlási jog</a:t>
            </a:r>
          </a:p>
          <a:p>
            <a:r>
              <a:rPr lang="hu-HU" dirty="0" smtClean="0"/>
              <a:t>Visszavásárlási jog</a:t>
            </a:r>
          </a:p>
          <a:p>
            <a:r>
              <a:rPr lang="hu-HU" dirty="0" smtClean="0"/>
              <a:t>Vételi jog</a:t>
            </a:r>
          </a:p>
          <a:p>
            <a:r>
              <a:rPr lang="hu-HU" dirty="0" smtClean="0"/>
              <a:t>Eladási jog</a:t>
            </a:r>
          </a:p>
          <a:p>
            <a:pPr marL="0" indent="0">
              <a:buNone/>
            </a:pPr>
            <a:r>
              <a:rPr lang="hu-HU" dirty="0" err="1" smtClean="0"/>
              <a:t>Irásbeliség</a:t>
            </a:r>
            <a:r>
              <a:rPr lang="hu-HU" dirty="0" smtClean="0"/>
              <a:t>, nyilvántartásba bejegyzés</a:t>
            </a:r>
          </a:p>
          <a:p>
            <a:pPr marL="0" indent="0">
              <a:buNone/>
            </a:pPr>
            <a:r>
              <a:rPr lang="hu-HU" dirty="0" smtClean="0"/>
              <a:t>Részletvétel, megtekintésre vétel, próbára vétel, minta szerinti vétel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49980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Szerződési alapelvek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/>
              <a:t>Visszterhesség </a:t>
            </a:r>
            <a:r>
              <a:rPr lang="hu-HU" b="1" dirty="0" smtClean="0"/>
              <a:t>vélelme</a:t>
            </a:r>
            <a:endParaRPr lang="hu-HU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szerződéssel kikötött szolgáltatásért - ha a szerződésből vagy a körülményekből más nem következik - ellenszolgáltatás jár.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 smtClean="0"/>
              <a:t>Együttműködési </a:t>
            </a:r>
            <a:r>
              <a:rPr lang="hu-HU" b="1" dirty="0"/>
              <a:t>és tájékoztatási </a:t>
            </a:r>
            <a:r>
              <a:rPr lang="hu-HU" b="1" dirty="0" smtClean="0"/>
              <a:t>kötelezettség</a:t>
            </a:r>
            <a:endParaRPr lang="hu-HU" b="1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felek kötelesek a szerződéskötési tárgyalások alatt, a szerződés megkötésénél, fennállása alatt és megszüntetése során együttműködni és tájékoztatni egymást a szerződést érintő lényeges körülményekről.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fél nem hivatkozhat a tájékoztatási kötelezettség megsértésére olyan jogokkal, tényekkel és adatokkal kapcsolatban, amelyeket ismert, vagy közhiteles nyilvántartásból vagy más forrásból ismernie kellett.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szerződés létrejöttének elmaradásáért a feleket kártérítési kötelezettség nem terheli.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3960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Ajándékozás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Ajándékozási szerződés alapján az ajándékozó dolog tulajdonjogának ingyenes átruházására, a megajándékozott a dolog átvételére köteles.</a:t>
            </a:r>
          </a:p>
          <a:p>
            <a:pPr marL="0" indent="0" algn="just">
              <a:buNone/>
            </a:pPr>
            <a:r>
              <a:rPr lang="hu-HU" dirty="0" smtClean="0"/>
              <a:t>Visszakövetelés:</a:t>
            </a:r>
          </a:p>
          <a:p>
            <a:pPr algn="just"/>
            <a:r>
              <a:rPr lang="hu-HU" dirty="0" smtClean="0"/>
              <a:t>ha arra a szerződéskötés után bekövetkezett változások miatt létfenntartása érdekében szüksége van, és az ajándék visszaadása a megajándékozott létfenntartását nem veszélyezteti</a:t>
            </a:r>
          </a:p>
          <a:p>
            <a:pPr algn="just"/>
            <a:r>
              <a:rPr lang="hu-HU" dirty="0" smtClean="0"/>
              <a:t>a megajándékozott vagy vele együtt élő hozzátartozója az ajándékozó vagy közeli hozzátartozója rovására súlyos jogsértést követ el</a:t>
            </a:r>
          </a:p>
          <a:p>
            <a:pPr algn="just"/>
            <a:r>
              <a:rPr lang="hu-HU" dirty="0" smtClean="0"/>
              <a:t>közös ismert feltevés meghiúsulása</a:t>
            </a:r>
          </a:p>
          <a:p>
            <a:pPr marL="0" indent="0" algn="just">
              <a:buNone/>
            </a:pPr>
            <a:r>
              <a:rPr lang="hu-HU" dirty="0" smtClean="0"/>
              <a:t>A szokásos mértékű ajándék visszakövetelésének nincs helye.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02077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Vállalkozási szerződés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buNone/>
            </a:pPr>
            <a:r>
              <a:rPr lang="hu-HU" sz="4900" dirty="0" smtClean="0"/>
              <a:t>Vállalkozási szerződés alapján a vállalkozó tevékenységgel elérhető eredmény (a mű) megvalósítására, a megrendelő annak átvételére és a vállalkozói díj megfizetésére köteles.</a:t>
            </a:r>
          </a:p>
          <a:p>
            <a:pPr marL="0" indent="0" algn="just">
              <a:buNone/>
            </a:pPr>
            <a:r>
              <a:rPr lang="hu-HU" sz="4900" dirty="0" smtClean="0"/>
              <a:t>A vállalkozó a megrendelő utasítása szerint köteles eljárni. Az utasítás nem terjedhet ki a tevékenység megszervezésére, és nem teheti a teljesítést terhesebbé.</a:t>
            </a:r>
          </a:p>
          <a:p>
            <a:pPr marL="0" indent="0" algn="just">
              <a:buNone/>
            </a:pPr>
            <a:r>
              <a:rPr lang="hu-HU" sz="4900" dirty="0" smtClean="0"/>
              <a:t>Munkaterületet a megrendelő biztosítja</a:t>
            </a:r>
          </a:p>
          <a:p>
            <a:pPr marL="0" indent="0" algn="just">
              <a:buNone/>
            </a:pPr>
            <a:r>
              <a:rPr lang="hu-HU" sz="4900" dirty="0" smtClean="0"/>
              <a:t>Megrendelő ellenőrzési joga</a:t>
            </a:r>
          </a:p>
          <a:p>
            <a:pPr marL="0" indent="0" algn="just">
              <a:buNone/>
            </a:pPr>
            <a:r>
              <a:rPr lang="hu-HU" sz="4900" dirty="0" smtClean="0"/>
              <a:t>Ha a felek átalánydíjban állapodtak meg, a vállalkozó az átalánydíjon felül a pótmunka ellenértékét igényelheti, a többletmunka ellenértékének megtérítésére nem jogosult. A megrendelő köteles azonban megtéríteni a vállalkozónak a többletmunkával kapcsolatban felmerült olyan költségét, amely a szerződés megkötésének időpontjában nem volt előrelátható.</a:t>
            </a:r>
          </a:p>
          <a:p>
            <a:pPr marL="0" indent="0" algn="just">
              <a:buNone/>
            </a:pPr>
            <a:r>
              <a:rPr lang="hu-HU" sz="4900" dirty="0" smtClean="0"/>
              <a:t>Tételes elszámolás szerint meghatározott vállalkozói díj esetén a vállalkozó az elvégzett munka ellenértékére jogosult.</a:t>
            </a:r>
          </a:p>
          <a:p>
            <a:pPr marL="0" indent="0" algn="just">
              <a:buNone/>
            </a:pPr>
            <a:r>
              <a:rPr lang="hu-HU" sz="4900" dirty="0" smtClean="0"/>
              <a:t>A vállalkozót a vállalkozói díj és a költségek biztosítására zálogjog illeti meg a megrendelőnek azokon a vagyontárgyain, amelyek a vállalkozási szerződés következtében birtokába kerültek.</a:t>
            </a:r>
          </a:p>
          <a:p>
            <a:pPr marL="0" indent="0" algn="just">
              <a:buNone/>
            </a:pPr>
            <a:r>
              <a:rPr lang="hu-HU" sz="4900" dirty="0" smtClean="0"/>
              <a:t>A vállalkozó a művet átadás-átvételi eljárás keretében köteles átadni, amelynek során a felek elvégzik az adott üzletágban szokásos azon vizsgálatokat, amelyek a teljesítés szerződésszerűségének megállapításához szükségesek.</a:t>
            </a:r>
          </a:p>
          <a:p>
            <a:pPr marL="0" indent="0" algn="just">
              <a:buNone/>
            </a:pPr>
            <a:r>
              <a:rPr lang="hu-HU" sz="4900" dirty="0" smtClean="0"/>
              <a:t>A megrendelő a szerződéstől a szerződés teljesítésének megkezdése előtt bármikor elállhat, ezt követően a teljesítésig a szerződést felmondhatja.</a:t>
            </a:r>
          </a:p>
          <a:p>
            <a:pPr marL="0" indent="0" algn="just">
              <a:buNone/>
            </a:pPr>
            <a:r>
              <a:rPr lang="hu-HU" sz="4900" dirty="0" smtClean="0"/>
              <a:t>A megrendelő elállása vagy felmondása esetén köteles a vállalkozónak a díj arányos részét megfizetni és a szerződés megszüntetésével okozott kárt megtéríteni azzal, hogy a kártalanítás a vállalkozói díjat nem haladhatja meg.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04207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Megbízás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Megbízási szerződés alapján a megbízott a megbízó által rábízott feladat ellátására, a megbízó a megbízási díj megfizetésére köteles.</a:t>
            </a:r>
          </a:p>
          <a:p>
            <a:pPr marL="0" indent="0" algn="just">
              <a:buNone/>
            </a:pPr>
            <a:r>
              <a:rPr lang="hu-HU" dirty="0" smtClean="0"/>
              <a:t>A megbízott köteles a megbízó utasításait követni. A megbízott a megbízó utasításától akkor térhet el, ha ezt a megbízó érdeke feltétlenül megköveteli, és a megbízó előzetes értesítésére már nincs mód. </a:t>
            </a:r>
          </a:p>
          <a:p>
            <a:pPr marL="0" indent="0" algn="just">
              <a:buNone/>
            </a:pPr>
            <a:r>
              <a:rPr lang="hu-HU" dirty="0" smtClean="0"/>
              <a:t>Ha a megbízás teljesítéséhez szerződés kötése vagy más jognyilatkozat tétele szükséges, a megbízás a meghatalmazást is magában foglalja.</a:t>
            </a:r>
          </a:p>
          <a:p>
            <a:pPr marL="0" indent="0" algn="just">
              <a:buNone/>
            </a:pPr>
            <a:r>
              <a:rPr lang="hu-HU" dirty="0" smtClean="0"/>
              <a:t>A megbízott megbízási díjra akkor is jogosult, ha eljárása nem vezetett eredményre, kivéve, ha az eredmény részben vagy egészben azért maradt el, mert a megbízott felróhatóan járt el.</a:t>
            </a:r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89946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Bizomány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Bizományi szerződés alapján a bizományos a megbízó javára a saját nevében ingó dologra adásvételi szerződés kötésére, a megbízó a díj megfizetésére köteles.</a:t>
            </a:r>
          </a:p>
          <a:p>
            <a:pPr marL="0" indent="0" algn="just">
              <a:buNone/>
            </a:pPr>
            <a:r>
              <a:rPr lang="hu-HU" dirty="0" smtClean="0"/>
              <a:t>A bizományi szerződés alapján kötött adásvételi szerződés a bizományossal szerződő féllel szemben a bizományost jogosítja és kötelezi.</a:t>
            </a:r>
          </a:p>
          <a:p>
            <a:pPr marL="0" indent="0" algn="just">
              <a:buNone/>
            </a:pPr>
            <a:r>
              <a:rPr lang="hu-HU" dirty="0" smtClean="0"/>
              <a:t>Vételi bizomány esetén a bizományos a szerződés teljesítése során megszerzett ingó dolog tulajdonjogát az elszámolás során ruházza át a megbízóra.</a:t>
            </a:r>
          </a:p>
          <a:p>
            <a:pPr marL="0" indent="0" algn="just">
              <a:buNone/>
            </a:pPr>
            <a:r>
              <a:rPr lang="hu-HU" dirty="0" smtClean="0"/>
              <a:t>Eladási bizomány esetén a bizományos jogosult a megbízó tulajdonjogában álló ingó dolog tulajdonjogának az átruházására.</a:t>
            </a:r>
          </a:p>
          <a:p>
            <a:pPr marL="0" indent="0" algn="just">
              <a:buNone/>
            </a:pPr>
            <a:r>
              <a:rPr lang="hu-HU" dirty="0" smtClean="0"/>
              <a:t>A bizományosnak díj akkor jár, ha az adásvételi szerződést megkötötték, vagy ha a szerződés megkötésére a megbízó érdekkörében felmerült okból nem került sor.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81627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Bérlet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Bérleti szerződés alapján a bérbeadó meghatározott dolog időleges használatának átengedésére, a bérlő a dolog átvételére és bérleti díj fizetésére köteles.</a:t>
            </a:r>
          </a:p>
          <a:p>
            <a:pPr marL="0" indent="0" algn="just">
              <a:buNone/>
            </a:pPr>
            <a:r>
              <a:rPr lang="hu-HU" dirty="0" smtClean="0"/>
              <a:t>A bérbeadó szavatol azért, hogy a bérelt dolog a bérlet egész tartama alatt szerződésszerű használatra alkalmas, és megfelel a szerződés előírásainak.</a:t>
            </a:r>
          </a:p>
          <a:p>
            <a:pPr marL="0" indent="0" algn="just">
              <a:buNone/>
            </a:pPr>
            <a:r>
              <a:rPr lang="hu-HU" dirty="0" smtClean="0"/>
              <a:t>A bérbeadó szavatol azért, hogy harmadik személynek nincs a bérelt dologra vonatkozóan olyan joga, amely a bérlőt a használatban korlátozza vagy megakadályozza.</a:t>
            </a:r>
          </a:p>
          <a:p>
            <a:pPr marL="0" indent="0" algn="just">
              <a:buNone/>
            </a:pPr>
            <a:r>
              <a:rPr lang="hu-HU" dirty="0" smtClean="0"/>
              <a:t>A bérlő a dolgot rendeltetésének és a szerződésnek megfelelően használhatja. A bérbeadó a bérlő szükségtelen háborítása nélkül jogosult ellenőrizni a használatot.</a:t>
            </a:r>
          </a:p>
          <a:p>
            <a:pPr marL="0" indent="0" algn="just">
              <a:buNone/>
            </a:pPr>
            <a:r>
              <a:rPr lang="hu-HU" dirty="0" smtClean="0"/>
              <a:t>A bérelt dolgot a bérlő a bérbeadó hozzájárulásával jogosult albérletbe vagy harmadik személy használatába adni.</a:t>
            </a:r>
          </a:p>
          <a:p>
            <a:pPr marL="0" indent="0" algn="just">
              <a:buNone/>
            </a:pPr>
            <a:r>
              <a:rPr lang="hu-HU" dirty="0" smtClean="0"/>
              <a:t>A dolog fenntartásával járó kisebb költségeket a bérlő, a többi költséget és a dologgal kapcsolatos terheket a bérbeadó viseli.</a:t>
            </a:r>
          </a:p>
          <a:p>
            <a:pPr marL="0" indent="0" algn="just">
              <a:buNone/>
            </a:pPr>
            <a:r>
              <a:rPr lang="hu-HU" dirty="0" smtClean="0"/>
              <a:t>Ingatlan bérbeadóját zálogjog illeti a bérleti díj és a költségek erejéig a bérlőnek a bérlemény területén levő vagyontárgyain. A bérbeadó mindaddig, amíg zálogjoga fennáll, megakadályozhatja a zálogjoggal terhelt vagyontárgyak elszállítását.</a:t>
            </a:r>
          </a:p>
          <a:p>
            <a:pPr marL="0" indent="0" algn="just">
              <a:buNone/>
            </a:pPr>
            <a:endParaRPr lang="hu-HU" dirty="0" smtClean="0"/>
          </a:p>
          <a:p>
            <a:pPr marL="0" indent="0" algn="just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195134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Letét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hu-HU" dirty="0" smtClean="0"/>
              <a:t>Letéti szerződés alapján a letéteményes a szerződésben meghatározott ingó dolog megőrzésére és annak a szerződés megszűnésekor történő visszaadására, a letevő díj fizetésére köteles.</a:t>
            </a:r>
          </a:p>
          <a:p>
            <a:pPr algn="just"/>
            <a:r>
              <a:rPr lang="hu-HU" dirty="0" smtClean="0"/>
              <a:t>A letéteményes a letett dolgot nem használhatja, nem hasznosíthatja, más személy birtokába vagy őrizetébe nem adhatja, kivéve, ha ez a letevőnek károsodástól való megóvása érdekében szükséges. E tilalom megszegése esetén felelős minden kárért, amely e nélkül nem következett volna be.</a:t>
            </a:r>
          </a:p>
          <a:p>
            <a:pPr algn="just"/>
            <a:r>
              <a:rPr lang="hu-HU" dirty="0" smtClean="0"/>
              <a:t>A letéteményes köteles a letett dolog hasznait beszedni, ha a dolog természeténél fogva hasznot hajt. A letéteményes a beszedett hasznokkal köteles a letevőnek elszámolni. A beszedett hasznokat a letéteményes jogosult a költségei fedezésére fordítani, az ezt meghaladó hasznokat a letéteményes köteles a letevőnek kiadni.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942120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Hitel és kölcsön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hu-HU" u="sng" dirty="0" smtClean="0"/>
              <a:t>Hitelszerződés</a:t>
            </a:r>
            <a:r>
              <a:rPr lang="hu-HU" dirty="0" smtClean="0"/>
              <a:t> alapján a hitelező hitelkeret rendelkezésre tartására, és a rendelkezésre tartott összeg erejéig kölcsönszerződés, kezességi szerződés, garanciaszerződés vagy egyéb hitelművelet végzésére vonatkozó más szerződés megkötésére, az adós díj fizetésére köteles.</a:t>
            </a:r>
          </a:p>
          <a:p>
            <a:pPr marL="0" indent="0" algn="just">
              <a:buNone/>
            </a:pPr>
            <a:r>
              <a:rPr lang="hu-HU" u="sng" dirty="0" smtClean="0"/>
              <a:t>Kölcsönszerződés</a:t>
            </a:r>
            <a:r>
              <a:rPr lang="hu-HU" dirty="0" smtClean="0"/>
              <a:t> alapján a hitelező meghatározott pénzösszeg fizetésére, az adós a pénzösszeg szerződés szerinti későbbi időpontban a hitelezőnek történő visszafizetésére és kamat fizetésére köteles.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9405425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Fizetési számlaszerződés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A számlavezető a számlatulajdonos számára, pénzforgalmának lebonyolítása érdekében folyószámla (fizetési számla) nyitására és vezetésére, a számlatulajdonos díj fizetésére köteles.</a:t>
            </a:r>
          </a:p>
          <a:p>
            <a:pPr marL="0" indent="0" algn="just">
              <a:buNone/>
            </a:pPr>
            <a:r>
              <a:rPr lang="hu-HU" dirty="0" smtClean="0"/>
              <a:t>A számlavezető köteles a számlatulajdonos szabályszerű fizetési és beszedési megbízásait befogadni. </a:t>
            </a:r>
          </a:p>
          <a:p>
            <a:pPr marL="0" indent="0" algn="just">
              <a:buNone/>
            </a:pPr>
            <a:r>
              <a:rPr lang="hu-HU" dirty="0" smtClean="0"/>
              <a:t>A számlavezető köteles a számlatulajdonos javára érkező fizetéseket a számlatulajdonos nevében elfogadni, és látra szóló betétként vagy letétként kezelni.</a:t>
            </a:r>
          </a:p>
          <a:p>
            <a:pPr marL="0" indent="0" algn="just">
              <a:buNone/>
            </a:pPr>
            <a:r>
              <a:rPr lang="hu-HU" dirty="0" smtClean="0"/>
              <a:t>A számlavezető köteles számlakivonat útján a számlatulajdonost havonta értesíteni a fizetési számla javára és terhére írt összegekről, valamint a fizetési számla egyenlegéről. </a:t>
            </a:r>
          </a:p>
          <a:p>
            <a:pPr marL="0" indent="0" algn="just">
              <a:buNone/>
            </a:pPr>
            <a:r>
              <a:rPr lang="hu-HU" dirty="0" smtClean="0"/>
              <a:t>A fizetési számla egyenlege felett a számlatulajdonos, illetve az általa meghatalmazott és a számlavezető részére bejelentett személyek jogosultak rendelkezni. Ha a fizetési számlának több számlatulajdonosa van, a fizetési számla felett a számlatulajdonosok közösen jogosultak rendelkezni.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09043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Faktoring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hu-HU" dirty="0" smtClean="0"/>
              <a:t>Faktoring szerződés alapján a faktor meghatározott pénzösszeg fizetésére, az adós harmadik személlyel szembeni követelésének a faktorra engedményezésére köteles; ha az engedményezett követelés esedékességekor a kötelezett nem teljesít, az adós a kapott összeg visszafizetésére és kamat fizetésére, a faktor a követelés visszaengedményezésére köteles.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4952725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Pénzügyi lízing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A lízingbeadó a tulajdonában álló dolog vagy jog határozott időre történő használatba adására, a lízingbevevő a lízingtárgy átvételére és lízingdíj fizetésére köteles, ha a szerződés szerint a lízingbevevő a lízingtárgy gazdasági élettartamát elérő vagy azt meghaladó ideig való használatára, illetve - ha a használat időtartama ennél rövidebb - a szerződés megszűnésekor a lízingtárgy ellenérték nélkül vagy a </a:t>
            </a:r>
            <a:r>
              <a:rPr lang="hu-HU" dirty="0" err="1" smtClean="0"/>
              <a:t>szerződéskötéskori</a:t>
            </a:r>
            <a:r>
              <a:rPr lang="hu-HU" dirty="0" smtClean="0"/>
              <a:t> piaci értéknél jelentősen alacsonyabb áron történő megszerzésére jogosult, vagy a fizetendő lízingdíjak összege eléri vagy meghaladja a lízingtárgy </a:t>
            </a:r>
            <a:r>
              <a:rPr lang="hu-HU" dirty="0" err="1" smtClean="0"/>
              <a:t>szerződéskötéskori</a:t>
            </a:r>
            <a:r>
              <a:rPr lang="hu-HU" dirty="0" smtClean="0"/>
              <a:t> piaci értékét.</a:t>
            </a:r>
          </a:p>
          <a:p>
            <a:pPr marL="0" indent="0" algn="just">
              <a:buNone/>
            </a:pPr>
            <a:r>
              <a:rPr lang="hu-HU" dirty="0" smtClean="0"/>
              <a:t>A lízingbevevő a szerződés megkötésétől, dolog esetén a birtokátruházástól szedi a lízingtárgy hasznait, viseli a lízingtárggyal járó terheket, költségeket és azt a kárt, amelynek megtérítésére senkit nem lehet kötelezni.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09417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 szerződés tartalma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szerződés a felek akaratának </a:t>
            </a:r>
            <a:r>
              <a:rPr lang="hu-HU" b="1" dirty="0"/>
              <a:t>kölcsönös és egybehangzó </a:t>
            </a:r>
            <a:r>
              <a:rPr lang="hu-HU" dirty="0"/>
              <a:t>kifejezésével jön létre.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szerződés létrejöttéhez a feleknek a </a:t>
            </a:r>
            <a:r>
              <a:rPr lang="hu-HU" b="1" dirty="0"/>
              <a:t>lényeges és a bármelyikük által lényegesnek minősített kérdésekben</a:t>
            </a:r>
            <a:r>
              <a:rPr lang="hu-HU" dirty="0"/>
              <a:t> való megállapodása szükséges. A lényegesnek minősített kérdésben való megállapodás akkor feltétele a szerződés létrejöttének, ha a fél egyértelműen kifejezésre juttatja, hogy az adott kérdésben való megállapodás hiányában a szerződést nem kívánja megkötni.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Nem </a:t>
            </a:r>
            <a:r>
              <a:rPr lang="hu-HU" dirty="0"/>
              <a:t>kell a feleknek megállapodniuk olyan kérdésben, </a:t>
            </a:r>
            <a:r>
              <a:rPr lang="hu-HU" b="1" dirty="0"/>
              <a:t>amelyet jogszabály rendez.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szerződés tartalmává válik minden </a:t>
            </a:r>
            <a:r>
              <a:rPr lang="hu-HU" b="1" dirty="0"/>
              <a:t>szokás</a:t>
            </a:r>
            <a:r>
              <a:rPr lang="hu-HU" dirty="0"/>
              <a:t>, amelynek alkalmazásában a felek korábbi üzleti kapcsolatukban megegyeztek, és minden </a:t>
            </a:r>
            <a:r>
              <a:rPr lang="hu-HU" b="1" dirty="0"/>
              <a:t>gyakorlat</a:t>
            </a:r>
            <a:r>
              <a:rPr lang="hu-HU" dirty="0"/>
              <a:t>, amelyet egymás között kialakítottak. A szerződés tartalmává válik továbbá minden, az adott üzletágban a hasonló jellegű szerződés alanyai által széles körben ismert és rendszeresen alkalmazott szokás, kivéve, ha annak alkalmazása a felek között - korábbi kapcsolatukra is figyelemmel - indokolatlan volna.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842371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Biztosítás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hu-HU" dirty="0" smtClean="0"/>
              <a:t>Biztosítási szerződés alapján a biztosító köteles a szerződésben meghatározott </a:t>
            </a:r>
            <a:r>
              <a:rPr lang="hu-HU" u="sng" dirty="0" smtClean="0"/>
              <a:t>kockázatra fedezetet nyújtani</a:t>
            </a:r>
            <a:r>
              <a:rPr lang="hu-HU" dirty="0" smtClean="0"/>
              <a:t>, és a kockázatviselés kezdetét követően bekövetkező biztosítási esemény bekövetkezése esetén a szerződésben meghatározott </a:t>
            </a:r>
            <a:r>
              <a:rPr lang="hu-HU" u="sng" dirty="0" smtClean="0"/>
              <a:t>szolgáltatást teljesíteni</a:t>
            </a:r>
            <a:r>
              <a:rPr lang="hu-HU" dirty="0" smtClean="0"/>
              <a:t>; a biztosítóval szerződő fél díj fizetésére köteles.</a:t>
            </a:r>
          </a:p>
          <a:p>
            <a:pPr marL="0" indent="0" algn="just">
              <a:buNone/>
            </a:pPr>
            <a:r>
              <a:rPr lang="hu-HU" dirty="0" smtClean="0"/>
              <a:t>A biztosító szolgáltatása a biztosított kárának a szerződésben meghatározott módon és mértékben történő </a:t>
            </a:r>
            <a:r>
              <a:rPr lang="hu-HU" u="sng" dirty="0" smtClean="0"/>
              <a:t>megtérítésében</a:t>
            </a:r>
            <a:r>
              <a:rPr lang="hu-HU" dirty="0" smtClean="0"/>
              <a:t>, a biztosított részére nyújtott más </a:t>
            </a:r>
            <a:r>
              <a:rPr lang="hu-HU" u="sng" dirty="0" smtClean="0"/>
              <a:t>szolgáltatás</a:t>
            </a:r>
            <a:r>
              <a:rPr lang="hu-HU" dirty="0" smtClean="0"/>
              <a:t> teljesítésében (a továbbiakban: kárbiztosítás) vagy a szerződésben meghatározott </a:t>
            </a:r>
            <a:r>
              <a:rPr lang="hu-HU" u="sng" dirty="0" smtClean="0"/>
              <a:t>összeg megfizetésében </a:t>
            </a:r>
            <a:r>
              <a:rPr lang="hu-HU" dirty="0" smtClean="0"/>
              <a:t>(a továbbiakban: összegbiztosítás) áll.</a:t>
            </a:r>
          </a:p>
          <a:p>
            <a:pPr marL="0" indent="0" algn="just">
              <a:buNone/>
            </a:pPr>
            <a:r>
              <a:rPr lang="hu-HU" u="sng" dirty="0" smtClean="0"/>
              <a:t>Biztosítási érdek</a:t>
            </a:r>
            <a:r>
              <a:rPr lang="hu-HU" dirty="0" smtClean="0"/>
              <a:t>: Biztosítási szerződést az köthet, aki valamely vagyoni vagy személyhez fűződő jogviszony alapján </a:t>
            </a:r>
            <a:r>
              <a:rPr lang="hu-HU" u="sng" dirty="0" smtClean="0"/>
              <a:t>a biztosítási esemény elkerülésében</a:t>
            </a:r>
            <a:r>
              <a:rPr lang="hu-HU" dirty="0" smtClean="0"/>
              <a:t>; életkor elérésére, születésre vagy házasságkötésre szóló életbiztosítás esetén a biztosítási esemény </a:t>
            </a:r>
            <a:r>
              <a:rPr lang="hu-HU" u="sng" dirty="0" smtClean="0"/>
              <a:t>bekövetkezésében érdekelt.</a:t>
            </a:r>
          </a:p>
          <a:p>
            <a:pPr marL="0" indent="0" algn="just">
              <a:buNone/>
            </a:pPr>
            <a:r>
              <a:rPr lang="hu-HU" u="sng" dirty="0" smtClean="0"/>
              <a:t>Utaló magatartás: </a:t>
            </a:r>
            <a:r>
              <a:rPr lang="hu-HU" dirty="0" smtClean="0"/>
              <a:t>Ha a szerződő fél fogyasztó, a szerződés akkor is létrejön, ha a biztosító az ajánlatra annak beérkezésétől számított tizenöt napon belül nem nyilatkozik.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18173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Ajánlat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00675"/>
          </a:xfrm>
        </p:spPr>
        <p:txBody>
          <a:bodyPr rtlCol="0">
            <a:normAutofit fontScale="2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Aki </a:t>
            </a:r>
            <a:r>
              <a:rPr lang="hu-HU" sz="6400" dirty="0"/>
              <a:t>szerződés megkötésére irányuló szándékát egyértelműen kifejező és a lényeges kérdésekre kiterjedő jognyilatkozatot tesz, nyilatkozatához kötve marad. </a:t>
            </a:r>
            <a:r>
              <a:rPr lang="hu-HU" sz="6400" dirty="0" smtClean="0"/>
              <a:t>(Ajánlati kötöttség)Az </a:t>
            </a:r>
            <a:r>
              <a:rPr lang="hu-HU" sz="6400" dirty="0"/>
              <a:t>ajánlattevő kötöttségének idejét meghatározhatja.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Ha </a:t>
            </a:r>
            <a:r>
              <a:rPr lang="hu-HU" sz="6400" dirty="0"/>
              <a:t>az ajánlattevő kötöttségének idejét nem határozza meg, az ajánlati kötöttség megszűnik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a</a:t>
            </a:r>
            <a:r>
              <a:rPr lang="hu-HU" sz="6400" dirty="0"/>
              <a:t>) jelenlevők között tett ajánlat esetén, ha a másik fél az ajánlatot késedelem nélkül el nem fogadja;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b</a:t>
            </a:r>
            <a:r>
              <a:rPr lang="hu-HU" sz="6400" dirty="0"/>
              <a:t>) távollevők között tett ajánlat esetén annak az időnek az elteltével, amelyen belül az ajánlattevő - az ajánlatban megjelölt szolgáltatás jellegére és az ajánlat megtételének módjára tekintettel - a válasz megérkezését rendes körülmények között várhatta;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c</a:t>
            </a:r>
            <a:r>
              <a:rPr lang="hu-HU" sz="6400" dirty="0"/>
              <a:t>) a másik fél általi visszautasítással.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Megszűnik </a:t>
            </a:r>
            <a:r>
              <a:rPr lang="hu-HU" sz="6400" dirty="0"/>
              <a:t>az ajánlati kötöttség, ha az ajánlattevő ajánlatát a másik fél elfogadó jognyilatkozatának elküldését megelőzően a másik félhez intézett jognyilatkozatával visszavonja.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A </a:t>
            </a:r>
            <a:r>
              <a:rPr lang="hu-HU" sz="6400" dirty="0"/>
              <a:t>hatályossá vált ajánlat nem vonható vissza, ha az ajánlat tartalmazza, hogy visszavonhatatlan, vagy az ajánlat az elfogadásra határidőt állapít meg.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Az </a:t>
            </a:r>
            <a:r>
              <a:rPr lang="hu-HU" sz="6400" dirty="0"/>
              <a:t>ajánlatot az azzal való egyetértést kifejező jognyilatkozattal lehet elfogadni.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Az </a:t>
            </a:r>
            <a:r>
              <a:rPr lang="hu-HU" sz="6400" dirty="0"/>
              <a:t>ajánlattól lényeges kérdésben eltérő tartalmú elfogadást új ajánlatnak kell tekinteni.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Az </a:t>
            </a:r>
            <a:r>
              <a:rPr lang="hu-HU" sz="6400" dirty="0"/>
              <a:t>ajánlattal való egyetértést kifejező jognyilatkozat elfogadásnak minősül akkor is, ha lényeges kérdésnek nem minősülő, azt nem érintő kiegészítő vagy eltérő feltételt tartalmaz. A kiegészítő vagy eltérő feltételek ebben az esetben a szerződés részévé válnak, kivéve, ha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a</a:t>
            </a:r>
            <a:r>
              <a:rPr lang="hu-HU" sz="6400" dirty="0"/>
              <a:t>) az ajánlat az elfogadás lehetőségét kifejezetten az ajánlatban szereplő feltételekre korlátozta; vagy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b</a:t>
            </a:r>
            <a:r>
              <a:rPr lang="hu-HU" sz="6400" dirty="0"/>
              <a:t>) az ajánlattevő késedelem nélkül tiltakozik a kiegészítő vagy eltérő feltételekkel szemben.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6400" dirty="0" smtClean="0"/>
              <a:t>Késedelmesen </a:t>
            </a:r>
            <a:r>
              <a:rPr lang="hu-HU" sz="6400" dirty="0"/>
              <a:t>megtett elfogadó jognyilatkozat esetén a szerződés nem jön létre</a:t>
            </a:r>
            <a:r>
              <a:rPr lang="hu-HU" sz="6400" dirty="0" smtClean="0"/>
              <a:t>. Az </a:t>
            </a:r>
            <a:r>
              <a:rPr lang="hu-HU" sz="6400" dirty="0"/>
              <a:t>elfogadó jognyilatkozat késedelmes megtétele ellenére létrejön a szerződés, ha az ajánlattevő erről késedelem nélkül tájékoztatja az elfogadó felet.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2697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Előszerződés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/>
              <a:t>Ha a felek abban állapodnak meg, hogy későbbi időpontban egymással szerződést kötnek, és megállapítják e szerződés lényeges feltételeit, a bíróság e feltételek szerint a szerződést bármelyik fél kérelmére létrehozhatja.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Az </a:t>
            </a:r>
            <a:r>
              <a:rPr lang="hu-HU" sz="3800" dirty="0"/>
              <a:t>előszerződést a szerződésre előírt alakban kell megkötni. Az előszerződésre az annak alapján megkötendő szerződés szabályai megfelelően irányadóak.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A </a:t>
            </a:r>
            <a:r>
              <a:rPr lang="hu-HU" sz="3800" dirty="0"/>
              <a:t>szerződés megkötését bármelyik fél megtagadhatja, ha bizonyítja, hogy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a</a:t>
            </a:r>
            <a:r>
              <a:rPr lang="hu-HU" sz="3800" dirty="0"/>
              <a:t>) az előszerződés megkötését követően előállott körülmény következtében az előszerződés változatlan feltételek melletti teljesítése lényeges jogi érdekét sértené;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b</a:t>
            </a:r>
            <a:r>
              <a:rPr lang="hu-HU" sz="3800" dirty="0"/>
              <a:t>) a körülmények megváltozásának lehetősége az előszerződés megkötésének időpontjában nem volt előrelátható;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c</a:t>
            </a:r>
            <a:r>
              <a:rPr lang="hu-HU" sz="3800" dirty="0"/>
              <a:t>) a körülmények megváltozását nem ő idézte elő; és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3800" dirty="0" smtClean="0"/>
              <a:t>d</a:t>
            </a:r>
            <a:r>
              <a:rPr lang="hu-HU" sz="3800" dirty="0"/>
              <a:t>) a körülmények változása nem tartozik rendes üzleti kockázata körébe.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6875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ÁSzF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5472113"/>
          </a:xfrm>
        </p:spPr>
        <p:txBody>
          <a:bodyPr rtlCol="0">
            <a:normAutofit fontScale="3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 smtClean="0"/>
              <a:t>Általános szerződési feltételnek minősül az a szerződési feltétel, amelyet az alkalmazója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5500" dirty="0" smtClean="0"/>
              <a:t>több szerződés megkötése céljából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5500" dirty="0" smtClean="0"/>
              <a:t>egyoldalúan,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5500" dirty="0" smtClean="0"/>
              <a:t>a másik fél közreműködése nélkül </a:t>
            </a:r>
          </a:p>
          <a:p>
            <a:pPr algn="just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sz="5500" dirty="0" smtClean="0"/>
              <a:t>előre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 smtClean="0"/>
              <a:t>meghatározott, és amelyet a felek egyedileg nem tárgyaltak meg.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 smtClean="0"/>
              <a:t>Az általános szerződési feltételt alkalmazó felet terheli annak bizonyítása, hogy a szerződési feltételt a felek egyedileg megtárgyalták.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 smtClean="0"/>
              <a:t>Az általános szerződési feltétel akkor válik a szerződés részévé, ha alkalmazója lehetővé tette, hogy a másik fél annak tartalmát a szerződéskötést megelőzően megismerje, és ha azt a másik fél elfogadta.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 smtClean="0"/>
              <a:t>Külön tájékoztatni kell a másik felet arról az általános szerződési feltételről, amely lényegesen eltér a jogszabályoktól vagy a szokásos szerződési gyakorlattól, kivéve, ha megfelel a felek között kialakult gyakorlatnak. Külön tájékoztatni kell a másik felet arról az általános szerződési feltételről is, amely eltér a felek között korábban alkalmazott feltételtől. E feltétel akkor válik a szerződés részévé, ha azt a másik fél a külön tájékoztatást követően kifejezetten elfogadta.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sz="5500" dirty="0"/>
              <a:t>Az a feltétel, amely a vállalkozást a szerződés szerinti főkötelezettsége teljesítéséért járó ellenszolgáltatáson felül további pénzbeli követelésre jogosítja, akkor válik a szerződés részévé, ha azt a fogyasztó - külön tájékoztatást követően - kifejezetten elfogadta.</a:t>
            </a:r>
            <a:endParaRPr lang="hu-HU" sz="5500" dirty="0" smtClean="0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7786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Szerződés érvénytelensége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 smtClean="0"/>
              <a:t>Semmisség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 semmis szerződés megkötésének időpontjától érvénytelen. A semmisség megállapításához külön eljárásra nincs szükség; a szerződés semmisségét a bíróság hivatalból észleli</a:t>
            </a:r>
            <a:r>
              <a:rPr lang="hu-HU" dirty="0" smtClean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Ha a semmis szerződés más szerződés érvényességi kellékeinek megfelel, ez utóbbi érvényes, kivéve, ha ez a felek feltehető szándékával ellentétes.</a:t>
            </a:r>
            <a:endParaRPr lang="hu-HU" dirty="0" smtClean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b="1" dirty="0" smtClean="0"/>
              <a:t>Megtámadhatóság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/>
              <a:t>A megtámadható szerződés az eredményes megtámadás következtében megkötésének időpontjától érvénytelenné </a:t>
            </a:r>
            <a:r>
              <a:rPr lang="hu-HU" dirty="0" smtClean="0"/>
              <a:t>válik. Megtámadásra </a:t>
            </a:r>
            <a:r>
              <a:rPr lang="hu-HU" dirty="0"/>
              <a:t>a sérelmet szenvedett fél és az jogosult, akinek a megtámadáshoz jogi érdeke fűződik.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hu-HU" dirty="0" smtClean="0"/>
              <a:t>A </a:t>
            </a:r>
            <a:r>
              <a:rPr lang="hu-HU" dirty="0"/>
              <a:t>megtámadási jog a szerződés megkötésétől számított egyéves határidőn belül a másik félhez intézett jognyilatkozattal vagy közvetlenül bíróság előtti érvényesítéssel gyakorolható.</a:t>
            </a:r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33625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Semmisségi okok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Jogszabályba ütköző szerződés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Színlelt szerződés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Alaki hiba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err="1" smtClean="0"/>
              <a:t>Jóerkölcsbe</a:t>
            </a:r>
            <a:r>
              <a:rPr lang="hu-HU" dirty="0" smtClean="0"/>
              <a:t> ütköző szerződés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Uzsorás szerződés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Vételi jog biztosítékként való kikötése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Tisztességtelen fogyasztói szerződési kikötés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Lehetetlen szolgáltatás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u-HU" dirty="0" smtClean="0"/>
              <a:t>Értelmetlen, ellentmondó kikötés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6539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3766</Words>
  <Application>Microsoft Office PowerPoint</Application>
  <PresentationFormat>On-screen Show (4:3)</PresentationFormat>
  <Paragraphs>253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Gazdasági jog II.</vt:lpstr>
      <vt:lpstr>A szerződés</vt:lpstr>
      <vt:lpstr>Szerződési alapelvek</vt:lpstr>
      <vt:lpstr>A szerződés tartalma</vt:lpstr>
      <vt:lpstr>Ajánlat</vt:lpstr>
      <vt:lpstr>Előszerződés</vt:lpstr>
      <vt:lpstr>ÁSzF</vt:lpstr>
      <vt:lpstr>Szerződés érvénytelensége</vt:lpstr>
      <vt:lpstr>Semmisségi okok</vt:lpstr>
      <vt:lpstr>Megtámadási okok</vt:lpstr>
      <vt:lpstr>Az érvénytelenség jogkövetkezményei</vt:lpstr>
      <vt:lpstr>Részleges érvénytelenség</vt:lpstr>
      <vt:lpstr>Szerződés hatálya</vt:lpstr>
      <vt:lpstr>Szerződés teljesítése</vt:lpstr>
      <vt:lpstr>Pénztartozás teljesítése</vt:lpstr>
      <vt:lpstr>Vagylagos és osztható szolgáltatás teljesítése</vt:lpstr>
      <vt:lpstr>Szerződésszegés</vt:lpstr>
      <vt:lpstr>Felelősség szerződésszegéssel okozott károkért</vt:lpstr>
      <vt:lpstr>Késedelem</vt:lpstr>
      <vt:lpstr>Hibás teljesítés</vt:lpstr>
      <vt:lpstr>Kellékszavatosság</vt:lpstr>
      <vt:lpstr>Termékszavatosság</vt:lpstr>
      <vt:lpstr>Jótállás</vt:lpstr>
      <vt:lpstr>Jogszavatosság</vt:lpstr>
      <vt:lpstr>Szerződés módosítása</vt:lpstr>
      <vt:lpstr>Engedményezés</vt:lpstr>
      <vt:lpstr>Tartozásátvállalás</vt:lpstr>
      <vt:lpstr>Adás-vétel</vt:lpstr>
      <vt:lpstr>Az adásvétel különös nemei</vt:lpstr>
      <vt:lpstr>Ajándékozás</vt:lpstr>
      <vt:lpstr>Vállalkozási szerződés</vt:lpstr>
      <vt:lpstr>Megbízás</vt:lpstr>
      <vt:lpstr>Bizomány</vt:lpstr>
      <vt:lpstr>Bérlet</vt:lpstr>
      <vt:lpstr>Letét</vt:lpstr>
      <vt:lpstr>Hitel és kölcsön</vt:lpstr>
      <vt:lpstr>Fizetési számlaszerződés</vt:lpstr>
      <vt:lpstr>Faktoring</vt:lpstr>
      <vt:lpstr>Pénzügyi lízing</vt:lpstr>
      <vt:lpstr>Biztosítás</vt:lpstr>
    </vt:vector>
  </TitlesOfParts>
  <Company>European Investment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Gazdasági jog II.</dc:title>
  <dc:creator>HALASZ Zsolt</dc:creator>
  <cp:lastModifiedBy>HALASZ Zsolt</cp:lastModifiedBy>
  <cp:revision>10</cp:revision>
  <dcterms:created xsi:type="dcterms:W3CDTF">2017-10-06T09:13:16Z</dcterms:created>
  <dcterms:modified xsi:type="dcterms:W3CDTF">2017-10-06T15:14:25Z</dcterms:modified>
</cp:coreProperties>
</file>