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74"/>
  </p:handoutMasterIdLst>
  <p:sldIdLst>
    <p:sldId id="256" r:id="rId2"/>
    <p:sldId id="257" r:id="rId3"/>
    <p:sldId id="258" r:id="rId4"/>
    <p:sldId id="259" r:id="rId5"/>
    <p:sldId id="260" r:id="rId6"/>
    <p:sldId id="261" r:id="rId7"/>
    <p:sldId id="263" r:id="rId8"/>
    <p:sldId id="264" r:id="rId9"/>
    <p:sldId id="262" r:id="rId10"/>
    <p:sldId id="267" r:id="rId11"/>
    <p:sldId id="265" r:id="rId12"/>
    <p:sldId id="266"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1" r:id="rId65"/>
    <p:sldId id="322" r:id="rId66"/>
    <p:sldId id="323" r:id="rId67"/>
    <p:sldId id="324" r:id="rId68"/>
    <p:sldId id="326" r:id="rId69"/>
    <p:sldId id="325" r:id="rId70"/>
    <p:sldId id="327" r:id="rId71"/>
    <p:sldId id="328" r:id="rId72"/>
    <p:sldId id="329" r:id="rId73"/>
  </p:sldIdLst>
  <p:sldSz cx="9144000" cy="6858000" type="screen4x3"/>
  <p:notesSz cx="7010400" cy="92964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65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hu-HU"/>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84E32EA6-A8CC-4EAE-9FD5-DF51D4C2099C}" type="datetimeFigureOut">
              <a:rPr lang="hu-HU" smtClean="0"/>
              <a:t>2017.11.23.</a:t>
            </a:fld>
            <a:endParaRPr lang="hu-HU"/>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hu-HU"/>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3B66CF07-E1AA-4B36-9149-F98455F6FC63}" type="slidenum">
              <a:rPr lang="hu-HU" smtClean="0"/>
              <a:t>‹#›</a:t>
            </a:fld>
            <a:endParaRPr lang="hu-HU"/>
          </a:p>
        </p:txBody>
      </p:sp>
    </p:spTree>
    <p:extLst>
      <p:ext uri="{BB962C8B-B14F-4D97-AF65-F5344CB8AC3E}">
        <p14:creationId xmlns:p14="http://schemas.microsoft.com/office/powerpoint/2010/main" val="333202296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hu-H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hu-HU"/>
          </a:p>
        </p:txBody>
      </p:sp>
      <p:sp>
        <p:nvSpPr>
          <p:cNvPr id="4" name="Date Placeholder 3"/>
          <p:cNvSpPr>
            <a:spLocks noGrp="1"/>
          </p:cNvSpPr>
          <p:nvPr>
            <p:ph type="dt" sz="half" idx="10"/>
          </p:nvPr>
        </p:nvSpPr>
        <p:spPr/>
        <p:txBody>
          <a:bodyPr/>
          <a:lstStyle/>
          <a:p>
            <a:fld id="{521D568C-5CBA-44F1-B338-0B193FE9D882}" type="datetimeFigureOut">
              <a:rPr lang="hu-HU" smtClean="0"/>
              <a:t>2017.11.23.</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A7CB7FC3-B2D0-481E-86C1-8C6A785F2BC6}" type="slidenum">
              <a:rPr lang="hu-HU" smtClean="0"/>
              <a:t>‹#›</a:t>
            </a:fld>
            <a:endParaRPr lang="hu-HU"/>
          </a:p>
        </p:txBody>
      </p:sp>
    </p:spTree>
    <p:extLst>
      <p:ext uri="{BB962C8B-B14F-4D97-AF65-F5344CB8AC3E}">
        <p14:creationId xmlns:p14="http://schemas.microsoft.com/office/powerpoint/2010/main" val="859056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u-H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u-HU"/>
          </a:p>
        </p:txBody>
      </p:sp>
      <p:sp>
        <p:nvSpPr>
          <p:cNvPr id="4" name="Date Placeholder 3"/>
          <p:cNvSpPr>
            <a:spLocks noGrp="1"/>
          </p:cNvSpPr>
          <p:nvPr>
            <p:ph type="dt" sz="half" idx="10"/>
          </p:nvPr>
        </p:nvSpPr>
        <p:spPr/>
        <p:txBody>
          <a:bodyPr/>
          <a:lstStyle/>
          <a:p>
            <a:fld id="{521D568C-5CBA-44F1-B338-0B193FE9D882}" type="datetimeFigureOut">
              <a:rPr lang="hu-HU" smtClean="0"/>
              <a:t>2017.11.23.</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A7CB7FC3-B2D0-481E-86C1-8C6A785F2BC6}" type="slidenum">
              <a:rPr lang="hu-HU" smtClean="0"/>
              <a:t>‹#›</a:t>
            </a:fld>
            <a:endParaRPr lang="hu-HU"/>
          </a:p>
        </p:txBody>
      </p:sp>
    </p:spTree>
    <p:extLst>
      <p:ext uri="{BB962C8B-B14F-4D97-AF65-F5344CB8AC3E}">
        <p14:creationId xmlns:p14="http://schemas.microsoft.com/office/powerpoint/2010/main" val="3418705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hu-H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u-HU"/>
          </a:p>
        </p:txBody>
      </p:sp>
      <p:sp>
        <p:nvSpPr>
          <p:cNvPr id="4" name="Date Placeholder 3"/>
          <p:cNvSpPr>
            <a:spLocks noGrp="1"/>
          </p:cNvSpPr>
          <p:nvPr>
            <p:ph type="dt" sz="half" idx="10"/>
          </p:nvPr>
        </p:nvSpPr>
        <p:spPr/>
        <p:txBody>
          <a:bodyPr/>
          <a:lstStyle/>
          <a:p>
            <a:fld id="{521D568C-5CBA-44F1-B338-0B193FE9D882}" type="datetimeFigureOut">
              <a:rPr lang="hu-HU" smtClean="0"/>
              <a:t>2017.11.23.</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A7CB7FC3-B2D0-481E-86C1-8C6A785F2BC6}" type="slidenum">
              <a:rPr lang="hu-HU" smtClean="0"/>
              <a:t>‹#›</a:t>
            </a:fld>
            <a:endParaRPr lang="hu-HU"/>
          </a:p>
        </p:txBody>
      </p:sp>
    </p:spTree>
    <p:extLst>
      <p:ext uri="{BB962C8B-B14F-4D97-AF65-F5344CB8AC3E}">
        <p14:creationId xmlns:p14="http://schemas.microsoft.com/office/powerpoint/2010/main" val="1062109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u-H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u-HU"/>
          </a:p>
        </p:txBody>
      </p:sp>
      <p:sp>
        <p:nvSpPr>
          <p:cNvPr id="4" name="Date Placeholder 3"/>
          <p:cNvSpPr>
            <a:spLocks noGrp="1"/>
          </p:cNvSpPr>
          <p:nvPr>
            <p:ph type="dt" sz="half" idx="10"/>
          </p:nvPr>
        </p:nvSpPr>
        <p:spPr/>
        <p:txBody>
          <a:bodyPr/>
          <a:lstStyle/>
          <a:p>
            <a:fld id="{521D568C-5CBA-44F1-B338-0B193FE9D882}" type="datetimeFigureOut">
              <a:rPr lang="hu-HU" smtClean="0"/>
              <a:t>2017.11.23.</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A7CB7FC3-B2D0-481E-86C1-8C6A785F2BC6}" type="slidenum">
              <a:rPr lang="hu-HU" smtClean="0"/>
              <a:t>‹#›</a:t>
            </a:fld>
            <a:endParaRPr lang="hu-HU"/>
          </a:p>
        </p:txBody>
      </p:sp>
    </p:spTree>
    <p:extLst>
      <p:ext uri="{BB962C8B-B14F-4D97-AF65-F5344CB8AC3E}">
        <p14:creationId xmlns:p14="http://schemas.microsoft.com/office/powerpoint/2010/main" val="437069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hu-H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1D568C-5CBA-44F1-B338-0B193FE9D882}" type="datetimeFigureOut">
              <a:rPr lang="hu-HU" smtClean="0"/>
              <a:t>2017.11.23.</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A7CB7FC3-B2D0-481E-86C1-8C6A785F2BC6}" type="slidenum">
              <a:rPr lang="hu-HU" smtClean="0"/>
              <a:t>‹#›</a:t>
            </a:fld>
            <a:endParaRPr lang="hu-HU"/>
          </a:p>
        </p:txBody>
      </p:sp>
    </p:spTree>
    <p:extLst>
      <p:ext uri="{BB962C8B-B14F-4D97-AF65-F5344CB8AC3E}">
        <p14:creationId xmlns:p14="http://schemas.microsoft.com/office/powerpoint/2010/main" val="943283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u-H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u-H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u-HU"/>
          </a:p>
        </p:txBody>
      </p:sp>
      <p:sp>
        <p:nvSpPr>
          <p:cNvPr id="5" name="Date Placeholder 4"/>
          <p:cNvSpPr>
            <a:spLocks noGrp="1"/>
          </p:cNvSpPr>
          <p:nvPr>
            <p:ph type="dt" sz="half" idx="10"/>
          </p:nvPr>
        </p:nvSpPr>
        <p:spPr/>
        <p:txBody>
          <a:bodyPr/>
          <a:lstStyle/>
          <a:p>
            <a:fld id="{521D568C-5CBA-44F1-B338-0B193FE9D882}" type="datetimeFigureOut">
              <a:rPr lang="hu-HU" smtClean="0"/>
              <a:t>2017.11.23.</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p:txBody>
          <a:bodyPr/>
          <a:lstStyle/>
          <a:p>
            <a:fld id="{A7CB7FC3-B2D0-481E-86C1-8C6A785F2BC6}" type="slidenum">
              <a:rPr lang="hu-HU" smtClean="0"/>
              <a:t>‹#›</a:t>
            </a:fld>
            <a:endParaRPr lang="hu-HU"/>
          </a:p>
        </p:txBody>
      </p:sp>
    </p:spTree>
    <p:extLst>
      <p:ext uri="{BB962C8B-B14F-4D97-AF65-F5344CB8AC3E}">
        <p14:creationId xmlns:p14="http://schemas.microsoft.com/office/powerpoint/2010/main" val="3240515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hu-H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u-H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u-HU"/>
          </a:p>
        </p:txBody>
      </p:sp>
      <p:sp>
        <p:nvSpPr>
          <p:cNvPr id="7" name="Date Placeholder 6"/>
          <p:cNvSpPr>
            <a:spLocks noGrp="1"/>
          </p:cNvSpPr>
          <p:nvPr>
            <p:ph type="dt" sz="half" idx="10"/>
          </p:nvPr>
        </p:nvSpPr>
        <p:spPr/>
        <p:txBody>
          <a:bodyPr/>
          <a:lstStyle/>
          <a:p>
            <a:fld id="{521D568C-5CBA-44F1-B338-0B193FE9D882}" type="datetimeFigureOut">
              <a:rPr lang="hu-HU" smtClean="0"/>
              <a:t>2017.11.23.</a:t>
            </a:fld>
            <a:endParaRPr lang="hu-HU"/>
          </a:p>
        </p:txBody>
      </p:sp>
      <p:sp>
        <p:nvSpPr>
          <p:cNvPr id="8" name="Footer Placeholder 7"/>
          <p:cNvSpPr>
            <a:spLocks noGrp="1"/>
          </p:cNvSpPr>
          <p:nvPr>
            <p:ph type="ftr" sz="quarter" idx="11"/>
          </p:nvPr>
        </p:nvSpPr>
        <p:spPr/>
        <p:txBody>
          <a:bodyPr/>
          <a:lstStyle/>
          <a:p>
            <a:endParaRPr lang="hu-HU"/>
          </a:p>
        </p:txBody>
      </p:sp>
      <p:sp>
        <p:nvSpPr>
          <p:cNvPr id="9" name="Slide Number Placeholder 8"/>
          <p:cNvSpPr>
            <a:spLocks noGrp="1"/>
          </p:cNvSpPr>
          <p:nvPr>
            <p:ph type="sldNum" sz="quarter" idx="12"/>
          </p:nvPr>
        </p:nvSpPr>
        <p:spPr/>
        <p:txBody>
          <a:bodyPr/>
          <a:lstStyle/>
          <a:p>
            <a:fld id="{A7CB7FC3-B2D0-481E-86C1-8C6A785F2BC6}" type="slidenum">
              <a:rPr lang="hu-HU" smtClean="0"/>
              <a:t>‹#›</a:t>
            </a:fld>
            <a:endParaRPr lang="hu-HU"/>
          </a:p>
        </p:txBody>
      </p:sp>
    </p:spTree>
    <p:extLst>
      <p:ext uri="{BB962C8B-B14F-4D97-AF65-F5344CB8AC3E}">
        <p14:creationId xmlns:p14="http://schemas.microsoft.com/office/powerpoint/2010/main" val="137741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u-HU"/>
          </a:p>
        </p:txBody>
      </p:sp>
      <p:sp>
        <p:nvSpPr>
          <p:cNvPr id="3" name="Date Placeholder 2"/>
          <p:cNvSpPr>
            <a:spLocks noGrp="1"/>
          </p:cNvSpPr>
          <p:nvPr>
            <p:ph type="dt" sz="half" idx="10"/>
          </p:nvPr>
        </p:nvSpPr>
        <p:spPr/>
        <p:txBody>
          <a:bodyPr/>
          <a:lstStyle/>
          <a:p>
            <a:fld id="{521D568C-5CBA-44F1-B338-0B193FE9D882}" type="datetimeFigureOut">
              <a:rPr lang="hu-HU" smtClean="0"/>
              <a:t>2017.11.23.</a:t>
            </a:fld>
            <a:endParaRPr lang="hu-HU"/>
          </a:p>
        </p:txBody>
      </p:sp>
      <p:sp>
        <p:nvSpPr>
          <p:cNvPr id="4" name="Footer Placeholder 3"/>
          <p:cNvSpPr>
            <a:spLocks noGrp="1"/>
          </p:cNvSpPr>
          <p:nvPr>
            <p:ph type="ftr" sz="quarter" idx="11"/>
          </p:nvPr>
        </p:nvSpPr>
        <p:spPr/>
        <p:txBody>
          <a:bodyPr/>
          <a:lstStyle/>
          <a:p>
            <a:endParaRPr lang="hu-HU"/>
          </a:p>
        </p:txBody>
      </p:sp>
      <p:sp>
        <p:nvSpPr>
          <p:cNvPr id="5" name="Slide Number Placeholder 4"/>
          <p:cNvSpPr>
            <a:spLocks noGrp="1"/>
          </p:cNvSpPr>
          <p:nvPr>
            <p:ph type="sldNum" sz="quarter" idx="12"/>
          </p:nvPr>
        </p:nvSpPr>
        <p:spPr/>
        <p:txBody>
          <a:bodyPr/>
          <a:lstStyle/>
          <a:p>
            <a:fld id="{A7CB7FC3-B2D0-481E-86C1-8C6A785F2BC6}" type="slidenum">
              <a:rPr lang="hu-HU" smtClean="0"/>
              <a:t>‹#›</a:t>
            </a:fld>
            <a:endParaRPr lang="hu-HU"/>
          </a:p>
        </p:txBody>
      </p:sp>
    </p:spTree>
    <p:extLst>
      <p:ext uri="{BB962C8B-B14F-4D97-AF65-F5344CB8AC3E}">
        <p14:creationId xmlns:p14="http://schemas.microsoft.com/office/powerpoint/2010/main" val="3622005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1D568C-5CBA-44F1-B338-0B193FE9D882}" type="datetimeFigureOut">
              <a:rPr lang="hu-HU" smtClean="0"/>
              <a:t>2017.11.23.</a:t>
            </a:fld>
            <a:endParaRPr lang="hu-HU"/>
          </a:p>
        </p:txBody>
      </p:sp>
      <p:sp>
        <p:nvSpPr>
          <p:cNvPr id="3" name="Footer Placeholder 2"/>
          <p:cNvSpPr>
            <a:spLocks noGrp="1"/>
          </p:cNvSpPr>
          <p:nvPr>
            <p:ph type="ftr" sz="quarter" idx="11"/>
          </p:nvPr>
        </p:nvSpPr>
        <p:spPr/>
        <p:txBody>
          <a:bodyPr/>
          <a:lstStyle/>
          <a:p>
            <a:endParaRPr lang="hu-HU"/>
          </a:p>
        </p:txBody>
      </p:sp>
      <p:sp>
        <p:nvSpPr>
          <p:cNvPr id="4" name="Slide Number Placeholder 3"/>
          <p:cNvSpPr>
            <a:spLocks noGrp="1"/>
          </p:cNvSpPr>
          <p:nvPr>
            <p:ph type="sldNum" sz="quarter" idx="12"/>
          </p:nvPr>
        </p:nvSpPr>
        <p:spPr/>
        <p:txBody>
          <a:bodyPr/>
          <a:lstStyle/>
          <a:p>
            <a:fld id="{A7CB7FC3-B2D0-481E-86C1-8C6A785F2BC6}" type="slidenum">
              <a:rPr lang="hu-HU" smtClean="0"/>
              <a:t>‹#›</a:t>
            </a:fld>
            <a:endParaRPr lang="hu-HU"/>
          </a:p>
        </p:txBody>
      </p:sp>
    </p:spTree>
    <p:extLst>
      <p:ext uri="{BB962C8B-B14F-4D97-AF65-F5344CB8AC3E}">
        <p14:creationId xmlns:p14="http://schemas.microsoft.com/office/powerpoint/2010/main" val="35671575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hu-H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u-H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1D568C-5CBA-44F1-B338-0B193FE9D882}" type="datetimeFigureOut">
              <a:rPr lang="hu-HU" smtClean="0"/>
              <a:t>2017.11.23.</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p:txBody>
          <a:bodyPr/>
          <a:lstStyle/>
          <a:p>
            <a:fld id="{A7CB7FC3-B2D0-481E-86C1-8C6A785F2BC6}" type="slidenum">
              <a:rPr lang="hu-HU" smtClean="0"/>
              <a:t>‹#›</a:t>
            </a:fld>
            <a:endParaRPr lang="hu-HU"/>
          </a:p>
        </p:txBody>
      </p:sp>
    </p:spTree>
    <p:extLst>
      <p:ext uri="{BB962C8B-B14F-4D97-AF65-F5344CB8AC3E}">
        <p14:creationId xmlns:p14="http://schemas.microsoft.com/office/powerpoint/2010/main" val="3193086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hu-H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1D568C-5CBA-44F1-B338-0B193FE9D882}" type="datetimeFigureOut">
              <a:rPr lang="hu-HU" smtClean="0"/>
              <a:t>2017.11.23.</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p:txBody>
          <a:bodyPr/>
          <a:lstStyle/>
          <a:p>
            <a:fld id="{A7CB7FC3-B2D0-481E-86C1-8C6A785F2BC6}" type="slidenum">
              <a:rPr lang="hu-HU" smtClean="0"/>
              <a:t>‹#›</a:t>
            </a:fld>
            <a:endParaRPr lang="hu-HU"/>
          </a:p>
        </p:txBody>
      </p:sp>
    </p:spTree>
    <p:extLst>
      <p:ext uri="{BB962C8B-B14F-4D97-AF65-F5344CB8AC3E}">
        <p14:creationId xmlns:p14="http://schemas.microsoft.com/office/powerpoint/2010/main" val="278501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hu-H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u-H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1D568C-5CBA-44F1-B338-0B193FE9D882}" type="datetimeFigureOut">
              <a:rPr lang="hu-HU" smtClean="0"/>
              <a:t>2017.11.23.</a:t>
            </a:fld>
            <a:endParaRPr lang="hu-H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CB7FC3-B2D0-481E-86C1-8C6A785F2BC6}" type="slidenum">
              <a:rPr lang="hu-HU" smtClean="0"/>
              <a:t>‹#›</a:t>
            </a:fld>
            <a:endParaRPr lang="hu-HU"/>
          </a:p>
        </p:txBody>
      </p:sp>
    </p:spTree>
    <p:extLst>
      <p:ext uri="{BB962C8B-B14F-4D97-AF65-F5344CB8AC3E}">
        <p14:creationId xmlns:p14="http://schemas.microsoft.com/office/powerpoint/2010/main" val="35073093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u-HU" dirty="0" smtClean="0"/>
              <a:t>Gazdasági </a:t>
            </a:r>
            <a:r>
              <a:rPr lang="hu-HU" smtClean="0"/>
              <a:t>jog III.</a:t>
            </a:r>
            <a:endParaRPr lang="hu-HU" dirty="0"/>
          </a:p>
        </p:txBody>
      </p:sp>
      <p:sp>
        <p:nvSpPr>
          <p:cNvPr id="3" name="Subtitle 2"/>
          <p:cNvSpPr>
            <a:spLocks noGrp="1"/>
          </p:cNvSpPr>
          <p:nvPr>
            <p:ph type="subTitle" idx="1"/>
          </p:nvPr>
        </p:nvSpPr>
        <p:spPr/>
        <p:txBody>
          <a:bodyPr/>
          <a:lstStyle/>
          <a:p>
            <a:endParaRPr lang="hu-HU"/>
          </a:p>
        </p:txBody>
      </p:sp>
    </p:spTree>
    <p:extLst>
      <p:ext uri="{BB962C8B-B14F-4D97-AF65-F5344CB8AC3E}">
        <p14:creationId xmlns:p14="http://schemas.microsoft.com/office/powerpoint/2010/main" val="31652603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Óvadék 2. </a:t>
            </a:r>
            <a:endParaRPr lang="hu-HU" dirty="0"/>
          </a:p>
        </p:txBody>
      </p:sp>
      <p:sp>
        <p:nvSpPr>
          <p:cNvPr id="3" name="Content Placeholder 2"/>
          <p:cNvSpPr>
            <a:spLocks noGrp="1"/>
          </p:cNvSpPr>
          <p:nvPr>
            <p:ph idx="1"/>
          </p:nvPr>
        </p:nvSpPr>
        <p:spPr/>
        <p:txBody>
          <a:bodyPr>
            <a:normAutofit fontScale="62500" lnSpcReduction="20000"/>
          </a:bodyPr>
          <a:lstStyle/>
          <a:p>
            <a:pPr marL="0" indent="0">
              <a:buNone/>
            </a:pPr>
            <a:r>
              <a:rPr lang="hu-HU" b="1" u="sng" dirty="0" smtClean="0"/>
              <a:t>Közvetlen kielégítési jog</a:t>
            </a:r>
          </a:p>
          <a:p>
            <a:pPr marL="0" indent="0" algn="just">
              <a:buNone/>
            </a:pPr>
            <a:r>
              <a:rPr lang="hu-HU" dirty="0" smtClean="0"/>
              <a:t>Óvadék esetén, ha annak tárgya </a:t>
            </a:r>
          </a:p>
          <a:p>
            <a:pPr algn="just">
              <a:buFontTx/>
              <a:buChar char="-"/>
            </a:pPr>
            <a:r>
              <a:rPr lang="hu-HU" dirty="0" smtClean="0"/>
              <a:t>pénz, </a:t>
            </a:r>
          </a:p>
          <a:p>
            <a:pPr algn="just">
              <a:buFontTx/>
              <a:buChar char="-"/>
            </a:pPr>
            <a:r>
              <a:rPr lang="hu-HU" dirty="0" smtClean="0"/>
              <a:t>fizetésiszámla-követelés, </a:t>
            </a:r>
          </a:p>
          <a:p>
            <a:pPr algn="just">
              <a:buFontTx/>
              <a:buChar char="-"/>
            </a:pPr>
            <a:r>
              <a:rPr lang="hu-HU" dirty="0" smtClean="0"/>
              <a:t>tőzsdei vagy egyéb nyilvánosan jegyzett piaci árral rendelkező értékpapír vagy adott időpontban az értékpapírban foglalt feltételek szerint a felektől függetlenül meghatározható értékkel rendelkező pénzkövetelést megtestesítő értékpapír, </a:t>
            </a:r>
          </a:p>
          <a:p>
            <a:pPr marL="0" indent="0" algn="just">
              <a:buNone/>
            </a:pPr>
            <a:r>
              <a:rPr lang="hu-HU" dirty="0" smtClean="0"/>
              <a:t>a zálogjogosult a kielégítési joga megnyílásakor a zálogkötelezetthez címzett egyoldalú nyilatkozattal – a biztosított követelés összege erejéig – a zálogtárgy tulajdonjogát megszerezheti, illetve ha már korábban megszerezte, megszüntetheti azt a kötelezettségét, hogy a kapott óvadékkal egyező fajtájú és mennyiségű vagyontárgyat ruházzon át a zálogkötelezettre.</a:t>
            </a:r>
          </a:p>
          <a:p>
            <a:pPr marL="0" indent="0" algn="just">
              <a:buNone/>
            </a:pPr>
            <a:r>
              <a:rPr lang="hu-HU" dirty="0" smtClean="0"/>
              <a:t>A zálogjogosult a közvetlen kielégítési jog gyakorlását követően késedelem nélkül köteles a zálogkötelezettel írásban elszámolni és a biztosított követelést meghaladó fedezetet a zálogkötelezett részére kiadni. </a:t>
            </a:r>
            <a:endParaRPr lang="hu-HU" dirty="0"/>
          </a:p>
        </p:txBody>
      </p:sp>
    </p:spTree>
    <p:extLst>
      <p:ext uri="{BB962C8B-B14F-4D97-AF65-F5344CB8AC3E}">
        <p14:creationId xmlns:p14="http://schemas.microsoft.com/office/powerpoint/2010/main" val="29205780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Foglaló</a:t>
            </a:r>
            <a:endParaRPr lang="hu-HU" dirty="0"/>
          </a:p>
        </p:txBody>
      </p:sp>
      <p:sp>
        <p:nvSpPr>
          <p:cNvPr id="3" name="Content Placeholder 2"/>
          <p:cNvSpPr>
            <a:spLocks noGrp="1"/>
          </p:cNvSpPr>
          <p:nvPr>
            <p:ph idx="1"/>
          </p:nvPr>
        </p:nvSpPr>
        <p:spPr/>
        <p:txBody>
          <a:bodyPr>
            <a:normAutofit fontScale="85000" lnSpcReduction="10000"/>
          </a:bodyPr>
          <a:lstStyle/>
          <a:p>
            <a:pPr marL="0" indent="0" algn="just">
              <a:buNone/>
            </a:pPr>
            <a:r>
              <a:rPr lang="hu-HU" dirty="0" smtClean="0"/>
              <a:t>A másik félnek fizetett pénzt akkor lehet foglalónak tekinteni, ha annak fizetésére a kötelezettségvállalás megerősítéseként kerül sor, és ez a rendeltetés a szerződésből egyértelműen kitűnik.</a:t>
            </a:r>
          </a:p>
          <a:p>
            <a:pPr marL="0" indent="0" algn="just">
              <a:buNone/>
            </a:pPr>
            <a:r>
              <a:rPr lang="hu-HU" dirty="0" smtClean="0"/>
              <a:t>Ha a szerződést teljesítik, a tartozás a foglaló összegével csökken. Ha a szerződés teljesítése olyan okból hiúsul meg, amelyért egyik fél sem felelős, vagy mindkét fél felelős, a foglaló visszajár.</a:t>
            </a:r>
          </a:p>
          <a:p>
            <a:pPr marL="0" indent="0" algn="just">
              <a:buNone/>
            </a:pPr>
            <a:r>
              <a:rPr lang="hu-HU" dirty="0" smtClean="0"/>
              <a:t>A teljesítés meghiúsulásáért felelős fél az adott foglalót elveszti, a kapott foglalót kétszeresen köteles visszatéríteni.</a:t>
            </a:r>
          </a:p>
          <a:p>
            <a:pPr marL="0" indent="0">
              <a:buNone/>
            </a:pPr>
            <a:endParaRPr lang="hu-HU" dirty="0"/>
          </a:p>
        </p:txBody>
      </p:sp>
    </p:spTree>
    <p:extLst>
      <p:ext uri="{BB962C8B-B14F-4D97-AF65-F5344CB8AC3E}">
        <p14:creationId xmlns:p14="http://schemas.microsoft.com/office/powerpoint/2010/main" val="6136465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Kötbér</a:t>
            </a:r>
            <a:endParaRPr lang="hu-HU" dirty="0"/>
          </a:p>
        </p:txBody>
      </p:sp>
      <p:sp>
        <p:nvSpPr>
          <p:cNvPr id="3" name="Content Placeholder 2"/>
          <p:cNvSpPr>
            <a:spLocks noGrp="1"/>
          </p:cNvSpPr>
          <p:nvPr>
            <p:ph idx="1"/>
          </p:nvPr>
        </p:nvSpPr>
        <p:spPr/>
        <p:txBody>
          <a:bodyPr>
            <a:normAutofit fontScale="70000" lnSpcReduction="20000"/>
          </a:bodyPr>
          <a:lstStyle/>
          <a:p>
            <a:pPr marL="0" indent="0" algn="just">
              <a:buNone/>
            </a:pPr>
            <a:r>
              <a:rPr lang="hu-HU" dirty="0" smtClean="0"/>
              <a:t>A kötelezett pénz fizetésére kötelezheti magát arra az esetre, ha olyan okból, amelyért felelős, megszegi a szerződést. Mentesül a kötbérfizetési kötelezettség alól, ha szerződésszegését kimenti.</a:t>
            </a:r>
          </a:p>
          <a:p>
            <a:pPr marL="0" indent="0" algn="just">
              <a:buNone/>
            </a:pPr>
            <a:r>
              <a:rPr lang="hu-HU" dirty="0" smtClean="0"/>
              <a:t>Kötbér írásban köthető ki.</a:t>
            </a:r>
          </a:p>
          <a:p>
            <a:pPr marL="0" indent="0" algn="just">
              <a:buNone/>
            </a:pPr>
            <a:r>
              <a:rPr lang="hu-HU" dirty="0" smtClean="0"/>
              <a:t>KÁRÁTALÁNY: A jogosult kötbérigényét attól függetlenül érvényesítheti, hogy a kötelezett szerződésszegéséből kára származott-e.</a:t>
            </a:r>
          </a:p>
          <a:p>
            <a:pPr marL="0" indent="0" algn="just">
              <a:buNone/>
            </a:pPr>
            <a:r>
              <a:rPr lang="hu-HU" dirty="0" smtClean="0"/>
              <a:t>A jogosult a kötbér mellett érvényesítheti a kötbért meghaladó kárát.</a:t>
            </a:r>
          </a:p>
          <a:p>
            <a:pPr marL="0" indent="0" algn="just">
              <a:buNone/>
            </a:pPr>
            <a:endParaRPr lang="hu-HU" dirty="0" smtClean="0"/>
          </a:p>
          <a:p>
            <a:pPr marL="0" indent="0" algn="just">
              <a:buNone/>
            </a:pPr>
            <a:r>
              <a:rPr lang="hu-HU" dirty="0" smtClean="0"/>
              <a:t>A </a:t>
            </a:r>
            <a:r>
              <a:rPr lang="hu-HU" b="1" dirty="0" smtClean="0"/>
              <a:t>teljesítés elmaradása </a:t>
            </a:r>
            <a:r>
              <a:rPr lang="hu-HU" dirty="0" smtClean="0"/>
              <a:t>esetére kikötött kötbér érvényesítése a teljesítés követelését kizárja. </a:t>
            </a:r>
          </a:p>
          <a:p>
            <a:pPr marL="0" indent="0" algn="just">
              <a:buNone/>
            </a:pPr>
            <a:r>
              <a:rPr lang="hu-HU" dirty="0" smtClean="0"/>
              <a:t>A </a:t>
            </a:r>
            <a:r>
              <a:rPr lang="hu-HU" b="1" dirty="0" smtClean="0"/>
              <a:t>késedelem esetére </a:t>
            </a:r>
            <a:r>
              <a:rPr lang="hu-HU" dirty="0" smtClean="0"/>
              <a:t>kikötött kötbér megfizetése nem mentesít a teljesítési kötelezettség alól.</a:t>
            </a:r>
          </a:p>
          <a:p>
            <a:pPr marL="0" indent="0" algn="just">
              <a:buNone/>
            </a:pPr>
            <a:r>
              <a:rPr lang="hu-HU" dirty="0" smtClean="0"/>
              <a:t>A jogosult a </a:t>
            </a:r>
            <a:r>
              <a:rPr lang="hu-HU" b="1" dirty="0" smtClean="0"/>
              <a:t>hibás teljesítés miatti </a:t>
            </a:r>
            <a:r>
              <a:rPr lang="hu-HU" dirty="0" smtClean="0"/>
              <a:t>kötbér mellett nem érvényesíthet szavatossági igényt.</a:t>
            </a:r>
          </a:p>
          <a:p>
            <a:pPr marL="0" indent="0">
              <a:buNone/>
            </a:pPr>
            <a:endParaRPr lang="hu-HU" dirty="0" smtClean="0"/>
          </a:p>
          <a:p>
            <a:pPr marL="0" indent="0">
              <a:buNone/>
            </a:pPr>
            <a:endParaRPr lang="hu-HU" dirty="0"/>
          </a:p>
        </p:txBody>
      </p:sp>
    </p:spTree>
    <p:extLst>
      <p:ext uri="{BB962C8B-B14F-4D97-AF65-F5344CB8AC3E}">
        <p14:creationId xmlns:p14="http://schemas.microsoft.com/office/powerpoint/2010/main" val="33190805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Kezesség 1. </a:t>
            </a:r>
            <a:endParaRPr lang="hu-HU" dirty="0"/>
          </a:p>
        </p:txBody>
      </p:sp>
      <p:sp>
        <p:nvSpPr>
          <p:cNvPr id="3" name="Content Placeholder 2"/>
          <p:cNvSpPr>
            <a:spLocks noGrp="1"/>
          </p:cNvSpPr>
          <p:nvPr>
            <p:ph idx="1"/>
          </p:nvPr>
        </p:nvSpPr>
        <p:spPr/>
        <p:txBody>
          <a:bodyPr>
            <a:normAutofit fontScale="55000" lnSpcReduction="20000"/>
          </a:bodyPr>
          <a:lstStyle/>
          <a:p>
            <a:pPr marL="0" indent="0" algn="just">
              <a:buNone/>
            </a:pPr>
            <a:r>
              <a:rPr lang="hu-HU" sz="3800" dirty="0" smtClean="0"/>
              <a:t>Kezességi </a:t>
            </a:r>
            <a:r>
              <a:rPr lang="hu-HU" sz="3800" u="sng" dirty="0" smtClean="0"/>
              <a:t>szerződéssel</a:t>
            </a:r>
            <a:r>
              <a:rPr lang="hu-HU" sz="3800" dirty="0" smtClean="0"/>
              <a:t> a kezes kötelezettséget vállal a jogosulttal szemben, hogyha a kötelezett nem teljesít, maga fog helyette a jogosultnak teljesíteni.</a:t>
            </a:r>
          </a:p>
          <a:p>
            <a:pPr marL="0" indent="0" algn="just">
              <a:buNone/>
            </a:pPr>
            <a:r>
              <a:rPr lang="hu-HU" sz="3800" dirty="0" smtClean="0"/>
              <a:t>Kezesség egy vagy több, fennálló vagy jövőbeli, feltétlen vagy feltételes, meghatározott vagy meghatározható összegű pénzkövetelés vagy pénzben kifejezhető értékkel rendelkező egyéb kötelezettség biztosítására vállalható.</a:t>
            </a:r>
          </a:p>
          <a:p>
            <a:pPr marL="0" indent="0" algn="just">
              <a:buNone/>
            </a:pPr>
            <a:r>
              <a:rPr lang="hu-HU" sz="3800" dirty="0" smtClean="0"/>
              <a:t>A kezes kötelezettsége </a:t>
            </a:r>
            <a:r>
              <a:rPr lang="hu-HU" sz="3800" u="sng" dirty="0" smtClean="0"/>
              <a:t>ahhoz a kötelezettséghez igazodik, amelyért kezességet vállalt.</a:t>
            </a:r>
            <a:r>
              <a:rPr lang="hu-HU" sz="3800" dirty="0" smtClean="0"/>
              <a:t> A kezes kötelezettsége nem válhat terhesebbé, mint amilyen elvállalásakor volt, kiterjed azonban a kötelezett szerződésszegésének jogkövetkezményeire és a kezesség elvállalása után esedékessé váló mellékkövetelésekre is.</a:t>
            </a:r>
          </a:p>
          <a:p>
            <a:pPr marL="0" indent="0" algn="just">
              <a:buNone/>
            </a:pPr>
            <a:r>
              <a:rPr lang="hu-HU" sz="3800" dirty="0" smtClean="0"/>
              <a:t>A kezes a jogosult követelésébe beszámíthatja a saját és a kötelezett ellenköveteléseit, és érvényesítheti az őt saját személyében megillető kifogásokon túl azokat a kifogásokat is, amelyeket a kötelezett érvényesíthet a jogosulttal szemben.</a:t>
            </a:r>
          </a:p>
          <a:p>
            <a:pPr marL="0" indent="0">
              <a:buNone/>
            </a:pPr>
            <a:endParaRPr lang="hu-HU" dirty="0" smtClean="0"/>
          </a:p>
          <a:p>
            <a:pPr marL="0" indent="0">
              <a:buNone/>
            </a:pPr>
            <a:endParaRPr lang="hu-HU" dirty="0"/>
          </a:p>
        </p:txBody>
      </p:sp>
    </p:spTree>
    <p:extLst>
      <p:ext uri="{BB962C8B-B14F-4D97-AF65-F5344CB8AC3E}">
        <p14:creationId xmlns:p14="http://schemas.microsoft.com/office/powerpoint/2010/main" val="2572913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Kezesség 2. </a:t>
            </a:r>
            <a:endParaRPr lang="hu-HU" dirty="0"/>
          </a:p>
        </p:txBody>
      </p:sp>
      <p:sp>
        <p:nvSpPr>
          <p:cNvPr id="3" name="Content Placeholder 2"/>
          <p:cNvSpPr>
            <a:spLocks noGrp="1"/>
          </p:cNvSpPr>
          <p:nvPr>
            <p:ph idx="1"/>
          </p:nvPr>
        </p:nvSpPr>
        <p:spPr>
          <a:xfrm>
            <a:off x="457200" y="1268760"/>
            <a:ext cx="8229600" cy="5112568"/>
          </a:xfrm>
        </p:spPr>
        <p:txBody>
          <a:bodyPr>
            <a:normAutofit fontScale="32500" lnSpcReduction="20000"/>
          </a:bodyPr>
          <a:lstStyle/>
          <a:p>
            <a:pPr marL="0" indent="0" algn="just">
              <a:buNone/>
            </a:pPr>
            <a:r>
              <a:rPr lang="hu-HU" sz="5200" u="sng" dirty="0" smtClean="0"/>
              <a:t>A sortartás kifogása</a:t>
            </a:r>
          </a:p>
          <a:p>
            <a:pPr marL="0" indent="0" algn="just">
              <a:buNone/>
            </a:pPr>
            <a:r>
              <a:rPr lang="hu-HU" sz="5200" dirty="0" smtClean="0"/>
              <a:t>A kezes mindaddig megtagadhatja a teljesítést, ameddig a jogosult nem igazolja, hogy a követelést a főkötelezettel szemben megkísérelte behajtani, de az ésszerű időn belül nem vezetett eredményre. Ez a szabály a kötelezett és a kezesek együttes perlését nem gátolja.</a:t>
            </a:r>
          </a:p>
          <a:p>
            <a:pPr marL="0" indent="0" algn="just">
              <a:buNone/>
            </a:pPr>
            <a:endParaRPr lang="hu-HU" sz="5200" dirty="0" smtClean="0"/>
          </a:p>
          <a:p>
            <a:pPr marL="0" indent="0" algn="just">
              <a:buNone/>
            </a:pPr>
            <a:r>
              <a:rPr lang="hu-HU" sz="5200" u="sng" dirty="0" smtClean="0"/>
              <a:t>Készfizető kezesség</a:t>
            </a:r>
          </a:p>
          <a:p>
            <a:pPr marL="0" indent="0" algn="just">
              <a:buNone/>
            </a:pPr>
            <a:r>
              <a:rPr lang="hu-HU" sz="5200" dirty="0" smtClean="0"/>
              <a:t>A kezest nem illeti meg a sortartás kifogása, ha</a:t>
            </a:r>
          </a:p>
          <a:p>
            <a:pPr marL="0" indent="0" algn="just">
              <a:buNone/>
            </a:pPr>
            <a:r>
              <a:rPr lang="hu-HU" sz="5200" dirty="0" smtClean="0"/>
              <a:t>a) </a:t>
            </a:r>
            <a:r>
              <a:rPr lang="hu-HU" sz="5200" dirty="0" err="1" smtClean="0"/>
              <a:t>a</a:t>
            </a:r>
            <a:r>
              <a:rPr lang="hu-HU" sz="5200" dirty="0" smtClean="0"/>
              <a:t> követelés kötelezettől való behajtása a kötelezett lakóhelyének, szokásos tartózkodási helyének, telephelyének vagy székhelyének megváltozása következtében lényegesen megnehezült;</a:t>
            </a:r>
          </a:p>
          <a:p>
            <a:pPr marL="0" indent="0" algn="just">
              <a:buNone/>
            </a:pPr>
            <a:r>
              <a:rPr lang="hu-HU" sz="5200" dirty="0" smtClean="0"/>
              <a:t>b) a jogosult a kötelezettel szembeni egyéb követelése behajtása végett végrehajtást vezetett a kötelezett vagyonára és a végrehajtás során a követelés nem nyert kielégítést; vagy</a:t>
            </a:r>
          </a:p>
          <a:p>
            <a:pPr marL="0" indent="0" algn="just">
              <a:buNone/>
            </a:pPr>
            <a:r>
              <a:rPr lang="hu-HU" sz="5200" dirty="0" smtClean="0"/>
              <a:t>c) a kötelezett csődeljárásban fizetési haladékot kapott vagy ellene felszámolás indult.</a:t>
            </a:r>
          </a:p>
          <a:p>
            <a:pPr marL="0" indent="0" algn="just">
              <a:buNone/>
            </a:pPr>
            <a:endParaRPr lang="hu-HU" sz="5200" dirty="0" smtClean="0"/>
          </a:p>
          <a:p>
            <a:pPr marL="0" indent="0" algn="just">
              <a:buNone/>
            </a:pPr>
            <a:r>
              <a:rPr lang="hu-HU" sz="5200" u="sng" dirty="0" smtClean="0"/>
              <a:t>Kártalanító kezesség</a:t>
            </a:r>
          </a:p>
          <a:p>
            <a:pPr marL="0" indent="0" algn="just">
              <a:buNone/>
            </a:pPr>
            <a:r>
              <a:rPr lang="hu-HU" sz="5200" dirty="0" smtClean="0"/>
              <a:t>Ha a kezes kifejezetten a követelésnek a kötelezettől be nem hajtható részéért vállalt felelősséget, a jogosult akkor követelheti a kezestől a biztosított követelés kielégítését, ha végrehajtást vezetett a kötelezett vagyonára, és a végrehajtás során a követelés nem nyert kielégítést.</a:t>
            </a:r>
          </a:p>
          <a:p>
            <a:pPr marL="0" indent="0">
              <a:buNone/>
            </a:pPr>
            <a:endParaRPr lang="hu-HU" dirty="0"/>
          </a:p>
        </p:txBody>
      </p:sp>
    </p:spTree>
    <p:extLst>
      <p:ext uri="{BB962C8B-B14F-4D97-AF65-F5344CB8AC3E}">
        <p14:creationId xmlns:p14="http://schemas.microsoft.com/office/powerpoint/2010/main" val="20154048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Garancia</a:t>
            </a:r>
            <a:endParaRPr lang="hu-HU" dirty="0"/>
          </a:p>
        </p:txBody>
      </p:sp>
      <p:sp>
        <p:nvSpPr>
          <p:cNvPr id="3" name="Content Placeholder 2"/>
          <p:cNvSpPr>
            <a:spLocks noGrp="1"/>
          </p:cNvSpPr>
          <p:nvPr>
            <p:ph idx="1"/>
          </p:nvPr>
        </p:nvSpPr>
        <p:spPr/>
        <p:txBody>
          <a:bodyPr>
            <a:normAutofit fontScale="62500" lnSpcReduction="20000"/>
          </a:bodyPr>
          <a:lstStyle/>
          <a:p>
            <a:pPr marL="0" indent="0" algn="just">
              <a:buNone/>
            </a:pPr>
            <a:r>
              <a:rPr lang="hu-HU" dirty="0" smtClean="0"/>
              <a:t>A </a:t>
            </a:r>
            <a:r>
              <a:rPr lang="hu-HU" u="sng" dirty="0" smtClean="0"/>
              <a:t>garanciaszerződés</a:t>
            </a:r>
            <a:r>
              <a:rPr lang="hu-HU" dirty="0" smtClean="0"/>
              <a:t>, illetve a </a:t>
            </a:r>
            <a:r>
              <a:rPr lang="hu-HU" u="sng" dirty="0" smtClean="0"/>
              <a:t>garanciavállaló nyilatkozat </a:t>
            </a:r>
            <a:r>
              <a:rPr lang="hu-HU" dirty="0" smtClean="0"/>
              <a:t>a </a:t>
            </a:r>
            <a:r>
              <a:rPr lang="hu-HU" dirty="0" err="1" smtClean="0"/>
              <a:t>garantőr</a:t>
            </a:r>
            <a:r>
              <a:rPr lang="hu-HU" dirty="0" smtClean="0"/>
              <a:t> olyan kötelezettségvállalása, amely alapján a nyilatkozatban meghatározott feltételek esetén köteles a jogosultnak fizetést teljesíteni.</a:t>
            </a:r>
          </a:p>
          <a:p>
            <a:pPr marL="0" indent="0" algn="just">
              <a:buNone/>
            </a:pPr>
            <a:r>
              <a:rPr lang="hu-HU" dirty="0" smtClean="0"/>
              <a:t>A szerződést és a garanciavállaló nyilatkozatot írásba kell foglalni.</a:t>
            </a:r>
          </a:p>
          <a:p>
            <a:pPr marL="0" indent="0" algn="just">
              <a:buNone/>
            </a:pPr>
            <a:endParaRPr lang="hu-HU" dirty="0" smtClean="0"/>
          </a:p>
          <a:p>
            <a:pPr marL="0" indent="0" algn="just">
              <a:buNone/>
            </a:pPr>
            <a:r>
              <a:rPr lang="hu-HU" u="sng" dirty="0" smtClean="0"/>
              <a:t>A járulékosság hiánya</a:t>
            </a:r>
          </a:p>
          <a:p>
            <a:pPr marL="0" indent="0" algn="just">
              <a:buNone/>
            </a:pPr>
            <a:r>
              <a:rPr lang="hu-HU" dirty="0" smtClean="0"/>
              <a:t>A </a:t>
            </a:r>
            <a:r>
              <a:rPr lang="hu-HU" dirty="0" err="1" smtClean="0"/>
              <a:t>garantőr</a:t>
            </a:r>
            <a:r>
              <a:rPr lang="hu-HU" dirty="0" smtClean="0"/>
              <a:t> garanciavállaló nyilatkozat szerinti kötelezettsége független attól a kötelezettségtől, amelyért garanciát vállalt, a </a:t>
            </a:r>
            <a:r>
              <a:rPr lang="hu-HU" dirty="0" err="1" smtClean="0"/>
              <a:t>garantőr</a:t>
            </a:r>
            <a:r>
              <a:rPr lang="hu-HU" dirty="0" smtClean="0"/>
              <a:t> nem érvényesítheti azokat a kifogásokat, amelyeket a kötelezett érvényesíthet a jogosulttal szemben.</a:t>
            </a:r>
          </a:p>
          <a:p>
            <a:pPr marL="0" indent="0" algn="just">
              <a:buNone/>
            </a:pPr>
            <a:endParaRPr lang="hu-HU" dirty="0"/>
          </a:p>
          <a:p>
            <a:pPr marL="0" indent="0" algn="just">
              <a:buNone/>
            </a:pPr>
            <a:r>
              <a:rPr lang="hu-HU" dirty="0" smtClean="0"/>
              <a:t>A </a:t>
            </a:r>
            <a:r>
              <a:rPr lang="hu-HU" dirty="0" err="1" smtClean="0"/>
              <a:t>garantőr</a:t>
            </a:r>
            <a:r>
              <a:rPr lang="hu-HU" dirty="0" smtClean="0"/>
              <a:t> abban az esetben köteles fizetést teljesíteni a garancia alapján, ha a jogosult írásban, és a garanciavállaló nyilatkozatban meghatározott követelményeket pontosan betartva szólította fel a fizetésre.</a:t>
            </a:r>
          </a:p>
          <a:p>
            <a:pPr marL="0" indent="0">
              <a:buNone/>
            </a:pPr>
            <a:endParaRPr lang="hu-HU" dirty="0"/>
          </a:p>
        </p:txBody>
      </p:sp>
    </p:spTree>
    <p:extLst>
      <p:ext uri="{BB962C8B-B14F-4D97-AF65-F5344CB8AC3E}">
        <p14:creationId xmlns:p14="http://schemas.microsoft.com/office/powerpoint/2010/main" val="40836303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Kártérítési jog</a:t>
            </a:r>
            <a:endParaRPr lang="hu-HU" dirty="0"/>
          </a:p>
        </p:txBody>
      </p:sp>
      <p:sp>
        <p:nvSpPr>
          <p:cNvPr id="3" name="Content Placeholder 2"/>
          <p:cNvSpPr>
            <a:spLocks noGrp="1"/>
          </p:cNvSpPr>
          <p:nvPr>
            <p:ph idx="1"/>
          </p:nvPr>
        </p:nvSpPr>
        <p:spPr/>
        <p:txBody>
          <a:bodyPr>
            <a:normAutofit fontScale="70000" lnSpcReduction="20000"/>
          </a:bodyPr>
          <a:lstStyle/>
          <a:p>
            <a:pPr marL="0" indent="0" algn="just">
              <a:buNone/>
            </a:pPr>
            <a:r>
              <a:rPr lang="hu-HU" dirty="0" smtClean="0"/>
              <a:t>A jogellenes károkozás tilos. Minden károkozás jogellenes, kivéve, ha a károkozó a kárt</a:t>
            </a:r>
          </a:p>
          <a:p>
            <a:pPr marL="0" indent="0" algn="just">
              <a:buNone/>
            </a:pPr>
            <a:r>
              <a:rPr lang="hu-HU" dirty="0" smtClean="0"/>
              <a:t>a) </a:t>
            </a:r>
            <a:r>
              <a:rPr lang="hu-HU" dirty="0" err="1" smtClean="0"/>
              <a:t>a</a:t>
            </a:r>
            <a:r>
              <a:rPr lang="hu-HU" dirty="0" smtClean="0"/>
              <a:t> károsult beleegyezésével okozta;</a:t>
            </a:r>
          </a:p>
          <a:p>
            <a:pPr marL="0" indent="0" algn="just">
              <a:buNone/>
            </a:pPr>
            <a:r>
              <a:rPr lang="hu-HU" dirty="0" smtClean="0"/>
              <a:t>b) a jogtalan támadás vagy a jogtalan és közvetlen támadásra utaló fenyegetés elhárítása érdekében a támadónak okozta, ha az elhárítással a szükséges mértéket nem lépte túl;</a:t>
            </a:r>
          </a:p>
          <a:p>
            <a:pPr marL="0" indent="0" algn="just">
              <a:buNone/>
            </a:pPr>
            <a:r>
              <a:rPr lang="hu-HU" dirty="0" smtClean="0"/>
              <a:t>c) szükséghelyzetben okozta, azzal arányos mértékben; vagy</a:t>
            </a:r>
          </a:p>
          <a:p>
            <a:pPr marL="0" indent="0" algn="just">
              <a:buNone/>
            </a:pPr>
            <a:r>
              <a:rPr lang="hu-HU" dirty="0" smtClean="0"/>
              <a:t>d) jogszabály által megengedett magatartással okozta, és a magatartás más személy jogilag védett érdekét nem sérti, vagy a jogszabály a károkozót kártalanításra kötelezi.</a:t>
            </a:r>
          </a:p>
          <a:p>
            <a:pPr marL="0" indent="0" algn="just">
              <a:buNone/>
            </a:pPr>
            <a:endParaRPr lang="hu-HU" dirty="0" smtClean="0"/>
          </a:p>
          <a:p>
            <a:pPr marL="0" indent="0" algn="just">
              <a:buNone/>
            </a:pPr>
            <a:r>
              <a:rPr lang="hu-HU" dirty="0" smtClean="0"/>
              <a:t>Aki másnak jogellenesen kárt okoz, köteles azt megtéríteni. Mentesül a felelősség alól a károkozó, ha bizonyítja, hogy magatartása nem volt felróható.</a:t>
            </a:r>
            <a:endParaRPr lang="hu-HU" dirty="0"/>
          </a:p>
        </p:txBody>
      </p:sp>
    </p:spTree>
    <p:extLst>
      <p:ext uri="{BB962C8B-B14F-4D97-AF65-F5344CB8AC3E}">
        <p14:creationId xmlns:p14="http://schemas.microsoft.com/office/powerpoint/2010/main" val="31733460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Kártérítés elemei</a:t>
            </a:r>
            <a:endParaRPr lang="hu-HU" dirty="0"/>
          </a:p>
        </p:txBody>
      </p:sp>
      <p:sp>
        <p:nvSpPr>
          <p:cNvPr id="3" name="Content Placeholder 2"/>
          <p:cNvSpPr>
            <a:spLocks noGrp="1"/>
          </p:cNvSpPr>
          <p:nvPr>
            <p:ph idx="1"/>
          </p:nvPr>
        </p:nvSpPr>
        <p:spPr/>
        <p:txBody>
          <a:bodyPr/>
          <a:lstStyle/>
          <a:p>
            <a:r>
              <a:rPr lang="hu-HU" dirty="0" smtClean="0"/>
              <a:t>Jogellenes magatartás</a:t>
            </a:r>
          </a:p>
          <a:p>
            <a:r>
              <a:rPr lang="hu-HU" dirty="0" smtClean="0"/>
              <a:t>Kár</a:t>
            </a:r>
          </a:p>
          <a:p>
            <a:r>
              <a:rPr lang="hu-HU" dirty="0" smtClean="0"/>
              <a:t>Okozati összefüggés</a:t>
            </a:r>
          </a:p>
          <a:p>
            <a:r>
              <a:rPr lang="hu-HU" dirty="0" err="1" smtClean="0"/>
              <a:t>Kimetés</a:t>
            </a:r>
            <a:r>
              <a:rPr lang="hu-HU" dirty="0" smtClean="0"/>
              <a:t> – felróhatóság hiánya</a:t>
            </a:r>
            <a:endParaRPr lang="hu-HU" dirty="0"/>
          </a:p>
        </p:txBody>
      </p:sp>
    </p:spTree>
    <p:extLst>
      <p:ext uri="{BB962C8B-B14F-4D97-AF65-F5344CB8AC3E}">
        <p14:creationId xmlns:p14="http://schemas.microsoft.com/office/powerpoint/2010/main" val="23340027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u-HU" dirty="0" smtClean="0"/>
              <a:t>A kártérítési kötelezettség terjedelme</a:t>
            </a:r>
            <a:endParaRPr lang="hu-HU" dirty="0"/>
          </a:p>
        </p:txBody>
      </p:sp>
      <p:sp>
        <p:nvSpPr>
          <p:cNvPr id="3" name="Content Placeholder 2"/>
          <p:cNvSpPr>
            <a:spLocks noGrp="1"/>
          </p:cNvSpPr>
          <p:nvPr>
            <p:ph idx="1"/>
          </p:nvPr>
        </p:nvSpPr>
        <p:spPr/>
        <p:txBody>
          <a:bodyPr>
            <a:normAutofit lnSpcReduction="10000"/>
          </a:bodyPr>
          <a:lstStyle/>
          <a:p>
            <a:pPr marL="0" indent="0" algn="just">
              <a:buNone/>
            </a:pPr>
            <a:r>
              <a:rPr lang="hu-HU" dirty="0" smtClean="0"/>
              <a:t>A károkozó a károsult teljes kárát köteles megtéríteni.</a:t>
            </a:r>
          </a:p>
          <a:p>
            <a:pPr marL="0" indent="0" algn="just">
              <a:buNone/>
            </a:pPr>
            <a:r>
              <a:rPr lang="hu-HU" dirty="0" smtClean="0"/>
              <a:t>A teljes kártérítés körében a károkozó köteles megtéríteni</a:t>
            </a:r>
          </a:p>
          <a:p>
            <a:pPr marL="0" indent="0" algn="just">
              <a:buNone/>
            </a:pPr>
            <a:r>
              <a:rPr lang="hu-HU" dirty="0" smtClean="0"/>
              <a:t>a) </a:t>
            </a:r>
            <a:r>
              <a:rPr lang="hu-HU" dirty="0" err="1" smtClean="0"/>
              <a:t>a</a:t>
            </a:r>
            <a:r>
              <a:rPr lang="hu-HU" dirty="0" smtClean="0"/>
              <a:t> károsult vagyonában beállott értékcsökkenést;</a:t>
            </a:r>
          </a:p>
          <a:p>
            <a:pPr marL="0" indent="0" algn="just">
              <a:buNone/>
            </a:pPr>
            <a:r>
              <a:rPr lang="hu-HU" dirty="0" smtClean="0"/>
              <a:t>b) az elmaradt vagyoni előnyt; és</a:t>
            </a:r>
          </a:p>
          <a:p>
            <a:pPr marL="0" indent="0" algn="just">
              <a:buNone/>
            </a:pPr>
            <a:r>
              <a:rPr lang="hu-HU" dirty="0" smtClean="0"/>
              <a:t>c) a károsultat ért vagyoni hátrányok kiküszöböléséhez szükséges költségeket.</a:t>
            </a:r>
          </a:p>
          <a:p>
            <a:pPr marL="0" indent="0">
              <a:buNone/>
            </a:pPr>
            <a:endParaRPr lang="hu-HU" dirty="0"/>
          </a:p>
        </p:txBody>
      </p:sp>
    </p:spTree>
    <p:extLst>
      <p:ext uri="{BB962C8B-B14F-4D97-AF65-F5344CB8AC3E}">
        <p14:creationId xmlns:p14="http://schemas.microsoft.com/office/powerpoint/2010/main" val="22579815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u-HU" dirty="0" smtClean="0"/>
              <a:t>A kártérítés módja</a:t>
            </a:r>
            <a:endParaRPr lang="hu-HU" dirty="0"/>
          </a:p>
        </p:txBody>
      </p:sp>
      <p:sp>
        <p:nvSpPr>
          <p:cNvPr id="3" name="Content Placeholder 2"/>
          <p:cNvSpPr>
            <a:spLocks noGrp="1"/>
          </p:cNvSpPr>
          <p:nvPr>
            <p:ph idx="1"/>
          </p:nvPr>
        </p:nvSpPr>
        <p:spPr/>
        <p:txBody>
          <a:bodyPr>
            <a:normAutofit fontScale="70000" lnSpcReduction="20000"/>
          </a:bodyPr>
          <a:lstStyle/>
          <a:p>
            <a:pPr marL="0" indent="0" algn="just">
              <a:buNone/>
            </a:pPr>
            <a:r>
              <a:rPr lang="hu-HU" dirty="0" smtClean="0"/>
              <a:t>A károkozó a kárt pénzben köteles megtéríteni, kivéve, ha a körülmények a kár természetben való megtérítését indokolják. </a:t>
            </a:r>
          </a:p>
          <a:p>
            <a:pPr marL="0" indent="0" algn="just">
              <a:buNone/>
            </a:pPr>
            <a:r>
              <a:rPr lang="hu-HU" dirty="0" smtClean="0"/>
              <a:t>A kártérítés a károsodás bekövetkeztekor nyomban esedékes.</a:t>
            </a:r>
          </a:p>
          <a:p>
            <a:pPr marL="0" indent="0" algn="just">
              <a:buNone/>
            </a:pPr>
            <a:r>
              <a:rPr lang="hu-HU" dirty="0" smtClean="0"/>
              <a:t>A jövőben rendszeresen felmerülő károk megtérítésére a bíróság időszakonként visszatérően előre fizetendő, meghatározott összegű járadékot is meghatározhat.</a:t>
            </a:r>
          </a:p>
          <a:p>
            <a:pPr marL="0" indent="0" algn="just">
              <a:buNone/>
            </a:pPr>
            <a:r>
              <a:rPr lang="hu-HU" dirty="0" smtClean="0"/>
              <a:t>A bíróság a kártérítés módjának meghatározásánál nincs kötve a károsult kérelméhez; a kártérítésnek azt a módját nem alkalmazhatja, amely ellen valamennyi fél tiltakozik.</a:t>
            </a:r>
          </a:p>
          <a:p>
            <a:pPr marL="0" indent="0" algn="just">
              <a:buNone/>
            </a:pPr>
            <a:r>
              <a:rPr lang="hu-HU" dirty="0" smtClean="0"/>
              <a:t>Akinek munkaképessége a károkozás folytán csökkent, akkor követelhet jövedelempótló járadékot, ha a káreset utáni jövedelme az azt megelőző időszak jövedelmét neki fel nem róható okból nem éri el.</a:t>
            </a:r>
          </a:p>
          <a:p>
            <a:pPr marL="0" indent="0" algn="just">
              <a:buNone/>
            </a:pPr>
            <a:r>
              <a:rPr lang="hu-HU" dirty="0" smtClean="0"/>
              <a:t>Tartást pótló járadéknak van helye a károkozás folytán meghalt személlyel szemben tartásra jogosult részére. </a:t>
            </a:r>
          </a:p>
          <a:p>
            <a:pPr marL="0" indent="0">
              <a:buNone/>
            </a:pPr>
            <a:endParaRPr lang="hu-HU" dirty="0"/>
          </a:p>
        </p:txBody>
      </p:sp>
    </p:spTree>
    <p:extLst>
      <p:ext uri="{BB962C8B-B14F-4D97-AF65-F5344CB8AC3E}">
        <p14:creationId xmlns:p14="http://schemas.microsoft.com/office/powerpoint/2010/main" val="41903642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Biztosítékok</a:t>
            </a:r>
            <a:endParaRPr lang="hu-HU" dirty="0"/>
          </a:p>
        </p:txBody>
      </p:sp>
      <p:sp>
        <p:nvSpPr>
          <p:cNvPr id="3" name="Content Placeholder 2"/>
          <p:cNvSpPr>
            <a:spLocks noGrp="1"/>
          </p:cNvSpPr>
          <p:nvPr>
            <p:ph idx="1"/>
          </p:nvPr>
        </p:nvSpPr>
        <p:spPr/>
        <p:txBody>
          <a:bodyPr numCol="2"/>
          <a:lstStyle/>
          <a:p>
            <a:r>
              <a:rPr lang="hu-HU" dirty="0" smtClean="0"/>
              <a:t>Zálogjog</a:t>
            </a:r>
          </a:p>
          <a:p>
            <a:r>
              <a:rPr lang="hu-HU" dirty="0" smtClean="0"/>
              <a:t>Óvadék</a:t>
            </a:r>
          </a:p>
          <a:p>
            <a:r>
              <a:rPr lang="hu-HU" dirty="0" smtClean="0"/>
              <a:t>Foglaló</a:t>
            </a:r>
          </a:p>
          <a:p>
            <a:r>
              <a:rPr lang="hu-HU" dirty="0" smtClean="0"/>
              <a:t>Kötbér</a:t>
            </a:r>
          </a:p>
          <a:p>
            <a:r>
              <a:rPr lang="hu-HU" dirty="0" smtClean="0"/>
              <a:t>Kezesség</a:t>
            </a:r>
          </a:p>
          <a:p>
            <a:r>
              <a:rPr lang="hu-HU" dirty="0" smtClean="0"/>
              <a:t>Garancia</a:t>
            </a:r>
          </a:p>
          <a:p>
            <a:r>
              <a:rPr lang="hu-HU" dirty="0" smtClean="0"/>
              <a:t>Jogvesztés kikötése</a:t>
            </a:r>
          </a:p>
          <a:p>
            <a:r>
              <a:rPr lang="hu-HU" dirty="0" smtClean="0"/>
              <a:t>Biztosítás</a:t>
            </a:r>
          </a:p>
          <a:p>
            <a:r>
              <a:rPr lang="hu-HU" dirty="0" smtClean="0"/>
              <a:t>Engedményezés</a:t>
            </a:r>
          </a:p>
          <a:p>
            <a:endParaRPr lang="hu-HU" dirty="0" smtClean="0"/>
          </a:p>
          <a:p>
            <a:r>
              <a:rPr lang="hu-HU" dirty="0" smtClean="0"/>
              <a:t>Beszedés</a:t>
            </a:r>
          </a:p>
          <a:p>
            <a:r>
              <a:rPr lang="hu-HU" dirty="0" smtClean="0"/>
              <a:t>Komfortlevél</a:t>
            </a:r>
          </a:p>
          <a:p>
            <a:endParaRPr lang="hu-HU" dirty="0"/>
          </a:p>
        </p:txBody>
      </p:sp>
    </p:spTree>
    <p:extLst>
      <p:ext uri="{BB962C8B-B14F-4D97-AF65-F5344CB8AC3E}">
        <p14:creationId xmlns:p14="http://schemas.microsoft.com/office/powerpoint/2010/main" val="774666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u-HU" dirty="0" smtClean="0"/>
              <a:t>A veszélyes üzemi felelősség</a:t>
            </a:r>
            <a:endParaRPr lang="hu-HU" dirty="0"/>
          </a:p>
        </p:txBody>
      </p:sp>
      <p:sp>
        <p:nvSpPr>
          <p:cNvPr id="3" name="Content Placeholder 2"/>
          <p:cNvSpPr>
            <a:spLocks noGrp="1"/>
          </p:cNvSpPr>
          <p:nvPr>
            <p:ph idx="1"/>
          </p:nvPr>
        </p:nvSpPr>
        <p:spPr/>
        <p:txBody>
          <a:bodyPr/>
          <a:lstStyle/>
          <a:p>
            <a:pPr marL="0" indent="0">
              <a:buNone/>
            </a:pPr>
            <a:r>
              <a:rPr lang="hu-HU" dirty="0" smtClean="0"/>
              <a:t>Aki fokozott veszéllyel járó tevékenységet folytat, köteles az ebből eredő kárt megtéríteni. Mentesül a felelősség alól, ha bizonyítja, hogy a kárt olyan </a:t>
            </a:r>
            <a:r>
              <a:rPr lang="hu-HU" u="sng" dirty="0" smtClean="0"/>
              <a:t>elháríthatatlan ok </a:t>
            </a:r>
            <a:r>
              <a:rPr lang="hu-HU" dirty="0" smtClean="0"/>
              <a:t>idézte elő, amely a fokozott veszéllyel járó </a:t>
            </a:r>
            <a:r>
              <a:rPr lang="hu-HU" u="sng" dirty="0" smtClean="0"/>
              <a:t>tevékenység körén kívül </a:t>
            </a:r>
            <a:r>
              <a:rPr lang="hu-HU" dirty="0" smtClean="0"/>
              <a:t>esik.</a:t>
            </a:r>
          </a:p>
          <a:p>
            <a:pPr marL="0" indent="0">
              <a:buNone/>
            </a:pPr>
            <a:r>
              <a:rPr lang="hu-HU" dirty="0" smtClean="0"/>
              <a:t>A veszélyes üzemi felelősségből eredő kártérítési követelés három év alatt évül el.</a:t>
            </a:r>
          </a:p>
          <a:p>
            <a:pPr marL="0" indent="0">
              <a:buNone/>
            </a:pPr>
            <a:endParaRPr lang="hu-HU" dirty="0"/>
          </a:p>
        </p:txBody>
      </p:sp>
    </p:spTree>
    <p:extLst>
      <p:ext uri="{BB962C8B-B14F-4D97-AF65-F5344CB8AC3E}">
        <p14:creationId xmlns:p14="http://schemas.microsoft.com/office/powerpoint/2010/main" val="33554016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Speciális esetek</a:t>
            </a:r>
            <a:endParaRPr lang="hu-HU" dirty="0"/>
          </a:p>
        </p:txBody>
      </p:sp>
      <p:sp>
        <p:nvSpPr>
          <p:cNvPr id="3" name="Content Placeholder 2"/>
          <p:cNvSpPr>
            <a:spLocks noGrp="1"/>
          </p:cNvSpPr>
          <p:nvPr>
            <p:ph idx="1"/>
          </p:nvPr>
        </p:nvSpPr>
        <p:spPr/>
        <p:txBody>
          <a:bodyPr>
            <a:normAutofit fontScale="85000" lnSpcReduction="20000"/>
          </a:bodyPr>
          <a:lstStyle/>
          <a:p>
            <a:pPr algn="just"/>
            <a:r>
              <a:rPr lang="hu-HU" dirty="0" smtClean="0"/>
              <a:t>Ha az </a:t>
            </a:r>
            <a:r>
              <a:rPr lang="hu-HU" u="sng" dirty="0" smtClean="0"/>
              <a:t>alkalmazott</a:t>
            </a:r>
            <a:r>
              <a:rPr lang="hu-HU" dirty="0" smtClean="0"/>
              <a:t> a foglalkoztatására irányuló jogviszonyával összefüggésben harmadik személynek kárt okoz, a károsulttal szemben a munkáltató a felelős.</a:t>
            </a:r>
          </a:p>
          <a:p>
            <a:pPr algn="just"/>
            <a:r>
              <a:rPr lang="hu-HU" dirty="0" smtClean="0"/>
              <a:t>Ha a </a:t>
            </a:r>
            <a:r>
              <a:rPr lang="hu-HU" u="sng" dirty="0" smtClean="0"/>
              <a:t>megbízott</a:t>
            </a:r>
            <a:r>
              <a:rPr lang="hu-HU" dirty="0" smtClean="0"/>
              <a:t> e minőségében harmadik személynek kárt okoz, a károsulttal szemben a megbízó és a megbízott egyetemlegesen felelős.</a:t>
            </a:r>
          </a:p>
          <a:p>
            <a:pPr algn="just"/>
            <a:r>
              <a:rPr lang="hu-HU" dirty="0" smtClean="0"/>
              <a:t>Akinek </a:t>
            </a:r>
            <a:r>
              <a:rPr lang="hu-HU" u="sng" dirty="0" smtClean="0"/>
              <a:t>belátási képessége oly mértékben korlátozott</a:t>
            </a:r>
            <a:r>
              <a:rPr lang="hu-HU" dirty="0" smtClean="0"/>
              <a:t>, hogy a károkozással kapcsolatos magatartása következményeit nem képes felmérni, nem felel az általa okozott kárért. A vétőképtelen helyett az felel, aki jogszabály alapján a vétőképtelen gondozójának minősül.</a:t>
            </a:r>
          </a:p>
          <a:p>
            <a:endParaRPr lang="hu-HU" dirty="0"/>
          </a:p>
        </p:txBody>
      </p:sp>
    </p:spTree>
    <p:extLst>
      <p:ext uri="{BB962C8B-B14F-4D97-AF65-F5344CB8AC3E}">
        <p14:creationId xmlns:p14="http://schemas.microsoft.com/office/powerpoint/2010/main" val="5168469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A termékfelelősség</a:t>
            </a:r>
            <a:endParaRPr lang="hu-HU" dirty="0"/>
          </a:p>
        </p:txBody>
      </p:sp>
      <p:sp>
        <p:nvSpPr>
          <p:cNvPr id="3" name="Content Placeholder 2"/>
          <p:cNvSpPr>
            <a:spLocks noGrp="1"/>
          </p:cNvSpPr>
          <p:nvPr>
            <p:ph idx="1"/>
          </p:nvPr>
        </p:nvSpPr>
        <p:spPr/>
        <p:txBody>
          <a:bodyPr>
            <a:normAutofit fontScale="62500" lnSpcReduction="20000"/>
          </a:bodyPr>
          <a:lstStyle/>
          <a:p>
            <a:pPr marL="0" indent="0" algn="just">
              <a:buNone/>
            </a:pPr>
            <a:r>
              <a:rPr lang="hu-HU" dirty="0" smtClean="0"/>
              <a:t>A termékkárért a hibás termék gyártója felelősséggel tartozik.</a:t>
            </a:r>
          </a:p>
          <a:p>
            <a:pPr marL="0" indent="0" algn="just">
              <a:buNone/>
            </a:pPr>
            <a:endParaRPr lang="hu-HU" dirty="0" smtClean="0"/>
          </a:p>
          <a:p>
            <a:pPr marL="0" indent="0" algn="just">
              <a:buNone/>
            </a:pPr>
            <a:r>
              <a:rPr lang="hu-HU" u="sng" dirty="0" smtClean="0"/>
              <a:t>Termékkár</a:t>
            </a:r>
          </a:p>
          <a:p>
            <a:pPr marL="0" indent="0" algn="just">
              <a:buNone/>
            </a:pPr>
            <a:r>
              <a:rPr lang="hu-HU" dirty="0" smtClean="0"/>
              <a:t>a) valakinek a hibás termék által okozott halála, testi sérülése vagy egészségkárosodása miatt bekövetkezett kár; és</a:t>
            </a:r>
          </a:p>
          <a:p>
            <a:pPr marL="0" indent="0" algn="just">
              <a:buNone/>
            </a:pPr>
            <a:r>
              <a:rPr lang="hu-HU" dirty="0" smtClean="0"/>
              <a:t>b) a hibás termék által más dolgokban okozott, a kár bekövetkeztekor ötszáz eurónak a Magyar Nemzeti Bank hivatalos devizaárfolyama szerinti forintösszegénél nagyobb összegű kár, ha a károsodott dolog szokásos rendeltetése szerint magánhasználat vagy magánfogyasztás tárgya, és azt a károsult is rendszerint ilyen célra használta.</a:t>
            </a:r>
          </a:p>
          <a:p>
            <a:pPr marL="0" indent="0" algn="just">
              <a:buNone/>
            </a:pPr>
            <a:endParaRPr lang="hu-HU" dirty="0"/>
          </a:p>
          <a:p>
            <a:pPr marL="0" indent="0" algn="just">
              <a:buNone/>
            </a:pPr>
            <a:r>
              <a:rPr lang="hu-HU" u="sng" dirty="0" smtClean="0"/>
              <a:t>A termék akkor hibás</a:t>
            </a:r>
            <a:r>
              <a:rPr lang="hu-HU" dirty="0" smtClean="0"/>
              <a:t>, ha nem nyújtja azt a biztonságot, amely általában elvárható, figyelemmel különösen a termék rendeltetésére, ésszerűen várható használatára, a termékkel kapcsolatos tájékoztatásra, a termék forgalomba hozatalának időpontjára, a tudomány és a technika állására.</a:t>
            </a:r>
          </a:p>
          <a:p>
            <a:pPr marL="0" indent="0" algn="just">
              <a:buNone/>
            </a:pPr>
            <a:r>
              <a:rPr lang="hu-HU" dirty="0" smtClean="0"/>
              <a:t>A termék hibáját a </a:t>
            </a:r>
            <a:r>
              <a:rPr lang="hu-HU" u="sng" dirty="0" smtClean="0"/>
              <a:t>károsultnak kell bizonyítania</a:t>
            </a:r>
            <a:r>
              <a:rPr lang="hu-HU" dirty="0" smtClean="0"/>
              <a:t>.</a:t>
            </a:r>
          </a:p>
          <a:p>
            <a:pPr marL="0" indent="0">
              <a:buNone/>
            </a:pPr>
            <a:endParaRPr lang="hu-HU" dirty="0" smtClean="0"/>
          </a:p>
          <a:p>
            <a:pPr marL="0" indent="0">
              <a:buNone/>
            </a:pPr>
            <a:endParaRPr lang="hu-HU" dirty="0"/>
          </a:p>
        </p:txBody>
      </p:sp>
    </p:spTree>
    <p:extLst>
      <p:ext uri="{BB962C8B-B14F-4D97-AF65-F5344CB8AC3E}">
        <p14:creationId xmlns:p14="http://schemas.microsoft.com/office/powerpoint/2010/main" val="42171708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u-HU" dirty="0" smtClean="0"/>
              <a:t>A kártalanítás</a:t>
            </a:r>
            <a:endParaRPr lang="hu-HU" dirty="0"/>
          </a:p>
        </p:txBody>
      </p:sp>
      <p:sp>
        <p:nvSpPr>
          <p:cNvPr id="3" name="Content Placeholder 2"/>
          <p:cNvSpPr>
            <a:spLocks noGrp="1"/>
          </p:cNvSpPr>
          <p:nvPr>
            <p:ph idx="1"/>
          </p:nvPr>
        </p:nvSpPr>
        <p:spPr/>
        <p:txBody>
          <a:bodyPr/>
          <a:lstStyle/>
          <a:p>
            <a:pPr marL="0" indent="0">
              <a:buNone/>
            </a:pPr>
            <a:endParaRPr lang="hu-HU" dirty="0" smtClean="0"/>
          </a:p>
          <a:p>
            <a:pPr marL="0" indent="0" algn="just">
              <a:buNone/>
            </a:pPr>
            <a:r>
              <a:rPr lang="hu-HU" dirty="0" smtClean="0"/>
              <a:t>Ha jogszabály a jogszerűen okozott kárért kártalanítási kötelezettséget ír elő, a kártalanítás módjára és mértékére a kártérítésre vonatkozó szabályokat kell megfelelően alkalmazni.</a:t>
            </a:r>
          </a:p>
          <a:p>
            <a:pPr marL="0" indent="0">
              <a:buNone/>
            </a:pPr>
            <a:endParaRPr lang="hu-HU" dirty="0"/>
          </a:p>
        </p:txBody>
      </p:sp>
    </p:spTree>
    <p:extLst>
      <p:ext uri="{BB962C8B-B14F-4D97-AF65-F5344CB8AC3E}">
        <p14:creationId xmlns:p14="http://schemas.microsoft.com/office/powerpoint/2010/main" val="4529522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u-HU" dirty="0" smtClean="0"/>
              <a:t>Utaló magatartás</a:t>
            </a:r>
            <a:endParaRPr lang="hu-HU" dirty="0"/>
          </a:p>
        </p:txBody>
      </p:sp>
      <p:sp>
        <p:nvSpPr>
          <p:cNvPr id="3" name="Content Placeholder 2"/>
          <p:cNvSpPr>
            <a:spLocks noGrp="1"/>
          </p:cNvSpPr>
          <p:nvPr>
            <p:ph idx="1"/>
          </p:nvPr>
        </p:nvSpPr>
        <p:spPr/>
        <p:txBody>
          <a:bodyPr/>
          <a:lstStyle/>
          <a:p>
            <a:pPr marL="0" indent="0">
              <a:buNone/>
            </a:pPr>
            <a:endParaRPr lang="hu-HU" dirty="0" smtClean="0"/>
          </a:p>
          <a:p>
            <a:pPr marL="0" indent="0" algn="just">
              <a:buNone/>
            </a:pPr>
            <a:r>
              <a:rPr lang="hu-HU" dirty="0" smtClean="0"/>
              <a:t>A bíróság a kárnak egészben vagy részben való megtérítésére kötelezheti azt, akinek szándékos magatartása más jóhiszemű személyt alapos okkal olyan magatartásra indított, amelyből őt önhibáján kívül károsodás érte.</a:t>
            </a:r>
          </a:p>
          <a:p>
            <a:pPr marL="0" indent="0">
              <a:buNone/>
            </a:pPr>
            <a:endParaRPr lang="hu-HU" dirty="0"/>
          </a:p>
        </p:txBody>
      </p:sp>
    </p:spTree>
    <p:extLst>
      <p:ext uri="{BB962C8B-B14F-4D97-AF65-F5344CB8AC3E}">
        <p14:creationId xmlns:p14="http://schemas.microsoft.com/office/powerpoint/2010/main" val="28211780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r-CH" dirty="0" err="1" smtClean="0"/>
              <a:t>Gazdas</a:t>
            </a:r>
            <a:r>
              <a:rPr lang="hu-HU" dirty="0" smtClean="0"/>
              <a:t>á</a:t>
            </a:r>
            <a:r>
              <a:rPr lang="fr-CH" dirty="0" smtClean="0"/>
              <a:t>gi t</a:t>
            </a:r>
            <a:r>
              <a:rPr lang="hu-HU" dirty="0" smtClean="0"/>
              <a:t>á</a:t>
            </a:r>
            <a:r>
              <a:rPr lang="fr-CH" dirty="0" err="1" smtClean="0"/>
              <a:t>rsas</a:t>
            </a:r>
            <a:r>
              <a:rPr lang="hu-HU" dirty="0" smtClean="0"/>
              <a:t>á</a:t>
            </a:r>
            <a:r>
              <a:rPr lang="fr-CH" dirty="0" err="1" smtClean="0"/>
              <a:t>gok</a:t>
            </a:r>
            <a:endParaRPr lang="hu-HU" dirty="0"/>
          </a:p>
        </p:txBody>
      </p:sp>
      <p:sp>
        <p:nvSpPr>
          <p:cNvPr id="3" name="Subtitle 2"/>
          <p:cNvSpPr>
            <a:spLocks noGrp="1"/>
          </p:cNvSpPr>
          <p:nvPr>
            <p:ph type="subTitle" idx="1"/>
          </p:nvPr>
        </p:nvSpPr>
        <p:spPr/>
        <p:txBody>
          <a:bodyPr/>
          <a:lstStyle/>
          <a:p>
            <a:endParaRPr lang="hu-HU"/>
          </a:p>
        </p:txBody>
      </p:sp>
    </p:spTree>
    <p:extLst>
      <p:ext uri="{BB962C8B-B14F-4D97-AF65-F5344CB8AC3E}">
        <p14:creationId xmlns:p14="http://schemas.microsoft.com/office/powerpoint/2010/main" val="17082182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Jogi személyek</a:t>
            </a:r>
            <a:endParaRPr lang="hu-HU" dirty="0"/>
          </a:p>
        </p:txBody>
      </p:sp>
      <p:sp>
        <p:nvSpPr>
          <p:cNvPr id="3" name="Content Placeholder 2"/>
          <p:cNvSpPr>
            <a:spLocks noGrp="1"/>
          </p:cNvSpPr>
          <p:nvPr>
            <p:ph idx="1"/>
          </p:nvPr>
        </p:nvSpPr>
        <p:spPr>
          <a:xfrm>
            <a:off x="457200" y="1268760"/>
            <a:ext cx="8229600" cy="5328592"/>
          </a:xfrm>
        </p:spPr>
        <p:txBody>
          <a:bodyPr>
            <a:normAutofit fontScale="47500" lnSpcReduction="20000"/>
          </a:bodyPr>
          <a:lstStyle/>
          <a:p>
            <a:pPr marL="0" indent="0" algn="just">
              <a:buNone/>
            </a:pPr>
            <a:r>
              <a:rPr lang="hu-HU" sz="4600" dirty="0" smtClean="0"/>
              <a:t>A jogi személy jogképes: jogai és kötelezettségei lehetnek.</a:t>
            </a:r>
          </a:p>
          <a:p>
            <a:pPr marL="0" indent="0" algn="just">
              <a:buNone/>
            </a:pPr>
            <a:r>
              <a:rPr lang="hu-HU" sz="4600" dirty="0" smtClean="0"/>
              <a:t>A jogi személy jogképessége kiterjed minden olyan jogra és kötelezettségre, amely jellegénél fogva nem csupán az emberhez fűződhet.</a:t>
            </a:r>
          </a:p>
          <a:p>
            <a:pPr marL="0" indent="0" algn="just">
              <a:buNone/>
            </a:pPr>
            <a:r>
              <a:rPr lang="hu-HU" sz="4600" dirty="0" smtClean="0"/>
              <a:t>A jogi személy törvényben meghatározott típusban, törvény által nem tiltott tevékenység folytatására és cél elérése érdekében alapítható és működtethető; az e rendelkezésbe ütköző létesítő okirat semmis.</a:t>
            </a:r>
          </a:p>
          <a:p>
            <a:pPr marL="0" indent="0" algn="just">
              <a:buNone/>
            </a:pPr>
            <a:r>
              <a:rPr lang="hu-HU" sz="4600" dirty="0" smtClean="0"/>
              <a:t>A jogi személynek saját névvel, székhellyel, tagjaitól, illetve alapítójától elkülönített vagyonnal, valamint az ügyvezetését és képviseletét ellátó szervezettel kell rendelkeznie.</a:t>
            </a:r>
          </a:p>
          <a:p>
            <a:pPr marL="0" indent="0" algn="just">
              <a:buNone/>
            </a:pPr>
            <a:r>
              <a:rPr lang="hu-HU" sz="4600" dirty="0"/>
              <a:t>A jogi személy kötelezettségeiért saját vagyonával köteles helytállni; a jogi személy tagjai és alapítója a jogi személy tartozásaiért nem felelnek.</a:t>
            </a:r>
          </a:p>
          <a:p>
            <a:pPr marL="0" indent="0" algn="just">
              <a:buNone/>
            </a:pPr>
            <a:r>
              <a:rPr lang="hu-HU" sz="4600" dirty="0" smtClean="0"/>
              <a:t>Ha </a:t>
            </a:r>
            <a:r>
              <a:rPr lang="hu-HU" sz="4600" dirty="0"/>
              <a:t>a jogi személy tagja vagy alapítója korlátolt felelősségével visszaélt, és emiatt a jogi személy jogutód nélküli megszűnésekor kielégítetlen hitelezői követelések maradtak fenn, e tartozásokért a tag vagy az alapító korlátlanul köteles helytállni</a:t>
            </a:r>
            <a:r>
              <a:rPr lang="hu-HU" sz="4600" dirty="0" smtClean="0"/>
              <a:t>.</a:t>
            </a:r>
            <a:endParaRPr lang="hu-HU" dirty="0" smtClean="0"/>
          </a:p>
          <a:p>
            <a:pPr marL="0" indent="0" algn="just">
              <a:buNone/>
            </a:pPr>
            <a:endParaRPr lang="hu-HU" dirty="0" smtClean="0"/>
          </a:p>
          <a:p>
            <a:pPr marL="0" indent="0">
              <a:buNone/>
            </a:pPr>
            <a:endParaRPr lang="hu-HU" dirty="0"/>
          </a:p>
        </p:txBody>
      </p:sp>
    </p:spTree>
    <p:extLst>
      <p:ext uri="{BB962C8B-B14F-4D97-AF65-F5344CB8AC3E}">
        <p14:creationId xmlns:p14="http://schemas.microsoft.com/office/powerpoint/2010/main" val="29403259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Létesítő okirat</a:t>
            </a:r>
            <a:endParaRPr lang="hu-HU" dirty="0"/>
          </a:p>
        </p:txBody>
      </p:sp>
      <p:sp>
        <p:nvSpPr>
          <p:cNvPr id="3" name="Content Placeholder 2"/>
          <p:cNvSpPr>
            <a:spLocks noGrp="1"/>
          </p:cNvSpPr>
          <p:nvPr>
            <p:ph idx="1"/>
          </p:nvPr>
        </p:nvSpPr>
        <p:spPr/>
        <p:txBody>
          <a:bodyPr>
            <a:normAutofit fontScale="77500" lnSpcReduction="20000"/>
          </a:bodyPr>
          <a:lstStyle/>
          <a:p>
            <a:pPr marL="0" indent="0" algn="just">
              <a:buNone/>
            </a:pPr>
            <a:r>
              <a:rPr lang="hu-HU" dirty="0"/>
              <a:t>A jogi személy létesítő okiratában a jogi személy létesítésére irányuló akarat kifejezésén túl meg kell határozni</a:t>
            </a:r>
          </a:p>
          <a:p>
            <a:pPr marL="0" indent="0" algn="just">
              <a:buNone/>
            </a:pPr>
            <a:r>
              <a:rPr lang="hu-HU" i="1" dirty="0"/>
              <a:t>a)</a:t>
            </a:r>
            <a:r>
              <a:rPr lang="hu-HU" dirty="0"/>
              <a:t> </a:t>
            </a:r>
            <a:r>
              <a:rPr lang="hu-HU" dirty="0" err="1"/>
              <a:t>a</a:t>
            </a:r>
            <a:r>
              <a:rPr lang="hu-HU" dirty="0"/>
              <a:t> jogi személy nevét;</a:t>
            </a:r>
          </a:p>
          <a:p>
            <a:pPr marL="0" indent="0" algn="just">
              <a:buNone/>
            </a:pPr>
            <a:r>
              <a:rPr lang="hu-HU" i="1" dirty="0"/>
              <a:t>b)</a:t>
            </a:r>
            <a:r>
              <a:rPr lang="hu-HU" dirty="0"/>
              <a:t> a jogi személy székhelyét;</a:t>
            </a:r>
          </a:p>
          <a:p>
            <a:pPr marL="0" indent="0" algn="just">
              <a:buNone/>
            </a:pPr>
            <a:r>
              <a:rPr lang="hu-HU" i="1" dirty="0"/>
              <a:t>c)</a:t>
            </a:r>
            <a:r>
              <a:rPr lang="hu-HU" dirty="0"/>
              <a:t> a jogi személy célját vagy fő tevékenységét;</a:t>
            </a:r>
          </a:p>
          <a:p>
            <a:pPr marL="0" indent="0" algn="just">
              <a:buNone/>
            </a:pPr>
            <a:r>
              <a:rPr lang="hu-HU" i="1" dirty="0"/>
              <a:t>d)</a:t>
            </a:r>
            <a:r>
              <a:rPr lang="hu-HU" dirty="0"/>
              <a:t> a jogi személyt létesítő személy vagy személyek nevét, valamint azok lakóhelyét vagy székhelyét;</a:t>
            </a:r>
          </a:p>
          <a:p>
            <a:pPr marL="0" indent="0" algn="just">
              <a:buNone/>
            </a:pPr>
            <a:r>
              <a:rPr lang="hu-HU" i="1" dirty="0"/>
              <a:t>e)</a:t>
            </a:r>
            <a:r>
              <a:rPr lang="hu-HU" dirty="0"/>
              <a:t> a jogi személy részére teljesítendő vagyoni hozzájárulásokat, azok értékét, továbbá a vagyon rendelkezésre bocsátásának módját és idejét; és</a:t>
            </a:r>
          </a:p>
          <a:p>
            <a:pPr marL="0" indent="0" algn="just">
              <a:buNone/>
            </a:pPr>
            <a:r>
              <a:rPr lang="hu-HU" i="1" dirty="0"/>
              <a:t>f)</a:t>
            </a:r>
            <a:r>
              <a:rPr lang="hu-HU" dirty="0"/>
              <a:t> a jogi személy első vezető tisztségviselőjét.</a:t>
            </a:r>
          </a:p>
          <a:p>
            <a:pPr marL="0" indent="0">
              <a:buNone/>
            </a:pPr>
            <a:endParaRPr lang="hu-HU" dirty="0"/>
          </a:p>
        </p:txBody>
      </p:sp>
    </p:spTree>
    <p:extLst>
      <p:ext uri="{BB962C8B-B14F-4D97-AF65-F5344CB8AC3E}">
        <p14:creationId xmlns:p14="http://schemas.microsoft.com/office/powerpoint/2010/main" val="22770439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Jogi személy neve</a:t>
            </a:r>
            <a:endParaRPr lang="hu-HU" dirty="0"/>
          </a:p>
        </p:txBody>
      </p:sp>
      <p:sp>
        <p:nvSpPr>
          <p:cNvPr id="3" name="Content Placeholder 2"/>
          <p:cNvSpPr>
            <a:spLocks noGrp="1"/>
          </p:cNvSpPr>
          <p:nvPr>
            <p:ph idx="1"/>
          </p:nvPr>
        </p:nvSpPr>
        <p:spPr/>
        <p:txBody>
          <a:bodyPr>
            <a:normAutofit fontScale="77500" lnSpcReduction="20000"/>
          </a:bodyPr>
          <a:lstStyle/>
          <a:p>
            <a:pPr marL="0" indent="0" algn="just">
              <a:buNone/>
            </a:pPr>
            <a:r>
              <a:rPr lang="hu-HU" b="1" dirty="0" smtClean="0"/>
              <a:t>Névkizárólagosság</a:t>
            </a:r>
            <a:r>
              <a:rPr lang="hu-HU" dirty="0" smtClean="0"/>
              <a:t>: A </a:t>
            </a:r>
            <a:r>
              <a:rPr lang="hu-HU" dirty="0"/>
              <a:t>jogi személy nevének olyan mértékben kell különböznie a korábban nyilvántartásba vett más jogi személy elnevezésétől, hogy azzal ne legyen összetéveszthető. Ha több jogi személy nyilvántartásba vételét kérik azonos vagy összetéveszthető név alatt, a név viselésének joga azt illeti meg, aki kérelmét </a:t>
            </a:r>
            <a:r>
              <a:rPr lang="hu-HU" b="1" dirty="0"/>
              <a:t>elsőként</a:t>
            </a:r>
            <a:r>
              <a:rPr lang="hu-HU" dirty="0"/>
              <a:t> nyújtotta be.</a:t>
            </a:r>
          </a:p>
          <a:p>
            <a:pPr marL="0" indent="0" algn="just">
              <a:buNone/>
            </a:pPr>
            <a:r>
              <a:rPr lang="hu-HU" b="1" dirty="0" smtClean="0"/>
              <a:t>Névvalódiság</a:t>
            </a:r>
            <a:r>
              <a:rPr lang="hu-HU" dirty="0" smtClean="0"/>
              <a:t>: A </a:t>
            </a:r>
            <a:r>
              <a:rPr lang="hu-HU" dirty="0"/>
              <a:t>jogi személy neve nem kelthet a valósággal ellentétes látszatot. A jogi személy típusára vagy formájára vonatkozó elnevezést a jogi személy nevében fel kell tüntetni.</a:t>
            </a:r>
          </a:p>
          <a:p>
            <a:pPr marL="0" indent="0" algn="just">
              <a:buNone/>
            </a:pPr>
            <a:r>
              <a:rPr lang="hu-HU" b="1" dirty="0" smtClean="0"/>
              <a:t>Típus, tevékenység</a:t>
            </a:r>
            <a:r>
              <a:rPr lang="hu-HU" dirty="0" smtClean="0"/>
              <a:t>: A </a:t>
            </a:r>
            <a:r>
              <a:rPr lang="hu-HU" dirty="0"/>
              <a:t>jogi személy nevében a jogi személy típusát, ha a név a jogi személy tevékenységét is tartalmazza, akkor a tevékenységet is magyar nyelven, a magyar helyesírás követelményeinek megfelelően kell feltüntetni.</a:t>
            </a:r>
          </a:p>
          <a:p>
            <a:pPr marL="0" indent="0">
              <a:buNone/>
            </a:pPr>
            <a:endParaRPr lang="hu-HU" dirty="0"/>
          </a:p>
        </p:txBody>
      </p:sp>
    </p:spTree>
    <p:extLst>
      <p:ext uri="{BB962C8B-B14F-4D97-AF65-F5344CB8AC3E}">
        <p14:creationId xmlns:p14="http://schemas.microsoft.com/office/powerpoint/2010/main" val="281639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Vagyoni hozzájárulás</a:t>
            </a:r>
            <a:endParaRPr lang="hu-HU" dirty="0"/>
          </a:p>
        </p:txBody>
      </p:sp>
      <p:sp>
        <p:nvSpPr>
          <p:cNvPr id="3" name="Content Placeholder 2"/>
          <p:cNvSpPr>
            <a:spLocks noGrp="1"/>
          </p:cNvSpPr>
          <p:nvPr>
            <p:ph idx="1"/>
          </p:nvPr>
        </p:nvSpPr>
        <p:spPr/>
        <p:txBody>
          <a:bodyPr>
            <a:normAutofit fontScale="62500" lnSpcReduction="20000"/>
          </a:bodyPr>
          <a:lstStyle/>
          <a:p>
            <a:pPr marL="0" indent="0" algn="just">
              <a:buNone/>
            </a:pPr>
            <a:r>
              <a:rPr lang="hu-HU" dirty="0" smtClean="0"/>
              <a:t>A </a:t>
            </a:r>
            <a:r>
              <a:rPr lang="hu-HU" dirty="0"/>
              <a:t>jogi személy alapítója vagy tagja a jogi személy alapításakor vagy a tagsági jogok keletkezésének más eseteiben köteles a jogi személy részére vagyoni hozzájárulást teljesíteni. A jogi személy részére teljesített vagyoni hozzájárulást vagy annak értékét </a:t>
            </a:r>
            <a:r>
              <a:rPr lang="hu-HU" b="1" dirty="0"/>
              <a:t>nem lehet visszakövetelni</a:t>
            </a:r>
            <a:r>
              <a:rPr lang="hu-HU" dirty="0"/>
              <a:t>.</a:t>
            </a:r>
          </a:p>
          <a:p>
            <a:pPr marL="0" indent="0" algn="just">
              <a:buNone/>
            </a:pPr>
            <a:r>
              <a:rPr lang="hu-HU" dirty="0" smtClean="0"/>
              <a:t>Ha </a:t>
            </a:r>
            <a:r>
              <a:rPr lang="hu-HU" dirty="0"/>
              <a:t>a jogi személy alapítója vagy tagja nem köteles vagyoni hozzájárulást teljesíteni, a jogi személy tartozásaiért a jogi személy tagja, tagság nélküli jogi személy esetén az alapítói jogok gyakorlója köteles helytállni. Ha a helytállási kötelezettség több személyt terhel, kötelezettségük egyetemleges.</a:t>
            </a:r>
          </a:p>
          <a:p>
            <a:pPr marL="0" indent="0" algn="just">
              <a:buNone/>
            </a:pPr>
            <a:r>
              <a:rPr lang="hu-HU" dirty="0" smtClean="0"/>
              <a:t>Az </a:t>
            </a:r>
            <a:r>
              <a:rPr lang="hu-HU" dirty="0"/>
              <a:t>alapító vagy a tag által a jogi személy rendelkezésére bocsátott vagyon </a:t>
            </a:r>
            <a:r>
              <a:rPr lang="hu-HU" b="1" dirty="0"/>
              <a:t>pénzből</a:t>
            </a:r>
            <a:r>
              <a:rPr lang="hu-HU" dirty="0"/>
              <a:t> és nem </a:t>
            </a:r>
            <a:r>
              <a:rPr lang="hu-HU" b="1" dirty="0"/>
              <a:t>pénzbeli vagyoni hozzájárulásból </a:t>
            </a:r>
            <a:r>
              <a:rPr lang="hu-HU" dirty="0" smtClean="0"/>
              <a:t>állhat. </a:t>
            </a:r>
            <a:r>
              <a:rPr lang="hu-HU" dirty="0"/>
              <a:t>Nem pénzbeli vagyoni hozzájárulásként az alapító vagy a tag dolog tulajdonjogát vagy vagyoni értékű jogot ruházhat át a jogi személyre.</a:t>
            </a:r>
          </a:p>
          <a:p>
            <a:pPr marL="0" indent="0" algn="just">
              <a:buNone/>
            </a:pPr>
            <a:r>
              <a:rPr lang="hu-HU" dirty="0" smtClean="0"/>
              <a:t>Ha </a:t>
            </a:r>
            <a:r>
              <a:rPr lang="hu-HU" dirty="0"/>
              <a:t>a nem pénzbeli vagyoni hozzájárulás átruházáskor fennálló értéke nem éri el a létesítő okiratban megjelölt értéket, a </a:t>
            </a:r>
            <a:r>
              <a:rPr lang="hu-HU" b="1" dirty="0"/>
              <a:t>különbözet</a:t>
            </a:r>
            <a:r>
              <a:rPr lang="hu-HU" dirty="0"/>
              <a:t> megfizetését a jogi személy az átruházástól számított öt éven belül követelheti a nem pénzbeli vagyoni hozzájárulást szolgáltató személytől.</a:t>
            </a:r>
          </a:p>
          <a:p>
            <a:pPr marL="0" indent="0">
              <a:buNone/>
            </a:pPr>
            <a:endParaRPr lang="hu-HU" dirty="0"/>
          </a:p>
        </p:txBody>
      </p:sp>
    </p:spTree>
    <p:extLst>
      <p:ext uri="{BB962C8B-B14F-4D97-AF65-F5344CB8AC3E}">
        <p14:creationId xmlns:p14="http://schemas.microsoft.com/office/powerpoint/2010/main" val="13676715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Zálogjog 1.</a:t>
            </a:r>
            <a:endParaRPr lang="hu-HU" dirty="0"/>
          </a:p>
        </p:txBody>
      </p:sp>
      <p:sp>
        <p:nvSpPr>
          <p:cNvPr id="3" name="Content Placeholder 2"/>
          <p:cNvSpPr>
            <a:spLocks noGrp="1"/>
          </p:cNvSpPr>
          <p:nvPr>
            <p:ph idx="1"/>
          </p:nvPr>
        </p:nvSpPr>
        <p:spPr/>
        <p:txBody>
          <a:bodyPr>
            <a:normAutofit fontScale="85000" lnSpcReduction="20000"/>
          </a:bodyPr>
          <a:lstStyle/>
          <a:p>
            <a:pPr marL="0" indent="0" algn="just">
              <a:buNone/>
            </a:pPr>
            <a:r>
              <a:rPr lang="hu-HU" dirty="0" smtClean="0"/>
              <a:t>Zálogjoga alapján a zálogjogosult a követelésének biztosítására szolgáló zálogtárgyból más követeléseket megelőző sorrendben kielégítést kereshet, ha a biztosított követelés kötelezettje (a személyes kötelezett) nem teljesít.</a:t>
            </a:r>
          </a:p>
          <a:p>
            <a:pPr marL="0" indent="0" algn="just">
              <a:buNone/>
            </a:pPr>
            <a:r>
              <a:rPr lang="hu-HU" dirty="0" smtClean="0"/>
              <a:t>A kielégítési jogot a zálogtárgyra az elzálogosítás után szerzett jogok nem érintik.</a:t>
            </a:r>
          </a:p>
          <a:p>
            <a:pPr marL="0" indent="0" algn="just">
              <a:buNone/>
            </a:pPr>
            <a:r>
              <a:rPr lang="hu-HU" dirty="0" smtClean="0"/>
              <a:t>A zálogjog létrejön, ha</a:t>
            </a:r>
          </a:p>
          <a:p>
            <a:pPr marL="0" indent="0" algn="just">
              <a:buNone/>
            </a:pPr>
            <a:r>
              <a:rPr lang="hu-HU" dirty="0" smtClean="0"/>
              <a:t>a) </a:t>
            </a:r>
            <a:r>
              <a:rPr lang="hu-HU" dirty="0" err="1" smtClean="0"/>
              <a:t>a</a:t>
            </a:r>
            <a:r>
              <a:rPr lang="hu-HU" dirty="0" smtClean="0"/>
              <a:t> zálogjogosult és a zálogkötelezett megalapítja a zálogjogot; és</a:t>
            </a:r>
          </a:p>
          <a:p>
            <a:pPr marL="0" indent="0" algn="just">
              <a:buNone/>
            </a:pPr>
            <a:r>
              <a:rPr lang="hu-HU" dirty="0" smtClean="0"/>
              <a:t>b) a zálogkötelezett rendelkezési joggal bír a zálogtárgy fölött.</a:t>
            </a:r>
          </a:p>
          <a:p>
            <a:pPr marL="0" indent="0">
              <a:buNone/>
            </a:pPr>
            <a:endParaRPr lang="hu-HU" dirty="0" smtClean="0"/>
          </a:p>
          <a:p>
            <a:pPr marL="0" indent="0">
              <a:buNone/>
            </a:pPr>
            <a:endParaRPr lang="hu-HU" dirty="0"/>
          </a:p>
        </p:txBody>
      </p:sp>
    </p:spTree>
    <p:extLst>
      <p:ext uri="{BB962C8B-B14F-4D97-AF65-F5344CB8AC3E}">
        <p14:creationId xmlns:p14="http://schemas.microsoft.com/office/powerpoint/2010/main" val="1353600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Jogi személyek nyilvántartása</a:t>
            </a:r>
            <a:endParaRPr lang="hu-HU" dirty="0"/>
          </a:p>
        </p:txBody>
      </p:sp>
      <p:sp>
        <p:nvSpPr>
          <p:cNvPr id="3" name="Content Placeholder 2"/>
          <p:cNvSpPr>
            <a:spLocks noGrp="1"/>
          </p:cNvSpPr>
          <p:nvPr>
            <p:ph idx="1"/>
          </p:nvPr>
        </p:nvSpPr>
        <p:spPr/>
        <p:txBody>
          <a:bodyPr>
            <a:normAutofit fontScale="92500" lnSpcReduction="20000"/>
          </a:bodyPr>
          <a:lstStyle/>
          <a:p>
            <a:r>
              <a:rPr lang="hu-HU" dirty="0" smtClean="0"/>
              <a:t>Bíróság, cégbíróság</a:t>
            </a:r>
          </a:p>
          <a:p>
            <a:pPr algn="just"/>
            <a:r>
              <a:rPr lang="hu-HU" dirty="0"/>
              <a:t>Közhitelesség: </a:t>
            </a:r>
            <a:r>
              <a:rPr lang="hu-HU" dirty="0" smtClean="0"/>
              <a:t>vélelmezni </a:t>
            </a:r>
            <a:r>
              <a:rPr lang="hu-HU" dirty="0"/>
              <a:t>kell, hogy a nyilvántartott jogok, tények és adatok </a:t>
            </a:r>
            <a:r>
              <a:rPr lang="hu-HU" dirty="0" smtClean="0"/>
              <a:t>fennállnak </a:t>
            </a:r>
            <a:r>
              <a:rPr lang="hu-HU" dirty="0"/>
              <a:t>és valósak. Senki sem hivatkozhat arra, hogy nyilvántartott adatról nem tudott. A jogi személy jóhiszemű személyekkel szemben nem hivatkozhat arra, hogy valamely általa bejelentett nyilvántartott adat nem felel meg a valóságnak. Az ellenkező bizonyításáig vélelmezni kell annak jóhiszeműségét, aki a nyilvántartásban bízva, ellenérték fejében szerez jogot.</a:t>
            </a:r>
          </a:p>
          <a:p>
            <a:endParaRPr lang="hu-HU" dirty="0"/>
          </a:p>
        </p:txBody>
      </p:sp>
    </p:spTree>
    <p:extLst>
      <p:ext uri="{BB962C8B-B14F-4D97-AF65-F5344CB8AC3E}">
        <p14:creationId xmlns:p14="http://schemas.microsoft.com/office/powerpoint/2010/main" val="351634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Jogi személy szervezete</a:t>
            </a:r>
            <a:endParaRPr lang="hu-HU" dirty="0"/>
          </a:p>
        </p:txBody>
      </p:sp>
      <p:sp>
        <p:nvSpPr>
          <p:cNvPr id="3" name="Content Placeholder 2"/>
          <p:cNvSpPr>
            <a:spLocks noGrp="1"/>
          </p:cNvSpPr>
          <p:nvPr>
            <p:ph idx="1"/>
          </p:nvPr>
        </p:nvSpPr>
        <p:spPr/>
        <p:txBody>
          <a:bodyPr>
            <a:normAutofit fontScale="77500" lnSpcReduction="20000"/>
          </a:bodyPr>
          <a:lstStyle/>
          <a:p>
            <a:pPr algn="just"/>
            <a:r>
              <a:rPr lang="hu-HU" dirty="0" smtClean="0"/>
              <a:t>Legfőbb döntéshozó szerv: </a:t>
            </a:r>
          </a:p>
          <a:p>
            <a:pPr lvl="1" algn="just"/>
            <a:r>
              <a:rPr lang="hu-HU" dirty="0"/>
              <a:t>A tagok vagy az alapítók </a:t>
            </a:r>
            <a:r>
              <a:rPr lang="hu-HU" dirty="0" smtClean="0"/>
              <a:t>a Ptk. vagy </a:t>
            </a:r>
            <a:r>
              <a:rPr lang="hu-HU" dirty="0"/>
              <a:t>a létesítő okirat alapján őket megillető döntési jogköröket a tagok összességéből </a:t>
            </a:r>
            <a:r>
              <a:rPr lang="hu-HU" dirty="0" smtClean="0"/>
              <a:t>(közgyűlés) vagy </a:t>
            </a:r>
            <a:r>
              <a:rPr lang="hu-HU" dirty="0"/>
              <a:t>a tagok által maguk közül választott küldöttekből álló testületben </a:t>
            </a:r>
            <a:r>
              <a:rPr lang="hu-HU" dirty="0" smtClean="0"/>
              <a:t>(küldöttgyűlés</a:t>
            </a:r>
            <a:r>
              <a:rPr lang="hu-HU" dirty="0"/>
              <a:t>), vagy az alapítói jogokat gyakorló személyek összességéből álló testületben gyakorolják.</a:t>
            </a:r>
          </a:p>
          <a:p>
            <a:pPr lvl="1" algn="just"/>
            <a:r>
              <a:rPr lang="hu-HU" dirty="0" smtClean="0"/>
              <a:t>A </a:t>
            </a:r>
            <a:r>
              <a:rPr lang="hu-HU" dirty="0"/>
              <a:t>döntéshozó szerv a döntéseit ülés tartásával </a:t>
            </a:r>
            <a:r>
              <a:rPr lang="hu-HU" dirty="0" smtClean="0"/>
              <a:t>vagy </a:t>
            </a:r>
            <a:r>
              <a:rPr lang="hu-HU" dirty="0"/>
              <a:t>ülés tartása nélkül hozza</a:t>
            </a:r>
            <a:r>
              <a:rPr lang="hu-HU" dirty="0" smtClean="0"/>
              <a:t>.</a:t>
            </a:r>
          </a:p>
          <a:p>
            <a:pPr algn="just"/>
            <a:r>
              <a:rPr lang="hu-HU" dirty="0"/>
              <a:t>Ügyvezetés: A jogi személy irányításával kapcsolatos olyan döntések meghozatalára, amelyek nem tartoznak a tagok vagy az alapítók hatáskörébe, egy vagy több vezető tisztségviselő vagy a vezető tisztségviselőkből álló testület jogosult.</a:t>
            </a:r>
          </a:p>
        </p:txBody>
      </p:sp>
    </p:spTree>
    <p:extLst>
      <p:ext uri="{BB962C8B-B14F-4D97-AF65-F5344CB8AC3E}">
        <p14:creationId xmlns:p14="http://schemas.microsoft.com/office/powerpoint/2010/main" val="33369170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Tulajdonosi ellenőrzés</a:t>
            </a:r>
            <a:endParaRPr lang="hu-HU" dirty="0"/>
          </a:p>
        </p:txBody>
      </p:sp>
      <p:sp>
        <p:nvSpPr>
          <p:cNvPr id="3" name="Content Placeholder 2"/>
          <p:cNvSpPr>
            <a:spLocks noGrp="1"/>
          </p:cNvSpPr>
          <p:nvPr>
            <p:ph idx="1"/>
          </p:nvPr>
        </p:nvSpPr>
        <p:spPr/>
        <p:txBody>
          <a:bodyPr/>
          <a:lstStyle/>
          <a:p>
            <a:pPr marL="0" indent="0" algn="just">
              <a:buNone/>
            </a:pPr>
            <a:r>
              <a:rPr lang="hu-HU" dirty="0"/>
              <a:t>A tagok vagy az alapítók a létesítő okiratban három tagból álló felügyelőbizottság létrehozását rendelhetik el azzal a feladattal, hogy az ügyvezetést a jogi személy érdekeinek megóvása céljából ellenőrizze.</a:t>
            </a:r>
          </a:p>
        </p:txBody>
      </p:sp>
    </p:spTree>
    <p:extLst>
      <p:ext uri="{BB962C8B-B14F-4D97-AF65-F5344CB8AC3E}">
        <p14:creationId xmlns:p14="http://schemas.microsoft.com/office/powerpoint/2010/main" val="6047922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Képviselet</a:t>
            </a:r>
            <a:endParaRPr lang="hu-HU" dirty="0"/>
          </a:p>
        </p:txBody>
      </p:sp>
      <p:sp>
        <p:nvSpPr>
          <p:cNvPr id="3" name="Content Placeholder 2"/>
          <p:cNvSpPr>
            <a:spLocks noGrp="1"/>
          </p:cNvSpPr>
          <p:nvPr>
            <p:ph idx="1"/>
          </p:nvPr>
        </p:nvSpPr>
        <p:spPr/>
        <p:txBody>
          <a:bodyPr>
            <a:normAutofit/>
          </a:bodyPr>
          <a:lstStyle/>
          <a:p>
            <a:pPr marL="0" indent="0" algn="just">
              <a:buNone/>
            </a:pPr>
            <a:r>
              <a:rPr lang="hu-HU" dirty="0" smtClean="0"/>
              <a:t>A </a:t>
            </a:r>
            <a:r>
              <a:rPr lang="hu-HU" dirty="0"/>
              <a:t>jogi személy törvényes képviseletét a vezető tisztségviselő látja el.</a:t>
            </a:r>
          </a:p>
          <a:p>
            <a:pPr marL="0" indent="0" algn="just">
              <a:buNone/>
            </a:pPr>
            <a:r>
              <a:rPr lang="hu-HU" dirty="0" smtClean="0"/>
              <a:t>A </a:t>
            </a:r>
            <a:r>
              <a:rPr lang="hu-HU" dirty="0"/>
              <a:t>vezető tisztségviselő képviseleti jogát önállóan gyakorolja.</a:t>
            </a:r>
          </a:p>
          <a:p>
            <a:pPr marL="0" indent="0" algn="just">
              <a:buNone/>
            </a:pPr>
            <a:r>
              <a:rPr lang="hu-HU" dirty="0" smtClean="0"/>
              <a:t>A </a:t>
            </a:r>
            <a:r>
              <a:rPr lang="hu-HU" dirty="0"/>
              <a:t>vezető tisztségviselő köteles a jogi személy jogszabályban előírt adatait a nyilvántartó bíróságnak bejelenteni.</a:t>
            </a:r>
          </a:p>
          <a:p>
            <a:pPr marL="0" indent="0">
              <a:buNone/>
            </a:pPr>
            <a:endParaRPr lang="hu-HU" dirty="0"/>
          </a:p>
        </p:txBody>
      </p:sp>
    </p:spTree>
    <p:extLst>
      <p:ext uri="{BB962C8B-B14F-4D97-AF65-F5344CB8AC3E}">
        <p14:creationId xmlns:p14="http://schemas.microsoft.com/office/powerpoint/2010/main" val="382399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A gazdasági társaság fogalma</a:t>
            </a:r>
            <a:endParaRPr lang="hu-HU" dirty="0"/>
          </a:p>
        </p:txBody>
      </p:sp>
      <p:sp>
        <p:nvSpPr>
          <p:cNvPr id="3" name="Content Placeholder 2"/>
          <p:cNvSpPr>
            <a:spLocks noGrp="1"/>
          </p:cNvSpPr>
          <p:nvPr>
            <p:ph idx="1"/>
          </p:nvPr>
        </p:nvSpPr>
        <p:spPr>
          <a:xfrm>
            <a:off x="457200" y="1196752"/>
            <a:ext cx="8229600" cy="4929411"/>
          </a:xfrm>
        </p:spPr>
        <p:txBody>
          <a:bodyPr>
            <a:normAutofit fontScale="55000" lnSpcReduction="20000"/>
          </a:bodyPr>
          <a:lstStyle/>
          <a:p>
            <a:pPr marL="0" indent="0" algn="just">
              <a:buNone/>
            </a:pPr>
            <a:r>
              <a:rPr lang="hu-HU" sz="3600" dirty="0"/>
              <a:t>A gazdasági társaságok üzletszerű közös gazdasági tevékenység folytatására, a tagok vagyoni hozzájárulásával létrehozott, jogi személyiséggel rendelkező vállalkozások, amelyekben a tagok a nyereségből közösen részesednek, és a veszteséget közösen viselik.</a:t>
            </a:r>
          </a:p>
          <a:p>
            <a:pPr marL="0" indent="0" algn="just">
              <a:buNone/>
            </a:pPr>
            <a:endParaRPr lang="hu-HU" sz="3600" dirty="0"/>
          </a:p>
          <a:p>
            <a:pPr marL="0" indent="0" algn="just">
              <a:buNone/>
            </a:pPr>
            <a:r>
              <a:rPr lang="hu-HU" sz="3600" dirty="0" smtClean="0"/>
              <a:t>A </a:t>
            </a:r>
            <a:r>
              <a:rPr lang="hu-HU" sz="3600" dirty="0"/>
              <a:t>társaság nyeresége a tagokat vagyoni hozzájárulásuk arányában illeti meg, és a veszteséget is ilyen arányban kell viselniük. A társaság a tag részére az előző üzleti évi adózott eredménnyel kiegészített szabad eredménytartaléka terhére teljesíthet kifizetést vagy más vagyoni szolgáltatást. Semmis a létesítő okirat azon rendelkezése, amely valamely tagot a nyereségből vagy a veszteség viseléséből teljesen kizár.</a:t>
            </a:r>
          </a:p>
          <a:p>
            <a:pPr marL="0" indent="0" algn="just">
              <a:buNone/>
            </a:pPr>
            <a:endParaRPr lang="hu-HU" sz="3600" dirty="0"/>
          </a:p>
          <a:p>
            <a:pPr marL="0" indent="0" algn="just">
              <a:buNone/>
            </a:pPr>
            <a:r>
              <a:rPr lang="hu-HU" sz="3600" dirty="0" smtClean="0"/>
              <a:t>A </a:t>
            </a:r>
            <a:r>
              <a:rPr lang="hu-HU" sz="3600" dirty="0"/>
              <a:t>tag a többi taggal és a társaság szerveivel köteles együttműködni, nem fejthet ki olyan tevékenységet, amely a társaság céljainak elérését veszélyezteti.</a:t>
            </a:r>
          </a:p>
          <a:p>
            <a:pPr marL="0" indent="0" algn="just">
              <a:buNone/>
            </a:pPr>
            <a:endParaRPr lang="hu-HU" sz="3600" dirty="0" smtClean="0"/>
          </a:p>
          <a:p>
            <a:pPr marL="0" indent="0" algn="just">
              <a:buNone/>
            </a:pPr>
            <a:r>
              <a:rPr lang="hu-HU" sz="3600" dirty="0" smtClean="0"/>
              <a:t>Gazdasági </a:t>
            </a:r>
            <a:r>
              <a:rPr lang="hu-HU" sz="3600" dirty="0"/>
              <a:t>társaság közkereseti társaság, betéti társaság, korlátolt felelősségű társaság vagy részvénytársaság formájában alapítható.</a:t>
            </a:r>
          </a:p>
          <a:p>
            <a:pPr marL="0" indent="0">
              <a:buNone/>
            </a:pPr>
            <a:endParaRPr lang="hu-HU" dirty="0"/>
          </a:p>
        </p:txBody>
      </p:sp>
    </p:spTree>
    <p:extLst>
      <p:ext uri="{BB962C8B-B14F-4D97-AF65-F5344CB8AC3E}">
        <p14:creationId xmlns:p14="http://schemas.microsoft.com/office/powerpoint/2010/main" val="8436900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Gazdasági társaság tagjai</a:t>
            </a:r>
            <a:endParaRPr lang="hu-HU" dirty="0"/>
          </a:p>
        </p:txBody>
      </p:sp>
      <p:sp>
        <p:nvSpPr>
          <p:cNvPr id="3" name="Content Placeholder 2"/>
          <p:cNvSpPr>
            <a:spLocks noGrp="1"/>
          </p:cNvSpPr>
          <p:nvPr>
            <p:ph idx="1"/>
          </p:nvPr>
        </p:nvSpPr>
        <p:spPr/>
        <p:txBody>
          <a:bodyPr>
            <a:normAutofit fontScale="77500" lnSpcReduction="20000"/>
          </a:bodyPr>
          <a:lstStyle/>
          <a:p>
            <a:pPr marL="0" indent="0" algn="just">
              <a:buNone/>
            </a:pPr>
            <a:r>
              <a:rPr lang="hu-HU" dirty="0"/>
              <a:t>Természetes személy egyidejűleg egy gazdasági társaságban lehet a társaság korlátlanul felelős tagja. Kiskorú személy gazdasági társaság korlátlanul felelős tagja nem lehet.</a:t>
            </a:r>
          </a:p>
          <a:p>
            <a:pPr marL="0" indent="0" algn="just">
              <a:buNone/>
            </a:pPr>
            <a:endParaRPr lang="hu-HU" dirty="0"/>
          </a:p>
          <a:p>
            <a:pPr marL="0" indent="0" algn="just">
              <a:buNone/>
            </a:pPr>
            <a:r>
              <a:rPr lang="hu-HU" dirty="0" smtClean="0"/>
              <a:t>Közkereseti </a:t>
            </a:r>
            <a:r>
              <a:rPr lang="hu-HU" dirty="0"/>
              <a:t>társaság, betéti társaság és egyéni cég nem lehet gazdasági társaság korlátlanul felelős tagja.</a:t>
            </a:r>
          </a:p>
          <a:p>
            <a:pPr marL="0" indent="0" algn="just">
              <a:buNone/>
            </a:pPr>
            <a:endParaRPr lang="hu-HU" dirty="0"/>
          </a:p>
          <a:p>
            <a:pPr marL="0" indent="0" algn="just">
              <a:buNone/>
            </a:pPr>
            <a:r>
              <a:rPr lang="hu-HU" dirty="0" smtClean="0"/>
              <a:t>Nyilvánosan </a:t>
            </a:r>
            <a:r>
              <a:rPr lang="hu-HU" dirty="0"/>
              <a:t>működő részvénytársaság kivételével nem lehet gazdasági társaság tagja, aki eltiltás hatálya alatt áll.</a:t>
            </a:r>
          </a:p>
          <a:p>
            <a:pPr marL="0" indent="0" algn="just">
              <a:buNone/>
            </a:pPr>
            <a:endParaRPr lang="hu-HU" dirty="0"/>
          </a:p>
          <a:p>
            <a:pPr marL="0" indent="0" algn="just">
              <a:buNone/>
            </a:pPr>
            <a:r>
              <a:rPr lang="hu-HU" dirty="0" smtClean="0"/>
              <a:t>A </a:t>
            </a:r>
            <a:r>
              <a:rPr lang="hu-HU" dirty="0"/>
              <a:t>részvénytársaság tagjai a részvényesek.</a:t>
            </a:r>
          </a:p>
          <a:p>
            <a:pPr marL="0" indent="0">
              <a:buNone/>
            </a:pPr>
            <a:endParaRPr lang="hu-HU" dirty="0"/>
          </a:p>
        </p:txBody>
      </p:sp>
    </p:spTree>
    <p:extLst>
      <p:ext uri="{BB962C8B-B14F-4D97-AF65-F5344CB8AC3E}">
        <p14:creationId xmlns:p14="http://schemas.microsoft.com/office/powerpoint/2010/main" val="29992996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Gazdasági társaság alapítása</a:t>
            </a:r>
            <a:endParaRPr lang="hu-HU" dirty="0"/>
          </a:p>
        </p:txBody>
      </p:sp>
      <p:sp>
        <p:nvSpPr>
          <p:cNvPr id="3" name="Content Placeholder 2"/>
          <p:cNvSpPr>
            <a:spLocks noGrp="1"/>
          </p:cNvSpPr>
          <p:nvPr>
            <p:ph idx="1"/>
          </p:nvPr>
        </p:nvSpPr>
        <p:spPr/>
        <p:txBody>
          <a:bodyPr>
            <a:normAutofit fontScale="62500" lnSpcReduction="20000"/>
          </a:bodyPr>
          <a:lstStyle/>
          <a:p>
            <a:pPr marL="0" indent="0" algn="just">
              <a:buNone/>
            </a:pPr>
            <a:r>
              <a:rPr lang="hu-HU" dirty="0"/>
              <a:t>A gazdasági társaság létesítő okirata – a részvénytársaság és az egyszemélyes korlátolt felelősségű társaság kivételével – a társasági szerződés. A részvénytársaság létesítő okirata az alapszabály, az egyszemélyes korlátolt felelősségű társaságé az alapító okirat.</a:t>
            </a:r>
          </a:p>
          <a:p>
            <a:pPr marL="0" indent="0" algn="just">
              <a:buNone/>
            </a:pPr>
            <a:r>
              <a:rPr lang="hu-HU" dirty="0" smtClean="0"/>
              <a:t> </a:t>
            </a:r>
            <a:r>
              <a:rPr lang="hu-HU" dirty="0"/>
              <a:t>A létesítő okiratot valamennyi alapító tagnak alá kell írnia. A tag helyett a társasági szerződést közokiratba vagy teljes bizonyító erejű magánokiratba foglalt meghatalmazással rendelkező képviselője is aláírhatja.</a:t>
            </a:r>
          </a:p>
          <a:p>
            <a:pPr marL="0" indent="0" algn="just">
              <a:buNone/>
            </a:pPr>
            <a:r>
              <a:rPr lang="hu-HU" dirty="0" smtClean="0"/>
              <a:t>A </a:t>
            </a:r>
            <a:r>
              <a:rPr lang="hu-HU" dirty="0"/>
              <a:t>létesítő okiratot közjegyzői okiratba vagy ügyvéd, illetve valamelyik alapító jogtanácsosa által ellenjegyzett magánokiratba kell foglalni.</a:t>
            </a:r>
          </a:p>
          <a:p>
            <a:pPr marL="0" indent="0" algn="just">
              <a:buNone/>
            </a:pPr>
            <a:r>
              <a:rPr lang="hu-HU" dirty="0" smtClean="0"/>
              <a:t>Ha </a:t>
            </a:r>
            <a:r>
              <a:rPr lang="hu-HU" dirty="0"/>
              <a:t>a társaság székhelye nem azonos a társaság központi ügyintézésének helyével, a létesítő okiratban a központi ügyintézés helyét is meg kell jelölni.</a:t>
            </a:r>
          </a:p>
          <a:p>
            <a:pPr marL="0" indent="0" algn="just">
              <a:buNone/>
            </a:pPr>
            <a:r>
              <a:rPr lang="hu-HU" dirty="0" smtClean="0"/>
              <a:t>A </a:t>
            </a:r>
            <a:r>
              <a:rPr lang="hu-HU" dirty="0"/>
              <a:t>létesítő okiratban a társaság telephelyét és fióktelepét fel kell tüntetni, ha annak a nyilvántartásba való bejegyzését a társaság kéri.</a:t>
            </a:r>
          </a:p>
          <a:p>
            <a:pPr marL="0" indent="0" algn="just">
              <a:buNone/>
            </a:pPr>
            <a:r>
              <a:rPr lang="hu-HU" dirty="0" smtClean="0"/>
              <a:t>Ha </a:t>
            </a:r>
            <a:r>
              <a:rPr lang="hu-HU" dirty="0"/>
              <a:t>jogszabály valamely gazdasági tevékenység gyakorlását hatósági engedélyhez köti, a társaság e tevékenységet a jogerős hatósági engedély alapján kezdheti meg.</a:t>
            </a:r>
          </a:p>
          <a:p>
            <a:pPr marL="0" indent="0">
              <a:buNone/>
            </a:pPr>
            <a:endParaRPr lang="hu-HU" dirty="0"/>
          </a:p>
        </p:txBody>
      </p:sp>
    </p:spTree>
    <p:extLst>
      <p:ext uri="{BB962C8B-B14F-4D97-AF65-F5344CB8AC3E}">
        <p14:creationId xmlns:p14="http://schemas.microsoft.com/office/powerpoint/2010/main" val="30610485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u-HU" dirty="0" err="1" smtClean="0"/>
              <a:t>Pénzbeni</a:t>
            </a:r>
            <a:r>
              <a:rPr lang="hu-HU" dirty="0" smtClean="0"/>
              <a:t> és nem </a:t>
            </a:r>
            <a:r>
              <a:rPr lang="hu-HU" dirty="0" err="1" smtClean="0"/>
              <a:t>pénzbeni</a:t>
            </a:r>
            <a:r>
              <a:rPr lang="hu-HU" dirty="0" smtClean="0"/>
              <a:t> hozzájárulás</a:t>
            </a:r>
            <a:endParaRPr lang="hu-HU" dirty="0"/>
          </a:p>
        </p:txBody>
      </p:sp>
      <p:sp>
        <p:nvSpPr>
          <p:cNvPr id="3" name="Content Placeholder 2"/>
          <p:cNvSpPr>
            <a:spLocks noGrp="1"/>
          </p:cNvSpPr>
          <p:nvPr>
            <p:ph idx="1"/>
          </p:nvPr>
        </p:nvSpPr>
        <p:spPr/>
        <p:txBody>
          <a:bodyPr>
            <a:normAutofit fontScale="55000" lnSpcReduction="20000"/>
          </a:bodyPr>
          <a:lstStyle/>
          <a:p>
            <a:pPr marL="0" indent="0" algn="just">
              <a:buNone/>
            </a:pPr>
            <a:r>
              <a:rPr lang="hu-HU" b="1" dirty="0" smtClean="0"/>
              <a:t>Vagyoni hozzájárulás</a:t>
            </a:r>
          </a:p>
          <a:p>
            <a:pPr marL="0" indent="0" algn="just">
              <a:buNone/>
            </a:pPr>
            <a:r>
              <a:rPr lang="hu-HU" dirty="0" smtClean="0"/>
              <a:t>Ha </a:t>
            </a:r>
            <a:r>
              <a:rPr lang="hu-HU" dirty="0"/>
              <a:t>a tag a létesítő okiratban vállalt vagyoni hozzájárulását az előírt időpontig nem szolgáltatja, az ügyvezetés harmincnapos határidő tűzésével és a jogkövetkezmények feltüntetésével felszólítja a tagot a </a:t>
            </a:r>
            <a:r>
              <a:rPr lang="hu-HU" dirty="0" smtClean="0"/>
              <a:t>teljesítésre. A határidő </a:t>
            </a:r>
            <a:r>
              <a:rPr lang="hu-HU" dirty="0"/>
              <a:t>eredménytelen elteltével a vagyoni hozzájárulását nem teljesítő tag tagsági jogviszonya a határidő lejáratát követő nappal megszűnik. </a:t>
            </a:r>
          </a:p>
          <a:p>
            <a:pPr marL="0" indent="0" algn="just">
              <a:buNone/>
            </a:pPr>
            <a:endParaRPr lang="hu-HU" dirty="0" smtClean="0"/>
          </a:p>
          <a:p>
            <a:pPr marL="0" indent="0" algn="just">
              <a:buNone/>
            </a:pPr>
            <a:r>
              <a:rPr lang="hu-HU" b="1" dirty="0" smtClean="0"/>
              <a:t>Nem </a:t>
            </a:r>
            <a:r>
              <a:rPr lang="hu-HU" b="1" dirty="0" err="1" smtClean="0"/>
              <a:t>pénzbeni</a:t>
            </a:r>
            <a:r>
              <a:rPr lang="hu-HU" b="1" dirty="0" smtClean="0"/>
              <a:t> hozzájárulás</a:t>
            </a:r>
            <a:endParaRPr lang="hu-HU" b="1" dirty="0"/>
          </a:p>
          <a:p>
            <a:pPr marL="0" indent="0" algn="just">
              <a:buNone/>
            </a:pPr>
            <a:r>
              <a:rPr lang="hu-HU" dirty="0" smtClean="0"/>
              <a:t>Nem </a:t>
            </a:r>
            <a:r>
              <a:rPr lang="hu-HU" dirty="0"/>
              <a:t>pénzbeli vagyoni hozzájárulásként követelés is szolgáltatható, ha azt az adós elismerte, vagy az jogerős bírósági határozaton alapul. A tag munkavégzésre, személyes közreműködésre vagy szolgáltatásra irányuló kötelezettségvállalása nem lehet nem pénzbeli vagyoni hozzájárulás.</a:t>
            </a:r>
          </a:p>
          <a:p>
            <a:pPr marL="0" indent="0" algn="just">
              <a:buNone/>
            </a:pPr>
            <a:endParaRPr lang="hu-HU" dirty="0"/>
          </a:p>
          <a:p>
            <a:pPr marL="0" indent="0" algn="just">
              <a:buNone/>
            </a:pPr>
            <a:r>
              <a:rPr lang="hu-HU" dirty="0" smtClean="0"/>
              <a:t>Azok </a:t>
            </a:r>
            <a:r>
              <a:rPr lang="hu-HU" dirty="0"/>
              <a:t>a tagok, akik valamely tag nem pénzbeli vagyoni hozzájárulását tudomásuk ellenére a szolgáltatáskori értéket meghaladó értékkel fogadták el, az ebből eredő károkért a nem pénzbeli vagyoni hozzájárulást teljesítővel egyetemlegesen felelnek a társasággal szemben a szerződésszegéssel okozott károkért való felelősség szabályai szerint.</a:t>
            </a:r>
          </a:p>
          <a:p>
            <a:pPr marL="0" indent="0">
              <a:buNone/>
            </a:pPr>
            <a:endParaRPr lang="hu-HU" dirty="0"/>
          </a:p>
          <a:p>
            <a:pPr marL="0" indent="0">
              <a:buNone/>
            </a:pPr>
            <a:endParaRPr lang="hu-HU" dirty="0"/>
          </a:p>
        </p:txBody>
      </p:sp>
    </p:spTree>
    <p:extLst>
      <p:ext uri="{BB962C8B-B14F-4D97-AF65-F5344CB8AC3E}">
        <p14:creationId xmlns:p14="http://schemas.microsoft.com/office/powerpoint/2010/main" val="8745335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err="1" smtClean="0"/>
              <a:t>Előtársaság</a:t>
            </a:r>
            <a:endParaRPr lang="hu-HU" dirty="0"/>
          </a:p>
        </p:txBody>
      </p:sp>
      <p:sp>
        <p:nvSpPr>
          <p:cNvPr id="3" name="Content Placeholder 2"/>
          <p:cNvSpPr>
            <a:spLocks noGrp="1"/>
          </p:cNvSpPr>
          <p:nvPr>
            <p:ph idx="1"/>
          </p:nvPr>
        </p:nvSpPr>
        <p:spPr>
          <a:xfrm>
            <a:off x="457200" y="1196752"/>
            <a:ext cx="8229600" cy="5400600"/>
          </a:xfrm>
        </p:spPr>
        <p:txBody>
          <a:bodyPr>
            <a:normAutofit fontScale="32500" lnSpcReduction="20000"/>
          </a:bodyPr>
          <a:lstStyle/>
          <a:p>
            <a:pPr marL="0" indent="0" algn="just">
              <a:buNone/>
            </a:pPr>
            <a:r>
              <a:rPr lang="hu-HU" sz="4600" dirty="0"/>
              <a:t>A gazdasági társaság a létesítő okirat közjegyzői okiratba foglalásától vagy ügyvédi vagy jogtanácsosi ellenjegyzésétől kezdődően a létrehozni kívánt társaság </a:t>
            </a:r>
            <a:r>
              <a:rPr lang="hu-HU" sz="4600" dirty="0" err="1"/>
              <a:t>előtársaságaként</a:t>
            </a:r>
            <a:r>
              <a:rPr lang="hu-HU" sz="4600" dirty="0"/>
              <a:t> működhet. Üzletszerű gazdasági tevékenységet az </a:t>
            </a:r>
            <a:r>
              <a:rPr lang="hu-HU" sz="4600" dirty="0" err="1"/>
              <a:t>előtársaság</a:t>
            </a:r>
            <a:r>
              <a:rPr lang="hu-HU" sz="4600" dirty="0"/>
              <a:t> a nyilvántartásba-vételi kérelem benyújtását követően folytathat. Az </a:t>
            </a:r>
            <a:r>
              <a:rPr lang="hu-HU" sz="4600" dirty="0" err="1"/>
              <a:t>előtársasági</a:t>
            </a:r>
            <a:r>
              <a:rPr lang="hu-HU" sz="4600" dirty="0"/>
              <a:t> jelleget a társaság iratain és jognyilatkozatain fel kell tüntetni; ennek hiányában az </a:t>
            </a:r>
            <a:r>
              <a:rPr lang="hu-HU" sz="4600" dirty="0" err="1"/>
              <a:t>előtársaság</a:t>
            </a:r>
            <a:r>
              <a:rPr lang="hu-HU" sz="4600" dirty="0"/>
              <a:t> által tett jognyilatkozat – ha a nyilvántartó bíróság a társaságot nem jegyzi be – az alapítók által együttesen tett jognyilatkozatnak minősül.</a:t>
            </a:r>
          </a:p>
          <a:p>
            <a:pPr marL="0" indent="0" algn="just">
              <a:buNone/>
            </a:pPr>
            <a:endParaRPr lang="hu-HU" sz="4600" dirty="0"/>
          </a:p>
          <a:p>
            <a:pPr marL="0" indent="0" algn="just">
              <a:buNone/>
            </a:pPr>
            <a:r>
              <a:rPr lang="hu-HU" sz="4600" dirty="0" smtClean="0"/>
              <a:t>Az </a:t>
            </a:r>
            <a:r>
              <a:rPr lang="hu-HU" sz="4600" dirty="0" err="1"/>
              <a:t>előtársaságra</a:t>
            </a:r>
            <a:r>
              <a:rPr lang="hu-HU" sz="4600" dirty="0"/>
              <a:t> a létrehozni kívánt gazdasági társaságra irányadó szabályokat kell alkalmazni azzal az eltéréssel, hogy</a:t>
            </a:r>
          </a:p>
          <a:p>
            <a:pPr marL="0" indent="0" algn="just">
              <a:buNone/>
            </a:pPr>
            <a:r>
              <a:rPr lang="hu-HU" sz="4600" dirty="0" smtClean="0"/>
              <a:t>a</a:t>
            </a:r>
            <a:r>
              <a:rPr lang="hu-HU" sz="4600" dirty="0"/>
              <a:t>) </a:t>
            </a:r>
            <a:r>
              <a:rPr lang="hu-HU" sz="4600" dirty="0" err="1"/>
              <a:t>a</a:t>
            </a:r>
            <a:r>
              <a:rPr lang="hu-HU" sz="4600" dirty="0"/>
              <a:t> tagok személyében kizárólag jogszabályon alapuló változás következhet be;</a:t>
            </a:r>
          </a:p>
          <a:p>
            <a:pPr marL="0" indent="0" algn="just">
              <a:buNone/>
            </a:pPr>
            <a:r>
              <a:rPr lang="hu-HU" sz="4600" dirty="0" smtClean="0"/>
              <a:t>b</a:t>
            </a:r>
            <a:r>
              <a:rPr lang="hu-HU" sz="4600" dirty="0"/>
              <a:t>) a létesítő okirat módosítására – a nyilvántartó bíróság, valamint a hatósági engedély kiadására jogosult szerv felhívása teljesítésének kivételével – nem kerülhet sor;</a:t>
            </a:r>
          </a:p>
          <a:p>
            <a:pPr marL="0" indent="0" algn="just">
              <a:buNone/>
            </a:pPr>
            <a:r>
              <a:rPr lang="hu-HU" sz="4600" dirty="0" smtClean="0"/>
              <a:t>c</a:t>
            </a:r>
            <a:r>
              <a:rPr lang="hu-HU" sz="4600" dirty="0"/>
              <a:t>) az </a:t>
            </a:r>
            <a:r>
              <a:rPr lang="hu-HU" sz="4600" dirty="0" err="1"/>
              <a:t>előtársaság</a:t>
            </a:r>
            <a:r>
              <a:rPr lang="hu-HU" sz="4600" dirty="0"/>
              <a:t> gazdasági társaságot nem alapíthat, és abban tagként nem vehet részt;</a:t>
            </a:r>
          </a:p>
          <a:p>
            <a:pPr marL="0" indent="0" algn="just">
              <a:buNone/>
            </a:pPr>
            <a:r>
              <a:rPr lang="hu-HU" sz="4600" dirty="0" smtClean="0"/>
              <a:t>d</a:t>
            </a:r>
            <a:r>
              <a:rPr lang="hu-HU" sz="4600" dirty="0"/>
              <a:t>) nem kezdeményezhető tag kizárására irányuló per; és</a:t>
            </a:r>
          </a:p>
          <a:p>
            <a:pPr marL="0" indent="0" algn="just">
              <a:buNone/>
            </a:pPr>
            <a:r>
              <a:rPr lang="hu-HU" sz="4600" dirty="0" smtClean="0"/>
              <a:t>e</a:t>
            </a:r>
            <a:r>
              <a:rPr lang="hu-HU" sz="4600" dirty="0"/>
              <a:t>) nem határozható el átalakulás, egyesülés, szétválás, valamint jogutód nélküli megszűnés.</a:t>
            </a:r>
          </a:p>
          <a:p>
            <a:pPr marL="0" indent="0" algn="just">
              <a:buNone/>
            </a:pPr>
            <a:endParaRPr lang="hu-HU" sz="4600" dirty="0"/>
          </a:p>
          <a:p>
            <a:pPr marL="0" indent="0" algn="just">
              <a:buNone/>
            </a:pPr>
            <a:r>
              <a:rPr lang="hu-HU" sz="4600" dirty="0" smtClean="0"/>
              <a:t>Ha </a:t>
            </a:r>
            <a:r>
              <a:rPr lang="hu-HU" sz="4600" dirty="0"/>
              <a:t>a gazdasági társaságot a bíróság jogerősen bejegyzi, az </a:t>
            </a:r>
            <a:r>
              <a:rPr lang="hu-HU" sz="4600" dirty="0" err="1"/>
              <a:t>előtársasági</a:t>
            </a:r>
            <a:r>
              <a:rPr lang="hu-HU" sz="4600" dirty="0"/>
              <a:t> létszakasz megszűnik, és az </a:t>
            </a:r>
            <a:r>
              <a:rPr lang="hu-HU" sz="4600" dirty="0" err="1"/>
              <a:t>előtársaságként</a:t>
            </a:r>
            <a:r>
              <a:rPr lang="hu-HU" sz="4600" dirty="0"/>
              <a:t> kötött jogügyletek a gazdasági társaság jogügyleteinek minősülnek.</a:t>
            </a:r>
          </a:p>
          <a:p>
            <a:pPr marL="0" indent="0" algn="just">
              <a:buNone/>
            </a:pPr>
            <a:r>
              <a:rPr lang="hu-HU" sz="4600" dirty="0" smtClean="0"/>
              <a:t>Ha </a:t>
            </a:r>
            <a:r>
              <a:rPr lang="hu-HU" sz="4600" dirty="0"/>
              <a:t>a gazdasági társaság nyilvántartásba vételét jogerősen elutasítják, az erről való tudomásszerzés után az </a:t>
            </a:r>
            <a:r>
              <a:rPr lang="hu-HU" sz="4600" dirty="0" err="1"/>
              <a:t>előtársaság</a:t>
            </a:r>
            <a:r>
              <a:rPr lang="hu-HU" sz="4600" dirty="0"/>
              <a:t> a működését késedelem nélkül köteles megszüntetni. E kötelezettség megszegésével okozott károkért az </a:t>
            </a:r>
            <a:r>
              <a:rPr lang="hu-HU" sz="4600" dirty="0" err="1"/>
              <a:t>előtársaság</a:t>
            </a:r>
            <a:r>
              <a:rPr lang="hu-HU" sz="4600" dirty="0"/>
              <a:t> vezető tisztségviselői a szerződésszegéssel okozott károkért való felelősség szabályai szerint felelnek.</a:t>
            </a:r>
          </a:p>
          <a:p>
            <a:pPr marL="0" indent="0" algn="just">
              <a:buNone/>
            </a:pPr>
            <a:r>
              <a:rPr lang="hu-HU" sz="4600" dirty="0" smtClean="0"/>
              <a:t>Az </a:t>
            </a:r>
            <a:r>
              <a:rPr lang="hu-HU" sz="4600" dirty="0" err="1"/>
              <a:t>előtársaság</a:t>
            </a:r>
            <a:r>
              <a:rPr lang="hu-HU" sz="4600" dirty="0"/>
              <a:t> működésének </a:t>
            </a:r>
            <a:r>
              <a:rPr lang="hu-HU" sz="4600" dirty="0" smtClean="0"/>
              <a:t>megszűnése </a:t>
            </a:r>
            <a:r>
              <a:rPr lang="hu-HU" sz="4600" dirty="0"/>
              <a:t>esetén a megszűnésig vállalt kötelezettségeket a létrehozni kívánt társaság rendelkezésére bocsátott vagyonból kell teljesíteni. Az ebből ki nem egyenlíthető követelésekért az alapítók harmadik személyekkel szemben egyetemlegesen kötelesek helytállni. </a:t>
            </a:r>
          </a:p>
          <a:p>
            <a:pPr marL="0" indent="0">
              <a:buNone/>
            </a:pPr>
            <a:endParaRPr lang="hu-HU" dirty="0"/>
          </a:p>
        </p:txBody>
      </p:sp>
    </p:spTree>
    <p:extLst>
      <p:ext uri="{BB962C8B-B14F-4D97-AF65-F5344CB8AC3E}">
        <p14:creationId xmlns:p14="http://schemas.microsoft.com/office/powerpoint/2010/main" val="16101872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A </a:t>
            </a:r>
            <a:r>
              <a:rPr lang="fr-CH" dirty="0" err="1" smtClean="0"/>
              <a:t>létes</a:t>
            </a:r>
            <a:r>
              <a:rPr lang="hu-HU" dirty="0" err="1" smtClean="0"/>
              <a:t>ítő</a:t>
            </a:r>
            <a:r>
              <a:rPr lang="hu-HU" dirty="0" smtClean="0"/>
              <a:t> okirat módosítása</a:t>
            </a:r>
            <a:endParaRPr lang="hu-HU" dirty="0"/>
          </a:p>
        </p:txBody>
      </p:sp>
      <p:sp>
        <p:nvSpPr>
          <p:cNvPr id="3" name="Content Placeholder 2"/>
          <p:cNvSpPr>
            <a:spLocks noGrp="1"/>
          </p:cNvSpPr>
          <p:nvPr>
            <p:ph idx="1"/>
          </p:nvPr>
        </p:nvSpPr>
        <p:spPr/>
        <p:txBody>
          <a:bodyPr>
            <a:normAutofit fontScale="70000" lnSpcReduction="20000"/>
          </a:bodyPr>
          <a:lstStyle/>
          <a:p>
            <a:pPr marL="0" indent="0">
              <a:buNone/>
            </a:pPr>
            <a:r>
              <a:rPr lang="hu-HU" dirty="0"/>
              <a:t>A létesítő okirat módosításáról – ha az nem szerződéssel történik – a társaság legfőbb szerve legalább </a:t>
            </a:r>
            <a:r>
              <a:rPr lang="hu-HU" b="1" dirty="0"/>
              <a:t>háromnegyedes</a:t>
            </a:r>
            <a:r>
              <a:rPr lang="hu-HU" dirty="0"/>
              <a:t> szótöbbséggel dönt.</a:t>
            </a:r>
          </a:p>
          <a:p>
            <a:pPr marL="0" indent="0">
              <a:buNone/>
            </a:pPr>
            <a:endParaRPr lang="hu-HU" dirty="0"/>
          </a:p>
          <a:p>
            <a:pPr marL="0" indent="0">
              <a:buNone/>
            </a:pPr>
            <a:r>
              <a:rPr lang="hu-HU" dirty="0" smtClean="0"/>
              <a:t>A </a:t>
            </a:r>
            <a:r>
              <a:rPr lang="hu-HU" dirty="0"/>
              <a:t>társaság cégnevének, székhelyének, telephelyeinek, fióktelepeinek, és a társaság – főtevékenységnek nem minősülő – tevékenységi körének megváltoztatásáról a legfőbb szerv </a:t>
            </a:r>
            <a:r>
              <a:rPr lang="hu-HU" b="1" dirty="0"/>
              <a:t>egyszerű</a:t>
            </a:r>
            <a:r>
              <a:rPr lang="hu-HU" dirty="0"/>
              <a:t> szótöbbséggel hoz határozatot.</a:t>
            </a:r>
          </a:p>
          <a:p>
            <a:pPr marL="0" indent="0">
              <a:buNone/>
            </a:pPr>
            <a:endParaRPr lang="hu-HU" dirty="0"/>
          </a:p>
          <a:p>
            <a:pPr marL="0" indent="0">
              <a:buNone/>
            </a:pPr>
            <a:r>
              <a:rPr lang="hu-HU" dirty="0" smtClean="0"/>
              <a:t>Valamennyi </a:t>
            </a:r>
            <a:r>
              <a:rPr lang="hu-HU" dirty="0"/>
              <a:t>tag </a:t>
            </a:r>
            <a:r>
              <a:rPr lang="hu-HU" b="1" dirty="0"/>
              <a:t>egyhangú</a:t>
            </a:r>
            <a:r>
              <a:rPr lang="hu-HU" dirty="0"/>
              <a:t> határozatára van szükség, ha a módosítás egyes tagok jogait hátrányosan érintené, vagy helyzetét terhesebbé tenné. Az e kérdésben való szavazásnál azok a tagok is szavazhatnak, akik egyébként szavazati joggal nem rendelkeznek.</a:t>
            </a:r>
          </a:p>
          <a:p>
            <a:pPr marL="0" indent="0">
              <a:buNone/>
            </a:pPr>
            <a:endParaRPr lang="hu-HU" dirty="0"/>
          </a:p>
        </p:txBody>
      </p:sp>
    </p:spTree>
    <p:extLst>
      <p:ext uri="{BB962C8B-B14F-4D97-AF65-F5344CB8AC3E}">
        <p14:creationId xmlns:p14="http://schemas.microsoft.com/office/powerpoint/2010/main" val="148949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Zálogjog 2.</a:t>
            </a:r>
            <a:endParaRPr lang="hu-HU" dirty="0"/>
          </a:p>
        </p:txBody>
      </p:sp>
      <p:sp>
        <p:nvSpPr>
          <p:cNvPr id="3" name="Content Placeholder 2"/>
          <p:cNvSpPr>
            <a:spLocks noGrp="1"/>
          </p:cNvSpPr>
          <p:nvPr>
            <p:ph idx="1"/>
          </p:nvPr>
        </p:nvSpPr>
        <p:spPr/>
        <p:txBody>
          <a:bodyPr>
            <a:normAutofit/>
          </a:bodyPr>
          <a:lstStyle/>
          <a:p>
            <a:pPr marL="0" indent="0" algn="just">
              <a:buNone/>
            </a:pPr>
            <a:r>
              <a:rPr lang="hu-HU" u="sng" dirty="0" smtClean="0"/>
              <a:t>Zálogjog fajtái</a:t>
            </a:r>
          </a:p>
          <a:p>
            <a:pPr marL="0" indent="0" algn="just">
              <a:buNone/>
            </a:pPr>
            <a:r>
              <a:rPr lang="hu-HU" dirty="0" smtClean="0"/>
              <a:t>Zálogjog megalapításához zálogszerződés és erre tekintettel</a:t>
            </a:r>
          </a:p>
          <a:p>
            <a:pPr marL="0" indent="0" algn="just">
              <a:buNone/>
            </a:pPr>
            <a:r>
              <a:rPr lang="hu-HU" dirty="0" smtClean="0"/>
              <a:t>a) </a:t>
            </a:r>
            <a:r>
              <a:rPr lang="hu-HU" dirty="0" err="1" smtClean="0"/>
              <a:t>a</a:t>
            </a:r>
            <a:r>
              <a:rPr lang="hu-HU" dirty="0" smtClean="0"/>
              <a:t> zálogjog megfelelő nyilvántartásba való bejegyzése (jelzálogjog); vagy</a:t>
            </a:r>
          </a:p>
          <a:p>
            <a:pPr marL="0" indent="0" algn="just">
              <a:buNone/>
            </a:pPr>
            <a:r>
              <a:rPr lang="hu-HU" dirty="0" smtClean="0"/>
              <a:t>b) a zálogtárgy birtokának a zálogjogosult részére történő átruházása (kézizálogjog) szükséges.</a:t>
            </a:r>
          </a:p>
          <a:p>
            <a:pPr marL="0" indent="0">
              <a:buNone/>
            </a:pPr>
            <a:endParaRPr lang="hu-HU" dirty="0"/>
          </a:p>
        </p:txBody>
      </p:sp>
    </p:spTree>
    <p:extLst>
      <p:ext uri="{BB962C8B-B14F-4D97-AF65-F5344CB8AC3E}">
        <p14:creationId xmlns:p14="http://schemas.microsoft.com/office/powerpoint/2010/main" val="223015436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Legfőbb szerv</a:t>
            </a:r>
            <a:endParaRPr lang="hu-HU" dirty="0"/>
          </a:p>
        </p:txBody>
      </p:sp>
      <p:sp>
        <p:nvSpPr>
          <p:cNvPr id="3" name="Content Placeholder 2"/>
          <p:cNvSpPr>
            <a:spLocks noGrp="1"/>
          </p:cNvSpPr>
          <p:nvPr>
            <p:ph idx="1"/>
          </p:nvPr>
        </p:nvSpPr>
        <p:spPr>
          <a:xfrm>
            <a:off x="457200" y="1340768"/>
            <a:ext cx="8229600" cy="4785395"/>
          </a:xfrm>
        </p:spPr>
        <p:txBody>
          <a:bodyPr>
            <a:noAutofit/>
          </a:bodyPr>
          <a:lstStyle/>
          <a:p>
            <a:pPr marL="0" indent="0" algn="just">
              <a:buNone/>
            </a:pPr>
            <a:r>
              <a:rPr lang="hu-HU" sz="2000" dirty="0"/>
              <a:t>A gazdasági társaság tagjainak döntéshozó szerve a legfőbb szerv.</a:t>
            </a:r>
          </a:p>
          <a:p>
            <a:pPr marL="0" indent="0" algn="just">
              <a:buNone/>
            </a:pPr>
            <a:r>
              <a:rPr lang="hu-HU" sz="2000" dirty="0" smtClean="0"/>
              <a:t>A </a:t>
            </a:r>
            <a:r>
              <a:rPr lang="hu-HU" sz="2000" dirty="0"/>
              <a:t>gazdasági társaság legfőbb szervének feladata a társaság alapvető üzleti és személyi kérdéseiben való döntéshozatal. A legfőbb szerv hatáskörébe tartozik a számviteli törvény szerinti beszámoló </a:t>
            </a:r>
            <a:r>
              <a:rPr lang="hu-HU" sz="2000" dirty="0" smtClean="0"/>
              <a:t>jóváhagyása </a:t>
            </a:r>
            <a:r>
              <a:rPr lang="hu-HU" sz="2000" dirty="0"/>
              <a:t>és a nyereség felosztásáról való döntés.</a:t>
            </a:r>
          </a:p>
          <a:p>
            <a:pPr marL="0" indent="0" algn="just">
              <a:buNone/>
            </a:pPr>
            <a:r>
              <a:rPr lang="hu-HU" sz="2000" dirty="0" smtClean="0"/>
              <a:t>A </a:t>
            </a:r>
            <a:r>
              <a:rPr lang="hu-HU" sz="2000" dirty="0"/>
              <a:t>gazdasági társaság legfőbb szerve dönt a taggal, a vezető tisztségviselővel, a felügyelőbizottsági taggal és a társasági könyvvizsgálóval szembeni kártérítési igény érvényesítéséről.</a:t>
            </a:r>
          </a:p>
          <a:p>
            <a:pPr marL="0" indent="0" algn="just">
              <a:buNone/>
            </a:pPr>
            <a:r>
              <a:rPr lang="hu-HU" sz="2000" dirty="0" smtClean="0"/>
              <a:t>Egyszemélyes </a:t>
            </a:r>
            <a:r>
              <a:rPr lang="hu-HU" sz="2000" dirty="0"/>
              <a:t>társaságnál a legfőbb szerv hatáskörét az alapító vagy az egyedüli tag gyakorolja. </a:t>
            </a:r>
          </a:p>
          <a:p>
            <a:pPr marL="0" indent="0" algn="just">
              <a:buNone/>
            </a:pPr>
            <a:r>
              <a:rPr lang="hu-HU" sz="2000" dirty="0" smtClean="0"/>
              <a:t>A </a:t>
            </a:r>
            <a:r>
              <a:rPr lang="hu-HU" sz="2000" dirty="0"/>
              <a:t>gazdasági társaság minden tagja jogosult személyesen vagy képviselő útján a legfőbb szerv tevékenységében részt venni. </a:t>
            </a:r>
            <a:r>
              <a:rPr lang="hu-HU" sz="2000" dirty="0" smtClean="0"/>
              <a:t>A </a:t>
            </a:r>
            <a:r>
              <a:rPr lang="hu-HU" sz="2000" dirty="0"/>
              <a:t>képviseletre szóló meghatalmazást közokiratba vagy teljes bizonyító erejű magánokiratba kell foglalni.</a:t>
            </a:r>
          </a:p>
          <a:p>
            <a:pPr marL="0" indent="0" algn="just">
              <a:buNone/>
            </a:pPr>
            <a:r>
              <a:rPr lang="hu-HU" sz="2000" dirty="0" smtClean="0"/>
              <a:t>A </a:t>
            </a:r>
            <a:r>
              <a:rPr lang="hu-HU" sz="2000" dirty="0"/>
              <a:t>társaság legfőbb szervében gyakorolható szavazati jog mértéke a tag vagyoni hozzájárulásához igazodik.</a:t>
            </a:r>
          </a:p>
          <a:p>
            <a:pPr marL="0" indent="0">
              <a:buNone/>
            </a:pPr>
            <a:endParaRPr lang="hu-HU" sz="1600" dirty="0"/>
          </a:p>
        </p:txBody>
      </p:sp>
    </p:spTree>
    <p:extLst>
      <p:ext uri="{BB962C8B-B14F-4D97-AF65-F5344CB8AC3E}">
        <p14:creationId xmlns:p14="http://schemas.microsoft.com/office/powerpoint/2010/main" val="20679434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Ügyvezetés és képviselet</a:t>
            </a:r>
            <a:endParaRPr lang="hu-HU" dirty="0"/>
          </a:p>
        </p:txBody>
      </p:sp>
      <p:sp>
        <p:nvSpPr>
          <p:cNvPr id="3" name="Content Placeholder 2"/>
          <p:cNvSpPr>
            <a:spLocks noGrp="1"/>
          </p:cNvSpPr>
          <p:nvPr>
            <p:ph idx="1"/>
          </p:nvPr>
        </p:nvSpPr>
        <p:spPr/>
        <p:txBody>
          <a:bodyPr>
            <a:normAutofit fontScale="70000" lnSpcReduction="20000"/>
          </a:bodyPr>
          <a:lstStyle/>
          <a:p>
            <a:pPr marL="0" indent="0" algn="just">
              <a:buNone/>
            </a:pPr>
            <a:r>
              <a:rPr lang="hu-HU" dirty="0"/>
              <a:t>A társaság ügyvezetését a vezető tisztségviselő </a:t>
            </a:r>
            <a:r>
              <a:rPr lang="hu-HU" dirty="0" smtClean="0"/>
              <a:t>megbízási </a:t>
            </a:r>
            <a:r>
              <a:rPr lang="hu-HU" dirty="0"/>
              <a:t>jogviszonyban vagy munkaviszonyban láthatja el.</a:t>
            </a:r>
          </a:p>
          <a:p>
            <a:pPr marL="0" indent="0" algn="just">
              <a:buNone/>
            </a:pPr>
            <a:r>
              <a:rPr lang="hu-HU" dirty="0" smtClean="0"/>
              <a:t>A </a:t>
            </a:r>
            <a:r>
              <a:rPr lang="hu-HU" dirty="0"/>
              <a:t>vezető tisztségviselő a társaság ügyvezetését a gazdasági társaság érdekeinek elsődlegessége alapján önállóan látja el. </a:t>
            </a:r>
            <a:endParaRPr lang="hu-HU" dirty="0" smtClean="0"/>
          </a:p>
          <a:p>
            <a:pPr marL="0" indent="0" algn="just">
              <a:buNone/>
            </a:pPr>
            <a:r>
              <a:rPr lang="hu-HU" dirty="0" smtClean="0"/>
              <a:t>A </a:t>
            </a:r>
            <a:r>
              <a:rPr lang="hu-HU" dirty="0"/>
              <a:t>vezető tisztségviselőt a társaság tagja nem utasíthatja, és hatáskörét a legfőbb szerv nem vonhatja el</a:t>
            </a:r>
            <a:r>
              <a:rPr lang="hu-HU" dirty="0" smtClean="0"/>
              <a:t>. Egyszemélyes </a:t>
            </a:r>
            <a:r>
              <a:rPr lang="hu-HU" dirty="0"/>
              <a:t>gazdasági társaságnál az egyedüli tag az ügyvezetésnek utasítást adhat, amelyet a vezető tisztségviselő köteles végrehajtani</a:t>
            </a:r>
            <a:r>
              <a:rPr lang="hu-HU" dirty="0" smtClean="0"/>
              <a:t>.</a:t>
            </a:r>
          </a:p>
          <a:p>
            <a:pPr marL="0" indent="0" algn="just">
              <a:buNone/>
            </a:pPr>
            <a:r>
              <a:rPr lang="hu-HU" dirty="0"/>
              <a:t>A vezető tisztségviselői megbízatás öt évre – ha a társaság ennél rövidebb időtartamra jött létre, erre az időtartamra – szól.</a:t>
            </a:r>
            <a:endParaRPr lang="hu-HU" dirty="0" smtClean="0"/>
          </a:p>
          <a:p>
            <a:pPr marL="0" indent="0" algn="just">
              <a:buNone/>
            </a:pPr>
            <a:r>
              <a:rPr lang="hu-HU" dirty="0"/>
              <a:t>A társaság legfőbb szerve a vezető tisztségviselők munkájának segítése érdekében egy vagy több cégvezetőt nevezhet ki. A cégvezető feladatait munkaviszonyban látja el. A cégvezető olyan munkavállaló, aki a vezető tisztségviselő rendelkezései alapján irányítja a társaság folyamatos működését.</a:t>
            </a:r>
          </a:p>
          <a:p>
            <a:pPr marL="0" indent="0">
              <a:buNone/>
            </a:pPr>
            <a:endParaRPr lang="hu-HU" dirty="0"/>
          </a:p>
        </p:txBody>
      </p:sp>
    </p:spTree>
    <p:extLst>
      <p:ext uri="{BB962C8B-B14F-4D97-AF65-F5344CB8AC3E}">
        <p14:creationId xmlns:p14="http://schemas.microsoft.com/office/powerpoint/2010/main" val="281475835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Cégjegyzés</a:t>
            </a:r>
            <a:endParaRPr lang="hu-HU" dirty="0"/>
          </a:p>
        </p:txBody>
      </p:sp>
      <p:sp>
        <p:nvSpPr>
          <p:cNvPr id="3" name="Content Placeholder 2"/>
          <p:cNvSpPr>
            <a:spLocks noGrp="1"/>
          </p:cNvSpPr>
          <p:nvPr>
            <p:ph idx="1"/>
          </p:nvPr>
        </p:nvSpPr>
        <p:spPr/>
        <p:txBody>
          <a:bodyPr>
            <a:normAutofit/>
          </a:bodyPr>
          <a:lstStyle/>
          <a:p>
            <a:pPr marL="0" indent="0" algn="just">
              <a:buNone/>
            </a:pPr>
            <a:r>
              <a:rPr lang="hu-HU" dirty="0"/>
              <a:t>A gazdasági társaságot vezető tisztségviselői és képviseletre feljogosított munkavállalói írásban cégjegyzés útján képviselik.</a:t>
            </a:r>
          </a:p>
          <a:p>
            <a:pPr marL="0" indent="0" algn="just">
              <a:buNone/>
            </a:pPr>
            <a:r>
              <a:rPr lang="hu-HU" dirty="0" smtClean="0"/>
              <a:t>Az </a:t>
            </a:r>
            <a:r>
              <a:rPr lang="hu-HU" dirty="0"/>
              <a:t>ügyvezetés a cégvezető számára általános képviseleti jogot biztosíthat.</a:t>
            </a:r>
          </a:p>
          <a:p>
            <a:pPr marL="0" indent="0" algn="just">
              <a:buNone/>
            </a:pPr>
            <a:r>
              <a:rPr lang="hu-HU" dirty="0" smtClean="0"/>
              <a:t>A </a:t>
            </a:r>
            <a:r>
              <a:rPr lang="hu-HU" dirty="0"/>
              <a:t>cégvezető és a képviseletre jogosult munkavállaló képviseleti jogát érvényesen nem ruházhatja át másra.</a:t>
            </a:r>
          </a:p>
          <a:p>
            <a:pPr marL="0" indent="0">
              <a:buNone/>
            </a:pPr>
            <a:endParaRPr lang="hu-HU" dirty="0"/>
          </a:p>
        </p:txBody>
      </p:sp>
    </p:spTree>
    <p:extLst>
      <p:ext uri="{BB962C8B-B14F-4D97-AF65-F5344CB8AC3E}">
        <p14:creationId xmlns:p14="http://schemas.microsoft.com/office/powerpoint/2010/main" val="214259066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Felügyelőbizottság</a:t>
            </a:r>
            <a:endParaRPr lang="hu-HU" dirty="0"/>
          </a:p>
        </p:txBody>
      </p:sp>
      <p:sp>
        <p:nvSpPr>
          <p:cNvPr id="3" name="Content Placeholder 2"/>
          <p:cNvSpPr>
            <a:spLocks noGrp="1"/>
          </p:cNvSpPr>
          <p:nvPr>
            <p:ph idx="1"/>
          </p:nvPr>
        </p:nvSpPr>
        <p:spPr>
          <a:xfrm>
            <a:off x="457200" y="1268760"/>
            <a:ext cx="8229600" cy="4857403"/>
          </a:xfrm>
        </p:spPr>
        <p:txBody>
          <a:bodyPr>
            <a:normAutofit fontScale="70000" lnSpcReduction="20000"/>
          </a:bodyPr>
          <a:lstStyle/>
          <a:p>
            <a:pPr marL="0" indent="0" algn="just">
              <a:buNone/>
            </a:pPr>
            <a:r>
              <a:rPr lang="hu-HU" sz="3400" dirty="0"/>
              <a:t>Kötelező felügyelőbizottság létrehozása, ha a társaság teljes munkaidőben foglalkoztatott munkavállalóinak száma éves átlagban a kétszáz főt meghaladja, és az üzemi tanács nem mondott le a felügyelőbizottságban való munkavállalói részvételről.</a:t>
            </a:r>
          </a:p>
          <a:p>
            <a:pPr marL="0" indent="0" algn="just">
              <a:buNone/>
            </a:pPr>
            <a:r>
              <a:rPr lang="hu-HU" sz="3400" dirty="0" smtClean="0"/>
              <a:t>Ha </a:t>
            </a:r>
            <a:r>
              <a:rPr lang="hu-HU" sz="3400" dirty="0"/>
              <a:t>a társaságnál felügyelőbizottság működik, a beszámolóról a társaság legfőbb szerve a felügyelőbizottság írásbeli jelentésének birtokában dönthet.</a:t>
            </a:r>
          </a:p>
          <a:p>
            <a:pPr marL="0" indent="0" algn="just">
              <a:buNone/>
            </a:pPr>
            <a:r>
              <a:rPr lang="hu-HU" sz="3400" dirty="0" smtClean="0"/>
              <a:t>Ha </a:t>
            </a:r>
            <a:r>
              <a:rPr lang="hu-HU" sz="3400" dirty="0"/>
              <a:t>a felügyelőbizottság szerint az ügyvezetés tevékenysége jogszabályba vagy a létesítő okiratba ütközik, ellentétes a társaság legfőbb szerve határozataival vagy egyébként sérti a gazdasági társaság érdekeit, a felügyelőbizottság jogosult összehívni a társaság legfőbb szervének ülését e kérdés megtárgyalása és a szükséges határozatok meghozatala érdekében.</a:t>
            </a:r>
          </a:p>
          <a:p>
            <a:pPr marL="0" indent="0">
              <a:buNone/>
            </a:pPr>
            <a:endParaRPr lang="hu-HU" dirty="0"/>
          </a:p>
        </p:txBody>
      </p:sp>
    </p:spTree>
    <p:extLst>
      <p:ext uri="{BB962C8B-B14F-4D97-AF65-F5344CB8AC3E}">
        <p14:creationId xmlns:p14="http://schemas.microsoft.com/office/powerpoint/2010/main" val="115044502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Ügydöntő felügyelőbizottság</a:t>
            </a:r>
            <a:endParaRPr lang="hu-HU" dirty="0"/>
          </a:p>
        </p:txBody>
      </p:sp>
      <p:sp>
        <p:nvSpPr>
          <p:cNvPr id="3" name="Content Placeholder 2"/>
          <p:cNvSpPr>
            <a:spLocks noGrp="1"/>
          </p:cNvSpPr>
          <p:nvPr>
            <p:ph idx="1"/>
          </p:nvPr>
        </p:nvSpPr>
        <p:spPr/>
        <p:txBody>
          <a:bodyPr>
            <a:normAutofit fontScale="85000" lnSpcReduction="20000"/>
          </a:bodyPr>
          <a:lstStyle/>
          <a:p>
            <a:pPr marL="0" indent="0" algn="just">
              <a:buNone/>
            </a:pPr>
            <a:r>
              <a:rPr lang="hu-HU" dirty="0"/>
              <a:t>Ha a létesítő okirat az ügyvezetés hatáskörébe tartozó egyes döntések meghozatalát a felügyelőbizottság előzetes jóváhagyásához köti, és a felügyelőbizottság az ügyvezetés határozati javaslatát nem hagyja jóvá, de az ügyvezetés a javaslatot fenntartja, az ügyvezetés jogosult a társaság legfőbb szervének döntését kérni. </a:t>
            </a:r>
            <a:endParaRPr lang="hu-HU" dirty="0" smtClean="0"/>
          </a:p>
          <a:p>
            <a:pPr marL="0" indent="0" algn="just">
              <a:buNone/>
            </a:pPr>
            <a:r>
              <a:rPr lang="hu-HU" dirty="0" smtClean="0"/>
              <a:t>Ha </a:t>
            </a:r>
            <a:r>
              <a:rPr lang="hu-HU" dirty="0"/>
              <a:t>a felügyelőbizottság jóváhagyta az ügyvezetés javaslatát, a határozatból eredő károkért az azt megszavazó vezető tisztségviselők és felügyelőbizottsági tagok a társasággal szemben egyetemlegesen felelnek a szerződésszegéssel okozott károkért való felelősség szabályai szerint.</a:t>
            </a:r>
          </a:p>
        </p:txBody>
      </p:sp>
    </p:spTree>
    <p:extLst>
      <p:ext uri="{BB962C8B-B14F-4D97-AF65-F5344CB8AC3E}">
        <p14:creationId xmlns:p14="http://schemas.microsoft.com/office/powerpoint/2010/main" val="322325614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Könyvvizsgáló</a:t>
            </a:r>
            <a:endParaRPr lang="hu-HU" dirty="0"/>
          </a:p>
        </p:txBody>
      </p:sp>
      <p:sp>
        <p:nvSpPr>
          <p:cNvPr id="3" name="Content Placeholder 2"/>
          <p:cNvSpPr>
            <a:spLocks noGrp="1"/>
          </p:cNvSpPr>
          <p:nvPr>
            <p:ph idx="1"/>
          </p:nvPr>
        </p:nvSpPr>
        <p:spPr/>
        <p:txBody>
          <a:bodyPr>
            <a:normAutofit fontScale="77500" lnSpcReduction="20000"/>
          </a:bodyPr>
          <a:lstStyle/>
          <a:p>
            <a:pPr marL="0" indent="0">
              <a:buNone/>
            </a:pPr>
            <a:r>
              <a:rPr lang="hu-HU" dirty="0"/>
              <a:t>A legfőbb szerv által választott állandó könyvvizsgáló feladata, hogy a könyvvizsgálatot szabályszerűen elvégezze, és ennek alapján független könyvvizsgálói jelentésben foglaljon állást arról, hogy a gazdasági társaság beszámolója megfelel-e a jogszabályoknak és megbízható, valós képet ad-e a társaság vagyoni, pénzügyi és jövedelmi helyzetéről, működésének gazdasági eredményeiről.</a:t>
            </a:r>
          </a:p>
          <a:p>
            <a:pPr marL="0" indent="0">
              <a:buNone/>
            </a:pPr>
            <a:r>
              <a:rPr lang="hu-HU" dirty="0" smtClean="0"/>
              <a:t>Az </a:t>
            </a:r>
            <a:r>
              <a:rPr lang="hu-HU" dirty="0"/>
              <a:t>állandó könyvvizsgáló a könyvvizsgálói nyilvántartásban szereplő egyéni könyvvizsgáló vagy könyvvizsgáló cég lehet. </a:t>
            </a:r>
            <a:endParaRPr lang="hu-HU" dirty="0" smtClean="0"/>
          </a:p>
          <a:p>
            <a:pPr marL="0" indent="0">
              <a:buNone/>
            </a:pPr>
            <a:r>
              <a:rPr lang="hu-HU" dirty="0"/>
              <a:t>Az állandó könyvvizsgálót határozott időre, legfeljebb öt évre lehet megválasztani. Az állandó könyvvizsgáló megbízásának időtartama nem lehet rövidebb, mint a legfőbb szerv által történt megválasztásától a következő beszámolót elfogadó ülésig terjedő időszak.</a:t>
            </a:r>
          </a:p>
          <a:p>
            <a:pPr marL="0" indent="0">
              <a:buNone/>
            </a:pPr>
            <a:endParaRPr lang="hu-HU" dirty="0"/>
          </a:p>
        </p:txBody>
      </p:sp>
    </p:spTree>
    <p:extLst>
      <p:ext uri="{BB962C8B-B14F-4D97-AF65-F5344CB8AC3E}">
        <p14:creationId xmlns:p14="http://schemas.microsoft.com/office/powerpoint/2010/main" val="151270380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Közkereseti társaság</a:t>
            </a:r>
            <a:endParaRPr lang="hu-HU" dirty="0"/>
          </a:p>
        </p:txBody>
      </p:sp>
      <p:sp>
        <p:nvSpPr>
          <p:cNvPr id="3" name="Content Placeholder 2"/>
          <p:cNvSpPr>
            <a:spLocks noGrp="1"/>
          </p:cNvSpPr>
          <p:nvPr>
            <p:ph idx="1"/>
          </p:nvPr>
        </p:nvSpPr>
        <p:spPr>
          <a:xfrm>
            <a:off x="457200" y="1268760"/>
            <a:ext cx="8229600" cy="4857403"/>
          </a:xfrm>
        </p:spPr>
        <p:txBody>
          <a:bodyPr>
            <a:noAutofit/>
          </a:bodyPr>
          <a:lstStyle/>
          <a:p>
            <a:pPr marL="0" indent="0" algn="just">
              <a:buNone/>
            </a:pPr>
            <a:r>
              <a:rPr lang="hu-HU" sz="2300" dirty="0"/>
              <a:t>Közkereseti társaság (</a:t>
            </a:r>
            <a:r>
              <a:rPr lang="hu-HU" sz="2300" dirty="0" err="1"/>
              <a:t>kkt</a:t>
            </a:r>
            <a:r>
              <a:rPr lang="hu-HU" sz="2300" dirty="0"/>
              <a:t>.) létesítésére irányuló társasági szerződés megkötésével a társaság tagjai arra vállalnak kötelezettséget, hogy a társaság gazdasági tevékenységének céljára a társaság részére vagyoni hozzájárulást teljesítenek, és a társaságnak a társasági vagyon által nem fedezett kötelezettségeiért korlátlanul és egyetemlegesen helytállnak</a:t>
            </a:r>
            <a:r>
              <a:rPr lang="hu-HU" sz="2300" dirty="0" smtClean="0"/>
              <a:t>.</a:t>
            </a:r>
          </a:p>
          <a:p>
            <a:pPr marL="0" indent="0" algn="just">
              <a:buNone/>
            </a:pPr>
            <a:r>
              <a:rPr lang="hu-HU" sz="2300" dirty="0"/>
              <a:t>A közkereseti társaság tagjai egyetemlegesen kötelesek helytállni a társaságnak a társasági vagyon által nem fedezett kötelezettségeiért</a:t>
            </a:r>
            <a:r>
              <a:rPr lang="hu-HU" sz="2300" dirty="0" smtClean="0"/>
              <a:t>.</a:t>
            </a:r>
          </a:p>
          <a:p>
            <a:pPr marL="0" indent="0" algn="just">
              <a:buNone/>
            </a:pPr>
            <a:r>
              <a:rPr lang="hu-HU" sz="2300" dirty="0"/>
              <a:t>A társaságba belépő tag a belépése előtt keletkezett társasági kötelezettségekért a többi taggal azonos módon köteles helytállni</a:t>
            </a:r>
            <a:r>
              <a:rPr lang="hu-HU" sz="2300" dirty="0" smtClean="0"/>
              <a:t>.</a:t>
            </a:r>
          </a:p>
          <a:p>
            <a:pPr marL="0" indent="0" algn="just">
              <a:buNone/>
            </a:pPr>
            <a:r>
              <a:rPr lang="hu-HU" sz="2300" dirty="0"/>
              <a:t>A közkereseti társaság ügyvezetését a tagok közül kijelölt vagy megválasztott egy vagy több ügyvezető látja el. Kijelölés vagy választás hiányában valamennyi tag ügyvezető.</a:t>
            </a:r>
          </a:p>
        </p:txBody>
      </p:sp>
    </p:spTree>
    <p:extLst>
      <p:ext uri="{BB962C8B-B14F-4D97-AF65-F5344CB8AC3E}">
        <p14:creationId xmlns:p14="http://schemas.microsoft.com/office/powerpoint/2010/main" val="64466382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Betéti társaság</a:t>
            </a:r>
            <a:endParaRPr lang="hu-HU" dirty="0"/>
          </a:p>
        </p:txBody>
      </p:sp>
      <p:sp>
        <p:nvSpPr>
          <p:cNvPr id="3" name="Content Placeholder 2"/>
          <p:cNvSpPr>
            <a:spLocks noGrp="1"/>
          </p:cNvSpPr>
          <p:nvPr>
            <p:ph idx="1"/>
          </p:nvPr>
        </p:nvSpPr>
        <p:spPr/>
        <p:txBody>
          <a:bodyPr>
            <a:normAutofit fontScale="85000" lnSpcReduction="10000"/>
          </a:bodyPr>
          <a:lstStyle/>
          <a:p>
            <a:pPr marL="0" indent="0" algn="just">
              <a:buNone/>
            </a:pPr>
            <a:r>
              <a:rPr lang="hu-HU" dirty="0"/>
              <a:t>A betéti társaság (bt.) létesítésére irányuló társasági szerződés megkötésével a társaság tagjai arra vállalnak kötelezettséget, hogy a társaság gazdasági tevékenységének céljára a társaság részére vagyoni hozzájárulást teljesítenek, továbbá legalább az egyik tag </a:t>
            </a:r>
            <a:r>
              <a:rPr lang="hu-HU" dirty="0" smtClean="0"/>
              <a:t>(beltag</a:t>
            </a:r>
            <a:r>
              <a:rPr lang="hu-HU" dirty="0"/>
              <a:t>) vállalja, hogy a társaságnak a társasági vagyon által nem fedezett kötelezettségeiért a többi beltaggal egyetemlegesen köteles helytállni, míg legalább egy másik tag </a:t>
            </a:r>
            <a:r>
              <a:rPr lang="hu-HU" dirty="0" smtClean="0"/>
              <a:t>(kültag</a:t>
            </a:r>
            <a:r>
              <a:rPr lang="hu-HU" dirty="0"/>
              <a:t>) a társasági kötelezettségekért </a:t>
            </a:r>
            <a:r>
              <a:rPr lang="hu-HU" dirty="0" smtClean="0"/>
              <a:t>nem </a:t>
            </a:r>
            <a:r>
              <a:rPr lang="hu-HU" dirty="0"/>
              <a:t>tartozik helytállási kötelezettséggel</a:t>
            </a:r>
            <a:r>
              <a:rPr lang="hu-HU" dirty="0" smtClean="0"/>
              <a:t>.</a:t>
            </a:r>
          </a:p>
          <a:p>
            <a:pPr marL="0" indent="0" algn="just">
              <a:buNone/>
            </a:pPr>
            <a:r>
              <a:rPr lang="hu-HU" dirty="0"/>
              <a:t>A kültag nem lehet a társaság vezető tisztségviselője.</a:t>
            </a:r>
          </a:p>
        </p:txBody>
      </p:sp>
    </p:spTree>
    <p:extLst>
      <p:ext uri="{BB962C8B-B14F-4D97-AF65-F5344CB8AC3E}">
        <p14:creationId xmlns:p14="http://schemas.microsoft.com/office/powerpoint/2010/main" val="31218390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Korlátolt felelősségű társaság</a:t>
            </a:r>
            <a:endParaRPr lang="hu-HU" dirty="0"/>
          </a:p>
        </p:txBody>
      </p:sp>
      <p:sp>
        <p:nvSpPr>
          <p:cNvPr id="3" name="Content Placeholder 2"/>
          <p:cNvSpPr>
            <a:spLocks noGrp="1"/>
          </p:cNvSpPr>
          <p:nvPr>
            <p:ph idx="1"/>
          </p:nvPr>
        </p:nvSpPr>
        <p:spPr/>
        <p:txBody>
          <a:bodyPr>
            <a:normAutofit fontScale="70000" lnSpcReduction="20000"/>
          </a:bodyPr>
          <a:lstStyle/>
          <a:p>
            <a:pPr marL="0" indent="0" algn="just">
              <a:buNone/>
            </a:pPr>
            <a:r>
              <a:rPr lang="hu-HU" dirty="0"/>
              <a:t>A korlátolt felelősségű társaság (kft.) olyan gazdasági társaság, amely előre meghatározott összegű törzsbetétekből álló törzstőkével alakul, és amelynél a tag kötelezettsége a társasággal szemben törzsbetétének szolgáltatására és a társasági szerződésben megállapított egyéb vagyoni értékű szolgáltatásra terjed ki. </a:t>
            </a:r>
            <a:endParaRPr lang="hu-HU" dirty="0" smtClean="0"/>
          </a:p>
          <a:p>
            <a:pPr marL="0" indent="0" algn="just">
              <a:buNone/>
            </a:pPr>
            <a:r>
              <a:rPr lang="hu-HU" dirty="0" smtClean="0"/>
              <a:t>A </a:t>
            </a:r>
            <a:r>
              <a:rPr lang="hu-HU" dirty="0"/>
              <a:t>társaság kötelezettségeiért </a:t>
            </a:r>
            <a:r>
              <a:rPr lang="hu-HU" dirty="0" smtClean="0"/>
              <a:t>a </a:t>
            </a:r>
            <a:r>
              <a:rPr lang="hu-HU" dirty="0"/>
              <a:t>tag nem köteles helytállni</a:t>
            </a:r>
            <a:r>
              <a:rPr lang="hu-HU" dirty="0" smtClean="0"/>
              <a:t>.</a:t>
            </a:r>
          </a:p>
          <a:p>
            <a:pPr marL="0" indent="0" algn="just">
              <a:buNone/>
            </a:pPr>
            <a:r>
              <a:rPr lang="hu-HU" dirty="0"/>
              <a:t>A törzsbetét a tag vagyoni hozzájárulása. A tagok törzsbetétei különböző mértékűek lehetnek; az egyes törzsbetétek mértéke nem lehet kevesebb százezer forintnál</a:t>
            </a:r>
            <a:r>
              <a:rPr lang="hu-HU" dirty="0" smtClean="0"/>
              <a:t>. Minden </a:t>
            </a:r>
            <a:r>
              <a:rPr lang="hu-HU" dirty="0"/>
              <a:t>tagnak egy törzsbetéte lehet. A törzsbetétek összege a törzstőke, amely nem lehet kevesebb hárommillió forintnál.</a:t>
            </a:r>
            <a:endParaRPr lang="hu-HU" dirty="0" smtClean="0"/>
          </a:p>
          <a:p>
            <a:pPr marL="0" indent="0" algn="just">
              <a:buNone/>
            </a:pPr>
            <a:r>
              <a:rPr lang="hu-HU" dirty="0"/>
              <a:t>Az üzletrész a törzsbetéthez kapcsolódó tagsági jogok és kötelezettségek összessége. </a:t>
            </a:r>
            <a:r>
              <a:rPr lang="hu-HU" dirty="0" smtClean="0"/>
              <a:t>Az </a:t>
            </a:r>
            <a:r>
              <a:rPr lang="hu-HU" dirty="0"/>
              <a:t>üzletrész mértéke a tagok törzsbetétjéhez igazodik</a:t>
            </a:r>
            <a:r>
              <a:rPr lang="hu-HU" dirty="0" smtClean="0"/>
              <a:t>. Az üzletrész átruházható, de a tagoknak elővásárlási joga van.</a:t>
            </a:r>
            <a:endParaRPr lang="hu-HU" dirty="0"/>
          </a:p>
          <a:p>
            <a:pPr marL="0" indent="0">
              <a:buNone/>
            </a:pPr>
            <a:endParaRPr lang="hu-HU" dirty="0"/>
          </a:p>
          <a:p>
            <a:pPr marL="0" indent="0">
              <a:buNone/>
            </a:pPr>
            <a:endParaRPr lang="hu-HU" dirty="0"/>
          </a:p>
          <a:p>
            <a:pPr marL="0" indent="0">
              <a:buNone/>
            </a:pPr>
            <a:endParaRPr lang="hu-HU" dirty="0"/>
          </a:p>
        </p:txBody>
      </p:sp>
    </p:spTree>
    <p:extLst>
      <p:ext uri="{BB962C8B-B14F-4D97-AF65-F5344CB8AC3E}">
        <p14:creationId xmlns:p14="http://schemas.microsoft.com/office/powerpoint/2010/main" val="129962645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a:t>Korlátolt felelősségű társaság</a:t>
            </a:r>
          </a:p>
        </p:txBody>
      </p:sp>
      <p:sp>
        <p:nvSpPr>
          <p:cNvPr id="3" name="Content Placeholder 2"/>
          <p:cNvSpPr>
            <a:spLocks noGrp="1"/>
          </p:cNvSpPr>
          <p:nvPr>
            <p:ph idx="1"/>
          </p:nvPr>
        </p:nvSpPr>
        <p:spPr/>
        <p:txBody>
          <a:bodyPr>
            <a:normAutofit fontScale="92500" lnSpcReduction="20000"/>
          </a:bodyPr>
          <a:lstStyle/>
          <a:p>
            <a:r>
              <a:rPr lang="hu-HU" dirty="0"/>
              <a:t>A korlátolt felelősségű társaság legfőbb szerve a taggyűlés</a:t>
            </a:r>
            <a:r>
              <a:rPr lang="hu-HU" dirty="0" smtClean="0"/>
              <a:t>.</a:t>
            </a:r>
          </a:p>
          <a:p>
            <a:r>
              <a:rPr lang="hu-HU" dirty="0"/>
              <a:t>A társaság ügyvezetését egy vagy több ügyvezető látja el. Ha a társaságnak több ügyvezetője van, az ügyvezetők önállóan jogosultak az ügyvezetés körében eljárni, azzal, hogy bármelyikük a másik ügyvezető tervezett vagy már megtett intézkedése ellen tiltakozhat. Ebben az esetben a tiltakozást a taggyűlés bírálja el, a taggyűlés döntéséig a tervezett intézkedés nem hajtható végre.</a:t>
            </a:r>
          </a:p>
        </p:txBody>
      </p:sp>
    </p:spTree>
    <p:extLst>
      <p:ext uri="{BB962C8B-B14F-4D97-AF65-F5344CB8AC3E}">
        <p14:creationId xmlns:p14="http://schemas.microsoft.com/office/powerpoint/2010/main" val="2455005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err="1" smtClean="0"/>
              <a:t>Záogjog</a:t>
            </a:r>
            <a:r>
              <a:rPr lang="hu-HU" dirty="0" smtClean="0"/>
              <a:t> 3.</a:t>
            </a:r>
            <a:endParaRPr lang="hu-HU" dirty="0"/>
          </a:p>
        </p:txBody>
      </p:sp>
      <p:sp>
        <p:nvSpPr>
          <p:cNvPr id="3" name="Content Placeholder 2"/>
          <p:cNvSpPr>
            <a:spLocks noGrp="1"/>
          </p:cNvSpPr>
          <p:nvPr>
            <p:ph idx="1"/>
          </p:nvPr>
        </p:nvSpPr>
        <p:spPr/>
        <p:txBody>
          <a:bodyPr>
            <a:normAutofit fontScale="77500" lnSpcReduction="20000"/>
          </a:bodyPr>
          <a:lstStyle/>
          <a:p>
            <a:pPr marL="0" indent="0" algn="just">
              <a:buNone/>
            </a:pPr>
            <a:r>
              <a:rPr lang="hu-HU" dirty="0" smtClean="0"/>
              <a:t>A zálogszerződés alapján a zálogkötelezett köteles</a:t>
            </a:r>
          </a:p>
          <a:p>
            <a:pPr marL="0" indent="0" algn="just">
              <a:buNone/>
            </a:pPr>
            <a:r>
              <a:rPr lang="hu-HU" dirty="0" smtClean="0"/>
              <a:t>a) kézizálogjog esetén a zálogjogosult részére átruházni a zálogtárgy birtokát vagy az a feletti hatalmat;</a:t>
            </a:r>
          </a:p>
          <a:p>
            <a:pPr marL="0" indent="0" algn="just">
              <a:buNone/>
            </a:pPr>
            <a:r>
              <a:rPr lang="hu-HU" dirty="0" smtClean="0"/>
              <a:t>b) jelzálogjog esetén megadni a zálogjog bejegyzéséhez szükséges hozzájárulást; illetve</a:t>
            </a:r>
          </a:p>
          <a:p>
            <a:pPr marL="0" indent="0" algn="just">
              <a:buNone/>
            </a:pPr>
            <a:r>
              <a:rPr lang="hu-HU" dirty="0" smtClean="0"/>
              <a:t>c) a zálogjogosult választása szerint, az elzálogosított követelés kötelezettjét írásban értesíteni a zálogjog megalapításáról, vagy az erről szóló nyilatkozatot a zálogjogosult részére kiadni.</a:t>
            </a:r>
          </a:p>
          <a:p>
            <a:pPr marL="0" indent="0" algn="just">
              <a:buNone/>
            </a:pPr>
            <a:r>
              <a:rPr lang="hu-HU" dirty="0" smtClean="0"/>
              <a:t>A zálogszerződés létrejöttéhez a zálogtárgy és a biztosított követelés meghatározása szükséges.</a:t>
            </a:r>
          </a:p>
          <a:p>
            <a:pPr marL="0" indent="0" algn="just">
              <a:buNone/>
            </a:pPr>
            <a:r>
              <a:rPr lang="hu-HU" dirty="0" smtClean="0"/>
              <a:t>A zálogtárgy fajta és mennyiség szerint vagy más, a zálogtárgy azonosítására alkalmas körülírással is meghatározható. </a:t>
            </a:r>
          </a:p>
          <a:p>
            <a:pPr marL="0" indent="0">
              <a:buNone/>
            </a:pPr>
            <a:endParaRPr lang="hu-HU" dirty="0"/>
          </a:p>
        </p:txBody>
      </p:sp>
    </p:spTree>
    <p:extLst>
      <p:ext uri="{BB962C8B-B14F-4D97-AF65-F5344CB8AC3E}">
        <p14:creationId xmlns:p14="http://schemas.microsoft.com/office/powerpoint/2010/main" val="358570806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Részvénytársaság</a:t>
            </a:r>
            <a:endParaRPr lang="hu-HU" dirty="0"/>
          </a:p>
        </p:txBody>
      </p:sp>
      <p:sp>
        <p:nvSpPr>
          <p:cNvPr id="3" name="Content Placeholder 2"/>
          <p:cNvSpPr>
            <a:spLocks noGrp="1"/>
          </p:cNvSpPr>
          <p:nvPr>
            <p:ph idx="1"/>
          </p:nvPr>
        </p:nvSpPr>
        <p:spPr/>
        <p:txBody>
          <a:bodyPr>
            <a:normAutofit fontScale="62500" lnSpcReduction="20000"/>
          </a:bodyPr>
          <a:lstStyle/>
          <a:p>
            <a:pPr marL="0" indent="0" algn="just">
              <a:buNone/>
            </a:pPr>
            <a:r>
              <a:rPr lang="hu-HU" dirty="0"/>
              <a:t>A részvénytársaság olyan gazdasági társaság, amely előre meghatározott számú és névértékű részvényből álló alaptőkével működik, és a részvényes kötelezettsége a részvénytársasággal szemben a részvény névértékének vagy kibocsátási értékének szolgáltatására terjed ki. A részvénytársaság kötelezettségeiért a részvényes – ha e törvény eltérően nem rendelkezik – nem köteles helytállni.</a:t>
            </a:r>
          </a:p>
          <a:p>
            <a:pPr marL="0" indent="0" algn="just">
              <a:buNone/>
            </a:pPr>
            <a:r>
              <a:rPr lang="hu-HU" dirty="0" smtClean="0"/>
              <a:t>Az </a:t>
            </a:r>
            <a:r>
              <a:rPr lang="hu-HU" dirty="0"/>
              <a:t>a részvénytársaság, amelynek részvényeit tőzsdére bevezették, nyilvánosan működő részvénytársaságnak (</a:t>
            </a:r>
            <a:r>
              <a:rPr lang="hu-HU" dirty="0" err="1"/>
              <a:t>nyrt</a:t>
            </a:r>
            <a:r>
              <a:rPr lang="hu-HU" dirty="0"/>
              <a:t>.) minősül.</a:t>
            </a:r>
          </a:p>
          <a:p>
            <a:pPr marL="0" indent="0" algn="just">
              <a:buNone/>
            </a:pPr>
            <a:r>
              <a:rPr lang="hu-HU" dirty="0" smtClean="0"/>
              <a:t>Az </a:t>
            </a:r>
            <a:r>
              <a:rPr lang="hu-HU" dirty="0"/>
              <a:t>a részvénytársaság, amelynek részvényei nincsenek bevezetve tőzsdére, zártkörűen működő részvénytársaságnak (</a:t>
            </a:r>
            <a:r>
              <a:rPr lang="hu-HU" dirty="0" err="1"/>
              <a:t>zrt</a:t>
            </a:r>
            <a:r>
              <a:rPr lang="hu-HU" dirty="0"/>
              <a:t>.) minősül.</a:t>
            </a:r>
          </a:p>
          <a:p>
            <a:pPr marL="0" indent="0" algn="just">
              <a:buNone/>
            </a:pPr>
            <a:r>
              <a:rPr lang="hu-HU" dirty="0" smtClean="0"/>
              <a:t>A </a:t>
            </a:r>
            <a:r>
              <a:rPr lang="hu-HU" dirty="0"/>
              <a:t>működési forma megváltoztatásához a közgyűlés legalább háromnegyedes szótöbbséggel hozott határozatára van szükség; e határozat a zártkörűen működő részvénytársaság nyilvánosan működő részvénytársasággá alakulása esetén a részvénytársaság részvényeinek tőzsdére történő bevezetésével, nyilvánosan működő részvénytársaság zártkörűen működő részvénytársasággá alakulása esetén a részvények tőzsdéről történő kivezetésével válik </a:t>
            </a:r>
            <a:r>
              <a:rPr lang="hu-HU" dirty="0" smtClean="0"/>
              <a:t>hatályossá.</a:t>
            </a:r>
            <a:endParaRPr lang="hu-HU" dirty="0"/>
          </a:p>
          <a:p>
            <a:pPr marL="0" indent="0">
              <a:buNone/>
            </a:pPr>
            <a:endParaRPr lang="hu-HU" dirty="0"/>
          </a:p>
        </p:txBody>
      </p:sp>
    </p:spTree>
    <p:extLst>
      <p:ext uri="{BB962C8B-B14F-4D97-AF65-F5344CB8AC3E}">
        <p14:creationId xmlns:p14="http://schemas.microsoft.com/office/powerpoint/2010/main" val="40544298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Részvénytársaság</a:t>
            </a:r>
            <a:endParaRPr lang="hu-HU" dirty="0"/>
          </a:p>
        </p:txBody>
      </p:sp>
      <p:sp>
        <p:nvSpPr>
          <p:cNvPr id="3" name="Content Placeholder 2"/>
          <p:cNvSpPr>
            <a:spLocks noGrp="1"/>
          </p:cNvSpPr>
          <p:nvPr>
            <p:ph idx="1"/>
          </p:nvPr>
        </p:nvSpPr>
        <p:spPr/>
        <p:txBody>
          <a:bodyPr>
            <a:normAutofit fontScale="85000" lnSpcReduction="20000"/>
          </a:bodyPr>
          <a:lstStyle/>
          <a:p>
            <a:pPr marL="0" indent="0" algn="just">
              <a:buNone/>
            </a:pPr>
            <a:r>
              <a:rPr lang="hu-HU" dirty="0"/>
              <a:t>Az összes részvény névértékének összege a részvénytársaság alaptőkéje.</a:t>
            </a:r>
          </a:p>
          <a:p>
            <a:pPr marL="0" indent="0" algn="just">
              <a:buNone/>
            </a:pPr>
            <a:r>
              <a:rPr lang="hu-HU" dirty="0" smtClean="0"/>
              <a:t>A </a:t>
            </a:r>
            <a:r>
              <a:rPr lang="hu-HU" dirty="0"/>
              <a:t>zártkörűen működő részvénytársaság alaptőkéje nem lehet kevesebb </a:t>
            </a:r>
            <a:r>
              <a:rPr lang="hu-HU" dirty="0" smtClean="0"/>
              <a:t>5 millió </a:t>
            </a:r>
            <a:r>
              <a:rPr lang="hu-HU" dirty="0"/>
              <a:t>forintnál. A nyilvánosan működő részvénytársaság alaptőkéje nem lehet kevesebb </a:t>
            </a:r>
            <a:r>
              <a:rPr lang="hu-HU" dirty="0" smtClean="0"/>
              <a:t>20 millió </a:t>
            </a:r>
            <a:r>
              <a:rPr lang="hu-HU" dirty="0"/>
              <a:t>forintnál.</a:t>
            </a:r>
          </a:p>
          <a:p>
            <a:pPr marL="0" indent="0" algn="just">
              <a:buNone/>
            </a:pPr>
            <a:r>
              <a:rPr lang="hu-HU" dirty="0" smtClean="0"/>
              <a:t>A </a:t>
            </a:r>
            <a:r>
              <a:rPr lang="hu-HU" dirty="0"/>
              <a:t>pénzbeli hozzájárulás összege alapításkor nem lehet kevesebb az alaptőke harminc százalékánál.</a:t>
            </a:r>
          </a:p>
          <a:p>
            <a:pPr marL="0" indent="0" algn="just">
              <a:buNone/>
            </a:pPr>
            <a:r>
              <a:rPr lang="hu-HU" dirty="0" smtClean="0"/>
              <a:t>A </a:t>
            </a:r>
            <a:r>
              <a:rPr lang="hu-HU" dirty="0"/>
              <a:t>részvény névértéken alul történő kibocsátása semmis. </a:t>
            </a:r>
            <a:endParaRPr lang="hu-HU" dirty="0" smtClean="0"/>
          </a:p>
          <a:p>
            <a:pPr marL="0" indent="0" algn="just">
              <a:buNone/>
            </a:pPr>
            <a:r>
              <a:rPr lang="hu-HU" dirty="0" smtClean="0"/>
              <a:t>A </a:t>
            </a:r>
            <a:r>
              <a:rPr lang="hu-HU" dirty="0"/>
              <a:t>részvény a kibocsátó részvénytársaságban gyakorolható tagsági jogokat megtestesítő, névre szóló, névértékkel rendelkező, forgalomképes értékpapír.</a:t>
            </a:r>
          </a:p>
          <a:p>
            <a:pPr marL="0" indent="0">
              <a:buNone/>
            </a:pPr>
            <a:endParaRPr lang="hu-HU" dirty="0"/>
          </a:p>
          <a:p>
            <a:pPr marL="0" indent="0">
              <a:buNone/>
            </a:pPr>
            <a:endParaRPr lang="hu-HU" dirty="0"/>
          </a:p>
        </p:txBody>
      </p:sp>
    </p:spTree>
    <p:extLst>
      <p:ext uri="{BB962C8B-B14F-4D97-AF65-F5344CB8AC3E}">
        <p14:creationId xmlns:p14="http://schemas.microsoft.com/office/powerpoint/2010/main" val="405716275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Részvénytársaság</a:t>
            </a:r>
            <a:endParaRPr lang="hu-HU" dirty="0"/>
          </a:p>
        </p:txBody>
      </p:sp>
      <p:sp>
        <p:nvSpPr>
          <p:cNvPr id="3" name="Content Placeholder 2"/>
          <p:cNvSpPr>
            <a:spLocks noGrp="1"/>
          </p:cNvSpPr>
          <p:nvPr>
            <p:ph idx="1"/>
          </p:nvPr>
        </p:nvSpPr>
        <p:spPr/>
        <p:txBody>
          <a:bodyPr/>
          <a:lstStyle/>
          <a:p>
            <a:pPr marL="0" indent="0">
              <a:buNone/>
            </a:pPr>
            <a:r>
              <a:rPr lang="hu-HU" dirty="0" smtClean="0"/>
              <a:t>Részvényesi jogok:</a:t>
            </a:r>
          </a:p>
          <a:p>
            <a:pPr>
              <a:buFontTx/>
              <a:buChar char="-"/>
            </a:pPr>
            <a:r>
              <a:rPr lang="hu-HU" dirty="0" smtClean="0"/>
              <a:t>Képviselethez való jog</a:t>
            </a:r>
          </a:p>
          <a:p>
            <a:pPr>
              <a:buFontTx/>
              <a:buChar char="-"/>
            </a:pPr>
            <a:r>
              <a:rPr lang="hu-HU" dirty="0" smtClean="0"/>
              <a:t>Részvétel a közgyűlésen</a:t>
            </a:r>
          </a:p>
          <a:p>
            <a:pPr>
              <a:buFontTx/>
              <a:buChar char="-"/>
            </a:pPr>
            <a:r>
              <a:rPr lang="hu-HU" dirty="0" smtClean="0"/>
              <a:t>Tájékoztatáshoz való jog</a:t>
            </a:r>
          </a:p>
          <a:p>
            <a:pPr>
              <a:buFontTx/>
              <a:buChar char="-"/>
            </a:pPr>
            <a:r>
              <a:rPr lang="hu-HU" dirty="0" smtClean="0"/>
              <a:t>Napirend kiegészítésére való jog (5%)</a:t>
            </a:r>
          </a:p>
          <a:p>
            <a:pPr>
              <a:buFontTx/>
              <a:buChar char="-"/>
            </a:pPr>
            <a:r>
              <a:rPr lang="hu-HU" dirty="0" smtClean="0"/>
              <a:t>Szavazáshoz való jog</a:t>
            </a:r>
          </a:p>
          <a:p>
            <a:pPr>
              <a:buFontTx/>
              <a:buChar char="-"/>
            </a:pPr>
            <a:r>
              <a:rPr lang="hu-HU" dirty="0" smtClean="0"/>
              <a:t>Osztalékra, osztalékelőlegre való jog</a:t>
            </a:r>
            <a:endParaRPr lang="hu-HU" dirty="0"/>
          </a:p>
        </p:txBody>
      </p:sp>
    </p:spTree>
    <p:extLst>
      <p:ext uri="{BB962C8B-B14F-4D97-AF65-F5344CB8AC3E}">
        <p14:creationId xmlns:p14="http://schemas.microsoft.com/office/powerpoint/2010/main" val="191566049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Részvénytársaság</a:t>
            </a:r>
            <a:endParaRPr lang="hu-HU" dirty="0"/>
          </a:p>
        </p:txBody>
      </p:sp>
      <p:sp>
        <p:nvSpPr>
          <p:cNvPr id="3" name="Content Placeholder 2"/>
          <p:cNvSpPr>
            <a:spLocks noGrp="1"/>
          </p:cNvSpPr>
          <p:nvPr>
            <p:ph idx="1"/>
          </p:nvPr>
        </p:nvSpPr>
        <p:spPr>
          <a:xfrm>
            <a:off x="457200" y="1052736"/>
            <a:ext cx="8229600" cy="5472608"/>
          </a:xfrm>
        </p:spPr>
        <p:txBody>
          <a:bodyPr>
            <a:noAutofit/>
          </a:bodyPr>
          <a:lstStyle/>
          <a:p>
            <a:pPr marL="0" indent="0">
              <a:buNone/>
            </a:pPr>
            <a:r>
              <a:rPr lang="hu-HU" sz="1500" dirty="0"/>
              <a:t>A részvénytársaság legfőbb szerve a közgyűlés.</a:t>
            </a:r>
          </a:p>
          <a:p>
            <a:pPr marL="0" indent="0">
              <a:buNone/>
            </a:pPr>
            <a:r>
              <a:rPr lang="hu-HU" sz="1500" dirty="0" err="1" smtClean="0"/>
              <a:t>Nyrt</a:t>
            </a:r>
            <a:r>
              <a:rPr lang="hu-HU" sz="1500" dirty="0" smtClean="0"/>
              <a:t>. esetén </a:t>
            </a:r>
            <a:r>
              <a:rPr lang="hu-HU" sz="1500" dirty="0"/>
              <a:t>a közgyűlés kizárólagos hatáskörébe tartozik a vezető tisztségviselők, felügyelőbizottsági tagok, valamint vezető állású munkavállalók hosszú távú díjazása és ösztönzési rendszere irányelveinek meghatározása</a:t>
            </a:r>
            <a:r>
              <a:rPr lang="hu-HU" sz="1500" dirty="0" smtClean="0"/>
              <a:t>.</a:t>
            </a:r>
          </a:p>
          <a:p>
            <a:pPr marL="0" indent="0">
              <a:buNone/>
            </a:pPr>
            <a:r>
              <a:rPr lang="hu-HU" sz="1500" dirty="0"/>
              <a:t>Ha az alapszabály lehetővé teszi, hogy a részvényesek személyes megjelenés helyett elektronikus hírközlő eszköz igénybevételével vegyenek részt a </a:t>
            </a:r>
            <a:r>
              <a:rPr lang="hu-HU" sz="1500" dirty="0" smtClean="0"/>
              <a:t>közgyűlésen.</a:t>
            </a:r>
          </a:p>
          <a:p>
            <a:pPr marL="0" indent="0">
              <a:buNone/>
            </a:pPr>
            <a:r>
              <a:rPr lang="hu-HU" sz="1500" dirty="0"/>
              <a:t>A részvénytársaság ügyvezetését az igazgatóság látja el. Az igazgatóság három természetes személy tagból áll. </a:t>
            </a:r>
            <a:endParaRPr lang="hu-HU" sz="1500" dirty="0" smtClean="0"/>
          </a:p>
          <a:p>
            <a:pPr marL="0" indent="0">
              <a:buNone/>
            </a:pPr>
            <a:r>
              <a:rPr lang="hu-HU" sz="1500" dirty="0" smtClean="0"/>
              <a:t>Zrt. alapszabályának </a:t>
            </a:r>
            <a:r>
              <a:rPr lang="hu-HU" sz="1500" dirty="0"/>
              <a:t>rendelkezése esetén az igazgatóság jogait vezető tisztségviselőként vezérigazgató gyakorolja.</a:t>
            </a:r>
          </a:p>
          <a:p>
            <a:pPr marL="0" indent="0">
              <a:buNone/>
            </a:pPr>
            <a:r>
              <a:rPr lang="hu-HU" sz="1500" dirty="0" err="1" smtClean="0"/>
              <a:t>Nyrt</a:t>
            </a:r>
            <a:r>
              <a:rPr lang="hu-HU" sz="1500" dirty="0" smtClean="0"/>
              <a:t>. alapszabályának </a:t>
            </a:r>
            <a:r>
              <a:rPr lang="hu-HU" sz="1500" dirty="0"/>
              <a:t>rendelkezése esetén igazgatóság és felügyelőbizottság helyett egységes irányítási rendszert megvalósító igazgatótanács működhet. Az igazgatótanács látja el az igazgatóság és a felügyelőbizottság törvényben meghatározott feladatait</a:t>
            </a:r>
            <a:r>
              <a:rPr lang="hu-HU" sz="1500" dirty="0" smtClean="0"/>
              <a:t>.</a:t>
            </a:r>
          </a:p>
          <a:p>
            <a:pPr marL="0" indent="0">
              <a:buNone/>
            </a:pPr>
            <a:r>
              <a:rPr lang="hu-HU" sz="1500" dirty="0" err="1" smtClean="0"/>
              <a:t>Nyrt</a:t>
            </a:r>
            <a:r>
              <a:rPr lang="hu-HU" sz="1500" dirty="0" smtClean="0"/>
              <a:t>. Esetén felügyelőbizottság </a:t>
            </a:r>
            <a:r>
              <a:rPr lang="hu-HU" sz="1500" dirty="0"/>
              <a:t>választása akkor is kötelező, ha a társaság nem egységes irányítási rendszerben működik. Az igazgatótanács független tagjainak arányára és függetlenségére vonatkozó szabályokat ebben az esetben a felügyelőbizottságra kell alkalmazni.</a:t>
            </a:r>
          </a:p>
          <a:p>
            <a:pPr marL="0" indent="0">
              <a:buNone/>
            </a:pPr>
            <a:r>
              <a:rPr lang="hu-HU" sz="1500" dirty="0" smtClean="0"/>
              <a:t>Nyilvánosan </a:t>
            </a:r>
            <a:r>
              <a:rPr lang="hu-HU" sz="1500" dirty="0"/>
              <a:t>működő részvénytársaságnál ügydöntő felügyelőbizottság nem működhet.</a:t>
            </a:r>
          </a:p>
          <a:p>
            <a:pPr marL="0" indent="0">
              <a:buNone/>
            </a:pPr>
            <a:r>
              <a:rPr lang="hu-HU" sz="1500" dirty="0" smtClean="0"/>
              <a:t> Zrt. esetén, </a:t>
            </a:r>
            <a:r>
              <a:rPr lang="hu-HU" sz="1500" dirty="0"/>
              <a:t>ha a szavazati jogok legalább öt százalékával együttesen rendelkező részvényesek ezt kérik, a felügyelőbizottságot létre kell hozni</a:t>
            </a:r>
            <a:r>
              <a:rPr lang="hu-HU" sz="1500" dirty="0" smtClean="0"/>
              <a:t>.</a:t>
            </a:r>
          </a:p>
          <a:p>
            <a:pPr marL="0" indent="0">
              <a:buNone/>
            </a:pPr>
            <a:r>
              <a:rPr lang="hu-HU" sz="1500" dirty="0" err="1" smtClean="0"/>
              <a:t>Nyrt</a:t>
            </a:r>
            <a:r>
              <a:rPr lang="hu-HU" sz="1500" dirty="0" smtClean="0"/>
              <a:t>. Esetén kötelező </a:t>
            </a:r>
            <a:r>
              <a:rPr lang="hu-HU" sz="1500" dirty="0"/>
              <a:t>auditbizottság létrehozása, amely a felügyelőbizottságot, illetve az igazgatótanácsot a pénzügyi beszámolórendszer ellenőrzésében, a könyvvizsgáló kiválasztásában és a könyvvizsgálóval való együttműködésben segíti.</a:t>
            </a:r>
          </a:p>
          <a:p>
            <a:pPr marL="0" indent="0">
              <a:buNone/>
            </a:pPr>
            <a:r>
              <a:rPr lang="hu-HU" sz="1500" dirty="0"/>
              <a:t>Részvénytársaságnál állandó könyvvizsgáló működik; </a:t>
            </a:r>
            <a:r>
              <a:rPr lang="hu-HU" sz="1500" dirty="0" err="1" smtClean="0"/>
              <a:t>nyrt</a:t>
            </a:r>
            <a:r>
              <a:rPr lang="hu-HU" sz="1500" dirty="0" smtClean="0"/>
              <a:t>. alapszabályának </a:t>
            </a:r>
            <a:r>
              <a:rPr lang="hu-HU" sz="1500" dirty="0"/>
              <a:t>ettől eltérő rendelkezése semmis.</a:t>
            </a:r>
          </a:p>
          <a:p>
            <a:pPr marL="0" indent="0">
              <a:buNone/>
            </a:pPr>
            <a:endParaRPr lang="hu-HU" sz="1500" dirty="0"/>
          </a:p>
        </p:txBody>
      </p:sp>
    </p:spTree>
    <p:extLst>
      <p:ext uri="{BB962C8B-B14F-4D97-AF65-F5344CB8AC3E}">
        <p14:creationId xmlns:p14="http://schemas.microsoft.com/office/powerpoint/2010/main" val="108967871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Munkajog</a:t>
            </a:r>
            <a:endParaRPr lang="hu-HU" dirty="0"/>
          </a:p>
        </p:txBody>
      </p:sp>
      <p:sp>
        <p:nvSpPr>
          <p:cNvPr id="3" name="Content Placeholder 2"/>
          <p:cNvSpPr>
            <a:spLocks noGrp="1"/>
          </p:cNvSpPr>
          <p:nvPr>
            <p:ph idx="1"/>
          </p:nvPr>
        </p:nvSpPr>
        <p:spPr/>
        <p:txBody>
          <a:bodyPr>
            <a:normAutofit fontScale="92500" lnSpcReduction="10000"/>
          </a:bodyPr>
          <a:lstStyle/>
          <a:p>
            <a:pPr marL="0" indent="0">
              <a:buNone/>
            </a:pPr>
            <a:r>
              <a:rPr lang="hu-HU" dirty="0" smtClean="0"/>
              <a:t>Alapvető szabályozás:</a:t>
            </a:r>
          </a:p>
          <a:p>
            <a:pPr marL="0" indent="0">
              <a:buNone/>
            </a:pPr>
            <a:r>
              <a:rPr lang="hu-HU" dirty="0"/>
              <a:t>2012. évi I. </a:t>
            </a:r>
            <a:r>
              <a:rPr lang="hu-HU" dirty="0" smtClean="0"/>
              <a:t>törvény a </a:t>
            </a:r>
            <a:r>
              <a:rPr lang="hu-HU" dirty="0"/>
              <a:t>munka </a:t>
            </a:r>
            <a:r>
              <a:rPr lang="hu-HU" dirty="0" smtClean="0"/>
              <a:t>törvénykönyvéről</a:t>
            </a:r>
          </a:p>
          <a:p>
            <a:pPr marL="0" indent="0">
              <a:buNone/>
            </a:pPr>
            <a:r>
              <a:rPr lang="hu-HU" dirty="0"/>
              <a:t>2015. évi XLII. </a:t>
            </a:r>
            <a:r>
              <a:rPr lang="hu-HU" dirty="0" smtClean="0"/>
              <a:t>törvény a </a:t>
            </a:r>
            <a:r>
              <a:rPr lang="hu-HU" dirty="0"/>
              <a:t>rendvédelmi feladatokat ellátó szervek hivatásos állományának szolgálati </a:t>
            </a:r>
            <a:r>
              <a:rPr lang="hu-HU" dirty="0" smtClean="0"/>
              <a:t>jogviszonyáról (</a:t>
            </a:r>
            <a:r>
              <a:rPr lang="hu-HU" dirty="0" err="1" smtClean="0"/>
              <a:t>Hszt</a:t>
            </a:r>
            <a:r>
              <a:rPr lang="hu-HU" dirty="0" smtClean="0"/>
              <a:t>).</a:t>
            </a:r>
          </a:p>
          <a:p>
            <a:pPr marL="0" indent="0">
              <a:buNone/>
            </a:pPr>
            <a:r>
              <a:rPr lang="hu-HU" dirty="0"/>
              <a:t>1992. évi XXXIII. </a:t>
            </a:r>
            <a:r>
              <a:rPr lang="hu-HU" dirty="0" smtClean="0"/>
              <a:t>törvény a </a:t>
            </a:r>
            <a:r>
              <a:rPr lang="hu-HU" dirty="0"/>
              <a:t>közalkalmazottak </a:t>
            </a:r>
            <a:r>
              <a:rPr lang="hu-HU" dirty="0" smtClean="0"/>
              <a:t>jogállásáról (Kjt.)</a:t>
            </a:r>
          </a:p>
          <a:p>
            <a:pPr marL="0" indent="0">
              <a:buNone/>
            </a:pPr>
            <a:r>
              <a:rPr lang="hu-HU" dirty="0"/>
              <a:t>2011. évi CXCIX. </a:t>
            </a:r>
            <a:r>
              <a:rPr lang="hu-HU" dirty="0" smtClean="0"/>
              <a:t>törvény a </a:t>
            </a:r>
            <a:r>
              <a:rPr lang="hu-HU" dirty="0"/>
              <a:t>közszolgálati </a:t>
            </a:r>
            <a:r>
              <a:rPr lang="hu-HU" dirty="0" smtClean="0"/>
              <a:t>tisztviselőkről (</a:t>
            </a:r>
            <a:r>
              <a:rPr lang="hu-HU" dirty="0" err="1" smtClean="0"/>
              <a:t>Kttv</a:t>
            </a:r>
            <a:r>
              <a:rPr lang="hu-HU" dirty="0" smtClean="0"/>
              <a:t>.)</a:t>
            </a:r>
            <a:endParaRPr lang="hu-HU" dirty="0"/>
          </a:p>
          <a:p>
            <a:pPr marL="0" indent="0">
              <a:buNone/>
            </a:pPr>
            <a:endParaRPr lang="hu-HU" dirty="0"/>
          </a:p>
          <a:p>
            <a:pPr marL="0" indent="0">
              <a:buNone/>
            </a:pPr>
            <a:endParaRPr lang="hu-HU" dirty="0"/>
          </a:p>
          <a:p>
            <a:pPr marL="0" indent="0">
              <a:buNone/>
            </a:pPr>
            <a:endParaRPr lang="hu-HU" dirty="0"/>
          </a:p>
          <a:p>
            <a:pPr marL="0" indent="0">
              <a:buNone/>
            </a:pPr>
            <a:endParaRPr lang="hu-HU" dirty="0"/>
          </a:p>
        </p:txBody>
      </p:sp>
    </p:spTree>
    <p:extLst>
      <p:ext uri="{BB962C8B-B14F-4D97-AF65-F5344CB8AC3E}">
        <p14:creationId xmlns:p14="http://schemas.microsoft.com/office/powerpoint/2010/main" val="153016175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Munkaviszony alanyai</a:t>
            </a:r>
            <a:endParaRPr lang="hu-HU" dirty="0"/>
          </a:p>
        </p:txBody>
      </p:sp>
      <p:sp>
        <p:nvSpPr>
          <p:cNvPr id="3" name="Content Placeholder 2"/>
          <p:cNvSpPr>
            <a:spLocks noGrp="1"/>
          </p:cNvSpPr>
          <p:nvPr>
            <p:ph idx="1"/>
          </p:nvPr>
        </p:nvSpPr>
        <p:spPr/>
        <p:txBody>
          <a:bodyPr>
            <a:normAutofit fontScale="92500" lnSpcReduction="20000"/>
          </a:bodyPr>
          <a:lstStyle/>
          <a:p>
            <a:pPr marL="0" indent="0" algn="just">
              <a:buNone/>
            </a:pPr>
            <a:r>
              <a:rPr lang="hu-HU" dirty="0"/>
              <a:t>A munkaviszony alanyai a munkáltató és a munkavállaló.</a:t>
            </a:r>
          </a:p>
          <a:p>
            <a:pPr marL="0" indent="0" algn="just">
              <a:buNone/>
            </a:pPr>
            <a:r>
              <a:rPr lang="hu-HU" dirty="0" smtClean="0"/>
              <a:t>Munkáltató </a:t>
            </a:r>
            <a:r>
              <a:rPr lang="hu-HU" dirty="0"/>
              <a:t>az a jogképes személy, aki munkaszerződés alapján munkavállalót foglalkoztat.</a:t>
            </a:r>
          </a:p>
          <a:p>
            <a:pPr marL="0" indent="0" algn="just">
              <a:buNone/>
            </a:pPr>
            <a:r>
              <a:rPr lang="hu-HU" dirty="0" smtClean="0"/>
              <a:t>Munkavállaló </a:t>
            </a:r>
            <a:r>
              <a:rPr lang="hu-HU" dirty="0"/>
              <a:t>az a természetes személy, aki munkaszerződés alapján munkát végez.</a:t>
            </a:r>
          </a:p>
          <a:p>
            <a:pPr marL="0" indent="0" algn="just">
              <a:buNone/>
            </a:pPr>
            <a:r>
              <a:rPr lang="hu-HU" dirty="0" smtClean="0"/>
              <a:t>Munkavállaló </a:t>
            </a:r>
            <a:r>
              <a:rPr lang="hu-HU" dirty="0"/>
              <a:t>az lehet, aki a tizenhatodik életévét betöltötte. Ettől eltérően munkavállaló lehet – az iskolai szünet alatt – az a tizenötödik életévét betöltött tanuló, aki nappali rendszerű képzés keretében tanulmányokat folytat.</a:t>
            </a:r>
          </a:p>
          <a:p>
            <a:pPr marL="0" indent="0">
              <a:buNone/>
            </a:pPr>
            <a:endParaRPr lang="hu-HU" dirty="0"/>
          </a:p>
        </p:txBody>
      </p:sp>
    </p:spTree>
    <p:extLst>
      <p:ext uri="{BB962C8B-B14F-4D97-AF65-F5344CB8AC3E}">
        <p14:creationId xmlns:p14="http://schemas.microsoft.com/office/powerpoint/2010/main" val="233190576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Munkaviszony létrejötte</a:t>
            </a:r>
            <a:endParaRPr lang="hu-HU" dirty="0"/>
          </a:p>
        </p:txBody>
      </p:sp>
      <p:sp>
        <p:nvSpPr>
          <p:cNvPr id="3" name="Content Placeholder 2"/>
          <p:cNvSpPr>
            <a:spLocks noGrp="1"/>
          </p:cNvSpPr>
          <p:nvPr>
            <p:ph idx="1"/>
          </p:nvPr>
        </p:nvSpPr>
        <p:spPr/>
        <p:txBody>
          <a:bodyPr>
            <a:normAutofit fontScale="92500" lnSpcReduction="10000"/>
          </a:bodyPr>
          <a:lstStyle/>
          <a:p>
            <a:pPr marL="0" indent="0">
              <a:buNone/>
            </a:pPr>
            <a:r>
              <a:rPr lang="hu-HU" dirty="0"/>
              <a:t>A munkaviszony munkaszerződéssel jön létre.</a:t>
            </a:r>
          </a:p>
          <a:p>
            <a:pPr marL="0" indent="0">
              <a:buNone/>
            </a:pPr>
            <a:r>
              <a:rPr lang="hu-HU" dirty="0" smtClean="0"/>
              <a:t>A </a:t>
            </a:r>
            <a:r>
              <a:rPr lang="hu-HU" dirty="0"/>
              <a:t>munkaszerződés alapján</a:t>
            </a:r>
          </a:p>
          <a:p>
            <a:pPr marL="0" indent="0">
              <a:buNone/>
            </a:pPr>
            <a:r>
              <a:rPr lang="hu-HU" dirty="0" smtClean="0"/>
              <a:t>a</a:t>
            </a:r>
            <a:r>
              <a:rPr lang="hu-HU" dirty="0"/>
              <a:t>) </a:t>
            </a:r>
            <a:r>
              <a:rPr lang="hu-HU" dirty="0" err="1"/>
              <a:t>a</a:t>
            </a:r>
            <a:r>
              <a:rPr lang="hu-HU" dirty="0"/>
              <a:t> munkavállaló köteles a munkáltató irányítása szerint munkát végezni,</a:t>
            </a:r>
          </a:p>
          <a:p>
            <a:pPr marL="0" indent="0">
              <a:buNone/>
            </a:pPr>
            <a:r>
              <a:rPr lang="hu-HU" dirty="0" smtClean="0"/>
              <a:t>b</a:t>
            </a:r>
            <a:r>
              <a:rPr lang="hu-HU" dirty="0"/>
              <a:t>) a munkáltató köteles a munkavállalót foglalkoztatni és munkabért fizetni.</a:t>
            </a:r>
          </a:p>
          <a:p>
            <a:pPr marL="0" indent="0">
              <a:buNone/>
            </a:pPr>
            <a:r>
              <a:rPr lang="hu-HU" dirty="0" smtClean="0"/>
              <a:t>A </a:t>
            </a:r>
            <a:r>
              <a:rPr lang="hu-HU" dirty="0"/>
              <a:t>munkaszerződés – jogszabály eltérő rendelkezése hiányában – </a:t>
            </a:r>
            <a:r>
              <a:rPr lang="hu-HU" dirty="0" smtClean="0"/>
              <a:t>az </a:t>
            </a:r>
            <a:r>
              <a:rPr lang="hu-HU" dirty="0" err="1" smtClean="0"/>
              <a:t>Mt.-ben</a:t>
            </a:r>
            <a:r>
              <a:rPr lang="hu-HU" dirty="0" smtClean="0"/>
              <a:t> foglaltaktól a </a:t>
            </a:r>
            <a:r>
              <a:rPr lang="hu-HU" dirty="0"/>
              <a:t>munkavállaló javára eltérhet.</a:t>
            </a:r>
          </a:p>
          <a:p>
            <a:pPr marL="0" indent="0">
              <a:buNone/>
            </a:pPr>
            <a:endParaRPr lang="hu-HU" dirty="0"/>
          </a:p>
        </p:txBody>
      </p:sp>
    </p:spTree>
    <p:extLst>
      <p:ext uri="{BB962C8B-B14F-4D97-AF65-F5344CB8AC3E}">
        <p14:creationId xmlns:p14="http://schemas.microsoft.com/office/powerpoint/2010/main" val="279109614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Munkaszerződés tartalma</a:t>
            </a:r>
            <a:endParaRPr lang="hu-HU" dirty="0"/>
          </a:p>
        </p:txBody>
      </p:sp>
      <p:sp>
        <p:nvSpPr>
          <p:cNvPr id="3" name="Content Placeholder 2"/>
          <p:cNvSpPr>
            <a:spLocks noGrp="1"/>
          </p:cNvSpPr>
          <p:nvPr>
            <p:ph idx="1"/>
          </p:nvPr>
        </p:nvSpPr>
        <p:spPr/>
        <p:txBody>
          <a:bodyPr>
            <a:normAutofit fontScale="70000" lnSpcReduction="20000"/>
          </a:bodyPr>
          <a:lstStyle/>
          <a:p>
            <a:pPr marL="0" indent="0" algn="just">
              <a:buNone/>
            </a:pPr>
            <a:r>
              <a:rPr lang="hu-HU" dirty="0"/>
              <a:t>A munkaszerződésben a feleknek meg kell állapodniuk a munkavállaló alapbérében és munkakörében.</a:t>
            </a:r>
          </a:p>
          <a:p>
            <a:pPr marL="0" indent="0" algn="just">
              <a:buNone/>
            </a:pPr>
            <a:r>
              <a:rPr lang="hu-HU" dirty="0" smtClean="0"/>
              <a:t>A </a:t>
            </a:r>
            <a:r>
              <a:rPr lang="hu-HU" dirty="0"/>
              <a:t>munkaviszony tartamát a munkaszerződésben kell meghatározni. Ennek hiányában a munkaviszony határozatlan időre jön létre.</a:t>
            </a:r>
          </a:p>
          <a:p>
            <a:pPr marL="0" indent="0" algn="just">
              <a:buNone/>
            </a:pPr>
            <a:r>
              <a:rPr lang="hu-HU" dirty="0" smtClean="0"/>
              <a:t>A </a:t>
            </a:r>
            <a:r>
              <a:rPr lang="hu-HU" dirty="0"/>
              <a:t>munkavállaló munkahelyét a munkaszerződésben kell meghatározni. Ennek hiányában munkahelynek azt a helyet kell tekinteni, ahol munkáját szokás szerint végzi.</a:t>
            </a:r>
          </a:p>
          <a:p>
            <a:pPr marL="0" indent="0" algn="just">
              <a:buNone/>
            </a:pPr>
            <a:r>
              <a:rPr lang="hu-HU" dirty="0" smtClean="0"/>
              <a:t>A </a:t>
            </a:r>
            <a:r>
              <a:rPr lang="hu-HU" dirty="0"/>
              <a:t>munkaviszony – eltérő megállapodás hiányában – általános teljes napi munkaidőben történő foglalkoztatásra jön létre.</a:t>
            </a:r>
          </a:p>
          <a:p>
            <a:pPr marL="0" indent="0" algn="just">
              <a:buNone/>
            </a:pPr>
            <a:r>
              <a:rPr lang="hu-HU" dirty="0" smtClean="0"/>
              <a:t>A </a:t>
            </a:r>
            <a:r>
              <a:rPr lang="hu-HU" dirty="0"/>
              <a:t>felek a munkaszerződésben a munkaviszony kezdetétől számított legfeljebb három hónapig terjedő próbaidőt köthetnek ki. Ennél rövidebb próbaidő kikötése esetén a felek a próbaidőt – legfeljebb egy alkalommal – meghosszabbíthatják. A próbaidő tartama a meghosszabbítása esetén sem haladhatja meg a három hónapot.</a:t>
            </a:r>
          </a:p>
          <a:p>
            <a:pPr marL="0" indent="0">
              <a:buNone/>
            </a:pPr>
            <a:endParaRPr lang="hu-HU" dirty="0"/>
          </a:p>
        </p:txBody>
      </p:sp>
    </p:spTree>
    <p:extLst>
      <p:ext uri="{BB962C8B-B14F-4D97-AF65-F5344CB8AC3E}">
        <p14:creationId xmlns:p14="http://schemas.microsoft.com/office/powerpoint/2010/main" val="407685237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Alapvető kötelezettségek</a:t>
            </a:r>
            <a:endParaRPr lang="hu-HU" dirty="0"/>
          </a:p>
        </p:txBody>
      </p:sp>
      <p:sp>
        <p:nvSpPr>
          <p:cNvPr id="3" name="Content Placeholder 2"/>
          <p:cNvSpPr>
            <a:spLocks noGrp="1"/>
          </p:cNvSpPr>
          <p:nvPr>
            <p:ph idx="1"/>
          </p:nvPr>
        </p:nvSpPr>
        <p:spPr/>
        <p:txBody>
          <a:bodyPr>
            <a:normAutofit fontScale="77500" lnSpcReduction="20000"/>
          </a:bodyPr>
          <a:lstStyle/>
          <a:p>
            <a:pPr marL="0" indent="0" algn="just">
              <a:buNone/>
            </a:pPr>
            <a:r>
              <a:rPr lang="hu-HU" dirty="0"/>
              <a:t>A munkáltató köteles a munkavállalót a munkaszerződés és a munkaviszonyra vonatkozó szabályok szerint foglalkoztatni, továbbá – a felek eltérő megállapodása hiányában – a munkavégzéshez szükséges feltételeket biztosítani.</a:t>
            </a:r>
          </a:p>
          <a:p>
            <a:pPr marL="0" indent="0" algn="just">
              <a:buNone/>
            </a:pPr>
            <a:r>
              <a:rPr lang="hu-HU" dirty="0" smtClean="0"/>
              <a:t>A </a:t>
            </a:r>
            <a:r>
              <a:rPr lang="hu-HU" dirty="0"/>
              <a:t>munkáltató köteles a munkavállalónak azt a költségét megtéríteni, amely a munkaviszony teljesítésével indokoltan merült fel.</a:t>
            </a:r>
          </a:p>
          <a:p>
            <a:pPr marL="0" indent="0" algn="just">
              <a:buNone/>
            </a:pPr>
            <a:r>
              <a:rPr lang="hu-HU" dirty="0" smtClean="0"/>
              <a:t>A </a:t>
            </a:r>
            <a:r>
              <a:rPr lang="hu-HU" dirty="0"/>
              <a:t>munkavállalót csak olyan munkára lehet alkalmazni, amely testi alkatára vagy fejlettségére tekintettel rá hátrányos következményekkel nem járhat.</a:t>
            </a:r>
          </a:p>
          <a:p>
            <a:pPr marL="0" indent="0" algn="just">
              <a:buNone/>
            </a:pPr>
            <a:r>
              <a:rPr lang="hu-HU" dirty="0" smtClean="0"/>
              <a:t>A </a:t>
            </a:r>
            <a:r>
              <a:rPr lang="hu-HU" dirty="0"/>
              <a:t>munkáltató biztosítja az egészséget nem veszélyeztető és biztonságos munkavégzés követelményeit. </a:t>
            </a:r>
          </a:p>
          <a:p>
            <a:pPr marL="0" indent="0">
              <a:buNone/>
            </a:pPr>
            <a:endParaRPr lang="hu-HU" dirty="0"/>
          </a:p>
        </p:txBody>
      </p:sp>
    </p:spTree>
    <p:extLst>
      <p:ext uri="{BB962C8B-B14F-4D97-AF65-F5344CB8AC3E}">
        <p14:creationId xmlns:p14="http://schemas.microsoft.com/office/powerpoint/2010/main" val="16329921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Alapvető kötelezettségek</a:t>
            </a:r>
            <a:endParaRPr lang="hu-HU" dirty="0"/>
          </a:p>
        </p:txBody>
      </p:sp>
      <p:sp>
        <p:nvSpPr>
          <p:cNvPr id="3" name="Content Placeholder 2"/>
          <p:cNvSpPr>
            <a:spLocks noGrp="1"/>
          </p:cNvSpPr>
          <p:nvPr>
            <p:ph idx="1"/>
          </p:nvPr>
        </p:nvSpPr>
        <p:spPr/>
        <p:txBody>
          <a:bodyPr>
            <a:normAutofit fontScale="85000" lnSpcReduction="20000"/>
          </a:bodyPr>
          <a:lstStyle/>
          <a:p>
            <a:pPr marL="0" indent="0">
              <a:buNone/>
            </a:pPr>
            <a:r>
              <a:rPr lang="hu-HU" dirty="0"/>
              <a:t>A munkavállaló köteles</a:t>
            </a:r>
          </a:p>
          <a:p>
            <a:pPr marL="0" indent="0">
              <a:buNone/>
            </a:pPr>
            <a:r>
              <a:rPr lang="hu-HU" dirty="0" smtClean="0"/>
              <a:t>a</a:t>
            </a:r>
            <a:r>
              <a:rPr lang="hu-HU" dirty="0"/>
              <a:t>) </a:t>
            </a:r>
            <a:r>
              <a:rPr lang="hu-HU" dirty="0" err="1"/>
              <a:t>a</a:t>
            </a:r>
            <a:r>
              <a:rPr lang="hu-HU" dirty="0"/>
              <a:t> munkáltató által előírt helyen és időben munkára képes állapotban megjelenni,</a:t>
            </a:r>
          </a:p>
          <a:p>
            <a:pPr marL="0" indent="0">
              <a:buNone/>
            </a:pPr>
            <a:r>
              <a:rPr lang="hu-HU" dirty="0" smtClean="0"/>
              <a:t>b</a:t>
            </a:r>
            <a:r>
              <a:rPr lang="hu-HU" dirty="0"/>
              <a:t>) munkaideje alatt – munkavégzés céljából, munkára képes állapotban – a munkáltató rendelkezésére állni,</a:t>
            </a:r>
          </a:p>
          <a:p>
            <a:pPr marL="0" indent="0">
              <a:buNone/>
            </a:pPr>
            <a:r>
              <a:rPr lang="hu-HU" dirty="0" smtClean="0"/>
              <a:t>c</a:t>
            </a:r>
            <a:r>
              <a:rPr lang="hu-HU" dirty="0"/>
              <a:t>) munkáját személyesen, az általában elvárható szakértelemmel és gondossággal, a munkájára vonatkozó szabályok, előírások, utasítások és szokások szerint végezni,</a:t>
            </a:r>
          </a:p>
          <a:p>
            <a:pPr marL="0" indent="0">
              <a:buNone/>
            </a:pPr>
            <a:r>
              <a:rPr lang="hu-HU" dirty="0" smtClean="0"/>
              <a:t>d</a:t>
            </a:r>
            <a:r>
              <a:rPr lang="hu-HU" dirty="0"/>
              <a:t>) a munkakörének ellátásához szükséges bizalomnak megfelelő magatartást tanúsítani,</a:t>
            </a:r>
          </a:p>
          <a:p>
            <a:pPr marL="0" indent="0">
              <a:buNone/>
            </a:pPr>
            <a:r>
              <a:rPr lang="hu-HU" dirty="0" smtClean="0"/>
              <a:t>e</a:t>
            </a:r>
            <a:r>
              <a:rPr lang="hu-HU" dirty="0"/>
              <a:t>) munkatársaival együttműködni.</a:t>
            </a:r>
          </a:p>
          <a:p>
            <a:pPr marL="0" indent="0">
              <a:buNone/>
            </a:pPr>
            <a:endParaRPr lang="hu-HU" dirty="0"/>
          </a:p>
        </p:txBody>
      </p:sp>
    </p:spTree>
    <p:extLst>
      <p:ext uri="{BB962C8B-B14F-4D97-AF65-F5344CB8AC3E}">
        <p14:creationId xmlns:p14="http://schemas.microsoft.com/office/powerpoint/2010/main" val="14066328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Zálogjog 4.</a:t>
            </a:r>
            <a:endParaRPr lang="hu-HU" dirty="0"/>
          </a:p>
        </p:txBody>
      </p:sp>
      <p:sp>
        <p:nvSpPr>
          <p:cNvPr id="3" name="Content Placeholder 2"/>
          <p:cNvSpPr>
            <a:spLocks noGrp="1"/>
          </p:cNvSpPr>
          <p:nvPr>
            <p:ph idx="1"/>
          </p:nvPr>
        </p:nvSpPr>
        <p:spPr/>
        <p:txBody>
          <a:bodyPr>
            <a:normAutofit fontScale="77500" lnSpcReduction="20000"/>
          </a:bodyPr>
          <a:lstStyle/>
          <a:p>
            <a:pPr marL="0" indent="0" algn="just">
              <a:buNone/>
            </a:pPr>
            <a:r>
              <a:rPr lang="hu-HU" dirty="0" smtClean="0"/>
              <a:t>A jelzálogjog bejegyzése</a:t>
            </a:r>
          </a:p>
          <a:p>
            <a:pPr marL="0" indent="0" algn="just">
              <a:buNone/>
            </a:pPr>
            <a:r>
              <a:rPr lang="hu-HU" dirty="0" smtClean="0"/>
              <a:t>A jelzálogjogot</a:t>
            </a:r>
          </a:p>
          <a:p>
            <a:pPr marL="0" indent="0" algn="just">
              <a:buNone/>
            </a:pPr>
            <a:r>
              <a:rPr lang="hu-HU" dirty="0" smtClean="0"/>
              <a:t>a) ingatlan esetén az ingatlan-nyilvántartásba;</a:t>
            </a:r>
          </a:p>
          <a:p>
            <a:pPr marL="0" indent="0" algn="just">
              <a:buNone/>
            </a:pPr>
            <a:r>
              <a:rPr lang="hu-HU" dirty="0" smtClean="0"/>
              <a:t>b) ingó dolog, valamint jog és követelés esetén a hitelbiztosítéki nyilvántartásba</a:t>
            </a:r>
          </a:p>
          <a:p>
            <a:pPr marL="0" indent="0" algn="just">
              <a:buNone/>
            </a:pPr>
            <a:r>
              <a:rPr lang="hu-HU" dirty="0" smtClean="0"/>
              <a:t>kell bejegyezni.</a:t>
            </a:r>
          </a:p>
          <a:p>
            <a:pPr marL="0" indent="0" algn="just">
              <a:buNone/>
            </a:pPr>
            <a:r>
              <a:rPr lang="hu-HU" dirty="0" smtClean="0"/>
              <a:t>Ha ugyanazt a zálogtárgyat több zálogjog terheli, a kielégítési jog a zálogjogosultakat a zálogjogok alapításának a sorrendjében illeti meg.</a:t>
            </a:r>
          </a:p>
          <a:p>
            <a:pPr marL="0" indent="0" algn="just">
              <a:buNone/>
            </a:pPr>
            <a:r>
              <a:rPr lang="hu-HU" dirty="0" smtClean="0"/>
              <a:t>Ha ugyanazt a zálogtárgyat óvadék és jelzálogjog is terheli, az óvadék jogosultját kielégítési elsőbbség illeti meg a jelzálogjog jogosultjával szemben.</a:t>
            </a:r>
          </a:p>
          <a:p>
            <a:pPr marL="0" indent="0">
              <a:buNone/>
            </a:pPr>
            <a:endParaRPr lang="hu-HU" dirty="0"/>
          </a:p>
        </p:txBody>
      </p:sp>
    </p:spTree>
    <p:extLst>
      <p:ext uri="{BB962C8B-B14F-4D97-AF65-F5344CB8AC3E}">
        <p14:creationId xmlns:p14="http://schemas.microsoft.com/office/powerpoint/2010/main" val="102715019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u-HU" dirty="0" smtClean="0"/>
              <a:t>Munkaviszony megszűnése és megszűntetése</a:t>
            </a:r>
            <a:endParaRPr lang="hu-HU" dirty="0"/>
          </a:p>
        </p:txBody>
      </p:sp>
      <p:sp>
        <p:nvSpPr>
          <p:cNvPr id="3" name="Content Placeholder 2"/>
          <p:cNvSpPr>
            <a:spLocks noGrp="1"/>
          </p:cNvSpPr>
          <p:nvPr>
            <p:ph idx="1"/>
          </p:nvPr>
        </p:nvSpPr>
        <p:spPr/>
        <p:txBody>
          <a:bodyPr>
            <a:normAutofit lnSpcReduction="10000"/>
          </a:bodyPr>
          <a:lstStyle/>
          <a:p>
            <a:pPr marL="0" indent="0">
              <a:buNone/>
            </a:pPr>
            <a:r>
              <a:rPr lang="hu-HU" dirty="0"/>
              <a:t>A munkaviszony megszűnik</a:t>
            </a:r>
          </a:p>
          <a:p>
            <a:pPr marL="0" indent="0">
              <a:buNone/>
            </a:pPr>
            <a:r>
              <a:rPr lang="hu-HU" dirty="0" smtClean="0"/>
              <a:t>a</a:t>
            </a:r>
            <a:r>
              <a:rPr lang="hu-HU" dirty="0"/>
              <a:t>) </a:t>
            </a:r>
            <a:r>
              <a:rPr lang="hu-HU" dirty="0" err="1"/>
              <a:t>a</a:t>
            </a:r>
            <a:r>
              <a:rPr lang="hu-HU" dirty="0"/>
              <a:t> munkavállaló halálával,</a:t>
            </a:r>
          </a:p>
          <a:p>
            <a:pPr marL="0" indent="0">
              <a:buNone/>
            </a:pPr>
            <a:r>
              <a:rPr lang="hu-HU" dirty="0" smtClean="0"/>
              <a:t>b</a:t>
            </a:r>
            <a:r>
              <a:rPr lang="hu-HU" dirty="0"/>
              <a:t>) a munkáltató jogutód nélküli megszűnésével,</a:t>
            </a:r>
          </a:p>
          <a:p>
            <a:pPr marL="0" indent="0">
              <a:buNone/>
            </a:pPr>
            <a:r>
              <a:rPr lang="hu-HU" dirty="0" smtClean="0"/>
              <a:t>c</a:t>
            </a:r>
            <a:r>
              <a:rPr lang="hu-HU" dirty="0"/>
              <a:t>) a határozott idő </a:t>
            </a:r>
            <a:r>
              <a:rPr lang="hu-HU" dirty="0" smtClean="0"/>
              <a:t>lejártával.</a:t>
            </a:r>
          </a:p>
          <a:p>
            <a:pPr marL="0" indent="0">
              <a:buNone/>
            </a:pPr>
            <a:r>
              <a:rPr lang="hu-HU" dirty="0"/>
              <a:t>A munkaviszony megszüntethető</a:t>
            </a:r>
          </a:p>
          <a:p>
            <a:pPr marL="0" indent="0">
              <a:buNone/>
            </a:pPr>
            <a:r>
              <a:rPr lang="hu-HU" dirty="0" smtClean="0"/>
              <a:t>a</a:t>
            </a:r>
            <a:r>
              <a:rPr lang="hu-HU" dirty="0"/>
              <a:t>) közös megegyezéssel,</a:t>
            </a:r>
          </a:p>
          <a:p>
            <a:pPr marL="0" indent="0">
              <a:buNone/>
            </a:pPr>
            <a:r>
              <a:rPr lang="hu-HU" dirty="0" smtClean="0"/>
              <a:t>b</a:t>
            </a:r>
            <a:r>
              <a:rPr lang="hu-HU" dirty="0"/>
              <a:t>) felmondással,</a:t>
            </a:r>
          </a:p>
          <a:p>
            <a:pPr marL="0" indent="0">
              <a:buNone/>
            </a:pPr>
            <a:r>
              <a:rPr lang="hu-HU" dirty="0" smtClean="0"/>
              <a:t>c</a:t>
            </a:r>
            <a:r>
              <a:rPr lang="hu-HU" dirty="0"/>
              <a:t>) azonnali hatályú felmondással.</a:t>
            </a:r>
          </a:p>
          <a:p>
            <a:pPr marL="0" indent="0">
              <a:buNone/>
            </a:pPr>
            <a:endParaRPr lang="hu-HU" dirty="0"/>
          </a:p>
          <a:p>
            <a:pPr marL="0" indent="0">
              <a:buNone/>
            </a:pPr>
            <a:endParaRPr lang="hu-HU" dirty="0"/>
          </a:p>
        </p:txBody>
      </p:sp>
    </p:spTree>
    <p:extLst>
      <p:ext uri="{BB962C8B-B14F-4D97-AF65-F5344CB8AC3E}">
        <p14:creationId xmlns:p14="http://schemas.microsoft.com/office/powerpoint/2010/main" val="420944248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Felmondás</a:t>
            </a:r>
            <a:endParaRPr lang="hu-HU" dirty="0"/>
          </a:p>
        </p:txBody>
      </p:sp>
      <p:sp>
        <p:nvSpPr>
          <p:cNvPr id="3" name="Content Placeholder 2"/>
          <p:cNvSpPr>
            <a:spLocks noGrp="1"/>
          </p:cNvSpPr>
          <p:nvPr>
            <p:ph idx="1"/>
          </p:nvPr>
        </p:nvSpPr>
        <p:spPr>
          <a:xfrm>
            <a:off x="457200" y="1124744"/>
            <a:ext cx="8229600" cy="5001419"/>
          </a:xfrm>
        </p:spPr>
        <p:txBody>
          <a:bodyPr>
            <a:normAutofit fontScale="47500" lnSpcReduction="20000"/>
          </a:bodyPr>
          <a:lstStyle/>
          <a:p>
            <a:pPr marL="0" indent="0">
              <a:buNone/>
            </a:pPr>
            <a:r>
              <a:rPr lang="hu-HU" dirty="0"/>
              <a:t>A munkaviszonyt mind a munkavállaló, mind a munkáltató felmondással megszüntetheti.</a:t>
            </a:r>
          </a:p>
          <a:p>
            <a:pPr marL="0" indent="0">
              <a:buNone/>
            </a:pPr>
            <a:r>
              <a:rPr lang="hu-HU" dirty="0" smtClean="0"/>
              <a:t>A </a:t>
            </a:r>
            <a:r>
              <a:rPr lang="hu-HU" dirty="0"/>
              <a:t>felek megállapodása esetén – legfeljebb a munkaviszony kezdetétől számított egy évig – a munkaviszony felmondással nem szüntethető meg.</a:t>
            </a:r>
          </a:p>
          <a:p>
            <a:pPr marL="0" indent="0">
              <a:buNone/>
            </a:pPr>
            <a:r>
              <a:rPr lang="hu-HU" dirty="0" smtClean="0"/>
              <a:t>A </a:t>
            </a:r>
            <a:r>
              <a:rPr lang="hu-HU" dirty="0"/>
              <a:t>munkáltató felmondással nem szüntetheti meg a munkaviszonyt</a:t>
            </a:r>
          </a:p>
          <a:p>
            <a:pPr marL="0" indent="0">
              <a:buNone/>
            </a:pPr>
            <a:r>
              <a:rPr lang="hu-HU" dirty="0" smtClean="0"/>
              <a:t>a</a:t>
            </a:r>
            <a:r>
              <a:rPr lang="hu-HU" dirty="0"/>
              <a:t>) </a:t>
            </a:r>
            <a:r>
              <a:rPr lang="hu-HU" dirty="0" err="1"/>
              <a:t>a</a:t>
            </a:r>
            <a:r>
              <a:rPr lang="hu-HU" dirty="0"/>
              <a:t> várandósság,</a:t>
            </a:r>
          </a:p>
          <a:p>
            <a:pPr marL="0" indent="0">
              <a:buNone/>
            </a:pPr>
            <a:r>
              <a:rPr lang="hu-HU" dirty="0" smtClean="0"/>
              <a:t>b</a:t>
            </a:r>
            <a:r>
              <a:rPr lang="hu-HU" dirty="0"/>
              <a:t>) a szülési szabadság,</a:t>
            </a:r>
          </a:p>
          <a:p>
            <a:pPr marL="0" indent="0">
              <a:buNone/>
            </a:pPr>
            <a:r>
              <a:rPr lang="hu-HU" dirty="0" smtClean="0"/>
              <a:t>c</a:t>
            </a:r>
            <a:r>
              <a:rPr lang="hu-HU" dirty="0"/>
              <a:t>) a gyermek gondozása céljából igénybe vett fizetés nélküli </a:t>
            </a:r>
            <a:r>
              <a:rPr lang="hu-HU" dirty="0" smtClean="0"/>
              <a:t>szabadság,</a:t>
            </a:r>
            <a:endParaRPr lang="hu-HU" dirty="0"/>
          </a:p>
          <a:p>
            <a:pPr marL="0" indent="0">
              <a:buNone/>
            </a:pPr>
            <a:r>
              <a:rPr lang="hu-HU" dirty="0" smtClean="0"/>
              <a:t>d</a:t>
            </a:r>
            <a:r>
              <a:rPr lang="hu-HU" dirty="0"/>
              <a:t>) a tényleges önkéntes tartalékos katonai szolgálatteljesítés, valamint</a:t>
            </a:r>
          </a:p>
          <a:p>
            <a:pPr marL="0" indent="0">
              <a:buNone/>
            </a:pPr>
            <a:r>
              <a:rPr lang="hu-HU" dirty="0" smtClean="0"/>
              <a:t>e</a:t>
            </a:r>
            <a:r>
              <a:rPr lang="hu-HU" dirty="0"/>
              <a:t>) a nő jogszabály szerinti, az emberi reprodukciós eljárással összefüggő kezelésének, de legfeljebb ennek megkezdésétől számított hat hónap</a:t>
            </a:r>
          </a:p>
          <a:p>
            <a:pPr marL="0" indent="0">
              <a:buNone/>
            </a:pPr>
            <a:r>
              <a:rPr lang="hu-HU" dirty="0" smtClean="0"/>
              <a:t>tartama </a:t>
            </a:r>
            <a:r>
              <a:rPr lang="hu-HU" dirty="0"/>
              <a:t>alatt</a:t>
            </a:r>
            <a:r>
              <a:rPr lang="hu-HU" dirty="0" smtClean="0"/>
              <a:t>.</a:t>
            </a:r>
          </a:p>
          <a:p>
            <a:pPr marL="0" indent="0">
              <a:buNone/>
            </a:pPr>
            <a:r>
              <a:rPr lang="hu-HU" dirty="0"/>
              <a:t>A munkáltató felmondását köteles megindokolni</a:t>
            </a:r>
            <a:r>
              <a:rPr lang="hu-HU" dirty="0" smtClean="0"/>
              <a:t>. A </a:t>
            </a:r>
            <a:r>
              <a:rPr lang="hu-HU" dirty="0"/>
              <a:t>felmondás indoka a munkavállaló munkaviszonnyal kapcsolatos magatartásával, képességével vagy a munkáltató működésével összefüggő ok lehet</a:t>
            </a:r>
            <a:r>
              <a:rPr lang="hu-HU" dirty="0" smtClean="0"/>
              <a:t>.</a:t>
            </a:r>
          </a:p>
          <a:p>
            <a:pPr marL="0" indent="0">
              <a:buNone/>
            </a:pPr>
            <a:r>
              <a:rPr lang="hu-HU" dirty="0"/>
              <a:t>A határozott idejű munkaviszonyának felmondását a munkavállaló köteles </a:t>
            </a:r>
            <a:r>
              <a:rPr lang="hu-HU" dirty="0" smtClean="0"/>
              <a:t>megindokolni (a határozatlan idejűt nem köteles). </a:t>
            </a:r>
            <a:r>
              <a:rPr lang="hu-HU" dirty="0"/>
              <a:t>A felmondás indoka csak olyan ok lehet, amely számára a munkaviszony fenntartását lehetetlenné tenné vagy körülményeire tekintettel aránytalan sérelemmel járna</a:t>
            </a:r>
            <a:r>
              <a:rPr lang="hu-HU" dirty="0" smtClean="0"/>
              <a:t>.</a:t>
            </a:r>
          </a:p>
          <a:p>
            <a:pPr marL="0" indent="0">
              <a:buNone/>
            </a:pPr>
            <a:r>
              <a:rPr lang="hu-HU" dirty="0" smtClean="0"/>
              <a:t>Felmondási idő 30 + </a:t>
            </a:r>
            <a:r>
              <a:rPr lang="hu-HU" dirty="0" err="1" smtClean="0"/>
              <a:t>max</a:t>
            </a:r>
            <a:r>
              <a:rPr lang="hu-HU" dirty="0" smtClean="0"/>
              <a:t> 60 nap (munkáltatói felmondás esetén).</a:t>
            </a:r>
          </a:p>
          <a:p>
            <a:pPr marL="0" indent="0">
              <a:buNone/>
            </a:pPr>
            <a:r>
              <a:rPr lang="hu-HU" dirty="0"/>
              <a:t>A felek </a:t>
            </a:r>
            <a:r>
              <a:rPr lang="hu-HU" dirty="0" smtClean="0"/>
              <a:t>legfeljebb </a:t>
            </a:r>
            <a:r>
              <a:rPr lang="hu-HU" dirty="0" err="1"/>
              <a:t>hathavi</a:t>
            </a:r>
            <a:r>
              <a:rPr lang="hu-HU" dirty="0"/>
              <a:t> felmondási időben is megállapodhatnak</a:t>
            </a:r>
            <a:r>
              <a:rPr lang="hu-HU" dirty="0" smtClean="0"/>
              <a:t>.</a:t>
            </a:r>
          </a:p>
          <a:p>
            <a:pPr marL="0" indent="0">
              <a:buNone/>
            </a:pPr>
            <a:r>
              <a:rPr lang="hu-HU" dirty="0"/>
              <a:t>A munkáltató felmondása esetén köteles a munkavállalót – legalább a felmondási idő felére – a munkavégzés alól felmenteni. </a:t>
            </a:r>
            <a:endParaRPr lang="hu-HU" dirty="0" smtClean="0"/>
          </a:p>
          <a:p>
            <a:pPr marL="0" indent="0">
              <a:buNone/>
            </a:pPr>
            <a:r>
              <a:rPr lang="hu-HU" dirty="0" smtClean="0"/>
              <a:t>Speciális szabályok a csoportos létszámcsökkentésre.</a:t>
            </a:r>
          </a:p>
          <a:p>
            <a:pPr marL="0" indent="0">
              <a:buNone/>
            </a:pPr>
            <a:r>
              <a:rPr lang="hu-HU" dirty="0"/>
              <a:t>A munkavállalót végkielégítés illeti meg, ha </a:t>
            </a:r>
            <a:r>
              <a:rPr lang="hu-HU" dirty="0" smtClean="0"/>
              <a:t>munkaviszonya a </a:t>
            </a:r>
            <a:r>
              <a:rPr lang="hu-HU" dirty="0"/>
              <a:t>munkáltató felmondása</a:t>
            </a:r>
            <a:r>
              <a:rPr lang="hu-HU" dirty="0" smtClean="0"/>
              <a:t>, vagy a </a:t>
            </a:r>
            <a:r>
              <a:rPr lang="hu-HU" dirty="0"/>
              <a:t>munkáltató jogutód nélküli </a:t>
            </a:r>
            <a:r>
              <a:rPr lang="hu-HU" dirty="0" smtClean="0"/>
              <a:t>megszűnése alapján </a:t>
            </a:r>
            <a:r>
              <a:rPr lang="hu-HU" dirty="0"/>
              <a:t>szűnik meg.</a:t>
            </a:r>
          </a:p>
          <a:p>
            <a:pPr marL="0" indent="0">
              <a:buNone/>
            </a:pPr>
            <a:endParaRPr lang="hu-HU" dirty="0"/>
          </a:p>
          <a:p>
            <a:pPr marL="0" indent="0">
              <a:buNone/>
            </a:pPr>
            <a:endParaRPr lang="hu-HU" dirty="0"/>
          </a:p>
          <a:p>
            <a:pPr marL="0" indent="0">
              <a:buNone/>
            </a:pPr>
            <a:endParaRPr lang="hu-HU" dirty="0"/>
          </a:p>
        </p:txBody>
      </p:sp>
    </p:spTree>
    <p:extLst>
      <p:ext uri="{BB962C8B-B14F-4D97-AF65-F5344CB8AC3E}">
        <p14:creationId xmlns:p14="http://schemas.microsoft.com/office/powerpoint/2010/main" val="125791190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Azonnali hatályú felmondás</a:t>
            </a:r>
            <a:endParaRPr lang="hu-HU" dirty="0"/>
          </a:p>
        </p:txBody>
      </p:sp>
      <p:sp>
        <p:nvSpPr>
          <p:cNvPr id="3" name="Content Placeholder 2"/>
          <p:cNvSpPr>
            <a:spLocks noGrp="1"/>
          </p:cNvSpPr>
          <p:nvPr>
            <p:ph idx="1"/>
          </p:nvPr>
        </p:nvSpPr>
        <p:spPr/>
        <p:txBody>
          <a:bodyPr>
            <a:normAutofit fontScale="70000" lnSpcReduction="20000"/>
          </a:bodyPr>
          <a:lstStyle/>
          <a:p>
            <a:pPr marL="0" indent="0" algn="just">
              <a:buNone/>
            </a:pPr>
            <a:r>
              <a:rPr lang="hu-HU" dirty="0"/>
              <a:t>A munkáltató vagy a munkavállaló a munkaviszonyt azonnali hatályú felmondással megszüntetheti, ha a másik fél</a:t>
            </a:r>
          </a:p>
          <a:p>
            <a:pPr marL="0" indent="0" algn="just">
              <a:buNone/>
            </a:pPr>
            <a:r>
              <a:rPr lang="hu-HU" dirty="0" smtClean="0"/>
              <a:t>a</a:t>
            </a:r>
            <a:r>
              <a:rPr lang="hu-HU" dirty="0"/>
              <a:t>) </a:t>
            </a:r>
            <a:r>
              <a:rPr lang="hu-HU" dirty="0" err="1"/>
              <a:t>a</a:t>
            </a:r>
            <a:r>
              <a:rPr lang="hu-HU" dirty="0"/>
              <a:t> munkaviszonyból származó lényeges kötelezettségét szándékosan vagy súlyos gondatlansággal jelentős mértékben megszegi, vagy</a:t>
            </a:r>
          </a:p>
          <a:p>
            <a:pPr marL="0" indent="0" algn="just">
              <a:buNone/>
            </a:pPr>
            <a:r>
              <a:rPr lang="hu-HU" dirty="0" smtClean="0"/>
              <a:t>b</a:t>
            </a:r>
            <a:r>
              <a:rPr lang="hu-HU" dirty="0"/>
              <a:t>) egyébként olyan magatartást tanúsít, amely a munkaviszony fenntartását lehetetlenné teszi.</a:t>
            </a:r>
          </a:p>
          <a:p>
            <a:pPr marL="0" indent="0" algn="just">
              <a:buNone/>
            </a:pPr>
            <a:r>
              <a:rPr lang="hu-HU" dirty="0" smtClean="0"/>
              <a:t>Az </a:t>
            </a:r>
            <a:r>
              <a:rPr lang="hu-HU" dirty="0"/>
              <a:t>azonnali hatályú felmondás jogát az ennek alapjául szolgáló okról való tudomásszerzéstől számított </a:t>
            </a:r>
            <a:r>
              <a:rPr lang="hu-HU" dirty="0" smtClean="0"/>
              <a:t>15napon</a:t>
            </a:r>
            <a:r>
              <a:rPr lang="hu-HU" dirty="0"/>
              <a:t>, legfeljebb azonban az ok bekövetkeztétől számított egy éven belül, bűncselekmény elkövetése esetén a büntethetőség elévüléséig lehet gyakorolni. A tudomásszerzés időpontjának, ha az azonnali hatályú felmondás jogát testület jogosult gyakorolni, azt kell tekinteni, amikor az azonnali hatályú felmondás okáról a testületet – mint a munkáltatói jogkört gyakorló szervet – tájékoztatják.</a:t>
            </a:r>
          </a:p>
          <a:p>
            <a:pPr marL="0" indent="0">
              <a:buNone/>
            </a:pPr>
            <a:endParaRPr lang="hu-HU" dirty="0"/>
          </a:p>
        </p:txBody>
      </p:sp>
    </p:spTree>
    <p:extLst>
      <p:ext uri="{BB962C8B-B14F-4D97-AF65-F5344CB8AC3E}">
        <p14:creationId xmlns:p14="http://schemas.microsoft.com/office/powerpoint/2010/main" val="309261187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Munkabér</a:t>
            </a:r>
            <a:endParaRPr lang="hu-HU" dirty="0"/>
          </a:p>
        </p:txBody>
      </p:sp>
      <p:sp>
        <p:nvSpPr>
          <p:cNvPr id="3" name="Content Placeholder 2"/>
          <p:cNvSpPr>
            <a:spLocks noGrp="1"/>
          </p:cNvSpPr>
          <p:nvPr>
            <p:ph idx="1"/>
          </p:nvPr>
        </p:nvSpPr>
        <p:spPr/>
        <p:txBody>
          <a:bodyPr>
            <a:normAutofit fontScale="77500" lnSpcReduction="20000"/>
          </a:bodyPr>
          <a:lstStyle/>
          <a:p>
            <a:pPr marL="0" indent="0" algn="just">
              <a:buNone/>
            </a:pPr>
            <a:r>
              <a:rPr lang="hu-HU" dirty="0"/>
              <a:t>Alapbérként legalább a kötelező legkisebb munkabért kell meghatározni.</a:t>
            </a:r>
          </a:p>
          <a:p>
            <a:pPr marL="0" indent="0" algn="just">
              <a:buNone/>
            </a:pPr>
            <a:r>
              <a:rPr lang="hu-HU" dirty="0" smtClean="0"/>
              <a:t>Az </a:t>
            </a:r>
            <a:r>
              <a:rPr lang="hu-HU" dirty="0"/>
              <a:t>alapbért időbérben kell megállapítani.</a:t>
            </a:r>
          </a:p>
          <a:p>
            <a:pPr marL="0" indent="0" algn="just">
              <a:buNone/>
            </a:pPr>
            <a:r>
              <a:rPr lang="hu-HU" dirty="0" smtClean="0"/>
              <a:t>A </a:t>
            </a:r>
            <a:r>
              <a:rPr lang="hu-HU" dirty="0"/>
              <a:t>havi alapbér meghatározott időszakra járó részének számításánál a havi alapbérnek a hónapban irányadó általános munkarend szerinti egy órára eső összegét szorozni kell az adott időszakra eső általános munkarend szerinti teljesítendő órák számával.</a:t>
            </a:r>
          </a:p>
          <a:p>
            <a:pPr marL="0" indent="0" algn="just">
              <a:buNone/>
            </a:pPr>
            <a:r>
              <a:rPr lang="hu-HU" dirty="0" smtClean="0"/>
              <a:t>A </a:t>
            </a:r>
            <a:r>
              <a:rPr lang="hu-HU" dirty="0"/>
              <a:t>munkáltató a munkabért teljesítménybérként vagy idő- és teljesítménybér összekapcsolásával is megállapíthatja.</a:t>
            </a:r>
          </a:p>
          <a:p>
            <a:pPr marL="0" indent="0" algn="just">
              <a:buNone/>
            </a:pPr>
            <a:r>
              <a:rPr lang="hu-HU" dirty="0" smtClean="0"/>
              <a:t>Teljesítménybér </a:t>
            </a:r>
            <a:r>
              <a:rPr lang="hu-HU" dirty="0"/>
              <a:t>az a munkabér, amely a munkavállalót a kizárólag számára előre meghatározott teljesítménykövetelmény alapján illeti meg.</a:t>
            </a:r>
          </a:p>
          <a:p>
            <a:pPr marL="0" indent="0">
              <a:buNone/>
            </a:pPr>
            <a:endParaRPr lang="hu-HU" dirty="0"/>
          </a:p>
        </p:txBody>
      </p:sp>
    </p:spTree>
    <p:extLst>
      <p:ext uri="{BB962C8B-B14F-4D97-AF65-F5344CB8AC3E}">
        <p14:creationId xmlns:p14="http://schemas.microsoft.com/office/powerpoint/2010/main" val="102851707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r-CH" dirty="0" smtClean="0"/>
              <a:t>A </a:t>
            </a:r>
            <a:r>
              <a:rPr lang="fr-CH" dirty="0" err="1" smtClean="0"/>
              <a:t>versenyjog</a:t>
            </a:r>
            <a:r>
              <a:rPr lang="fr-CH" dirty="0" smtClean="0"/>
              <a:t> </a:t>
            </a:r>
            <a:r>
              <a:rPr lang="fr-CH" dirty="0" err="1" smtClean="0"/>
              <a:t>alapjai</a:t>
            </a:r>
            <a:endParaRPr lang="hu-HU" dirty="0"/>
          </a:p>
        </p:txBody>
      </p:sp>
      <p:sp>
        <p:nvSpPr>
          <p:cNvPr id="3" name="Subtitle 2"/>
          <p:cNvSpPr>
            <a:spLocks noGrp="1"/>
          </p:cNvSpPr>
          <p:nvPr>
            <p:ph type="subTitle" idx="1"/>
          </p:nvPr>
        </p:nvSpPr>
        <p:spPr/>
        <p:txBody>
          <a:bodyPr/>
          <a:lstStyle/>
          <a:p>
            <a:endParaRPr lang="hu-HU"/>
          </a:p>
        </p:txBody>
      </p:sp>
    </p:spTree>
    <p:extLst>
      <p:ext uri="{BB962C8B-B14F-4D97-AF65-F5344CB8AC3E}">
        <p14:creationId xmlns:p14="http://schemas.microsoft.com/office/powerpoint/2010/main" val="75199555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err="1" smtClean="0"/>
              <a:t>Alapvet</a:t>
            </a:r>
            <a:r>
              <a:rPr lang="hu-HU" dirty="0" smtClean="0"/>
              <a:t>ő szabályozás</a:t>
            </a:r>
            <a:endParaRPr lang="hu-HU" dirty="0"/>
          </a:p>
        </p:txBody>
      </p:sp>
      <p:sp>
        <p:nvSpPr>
          <p:cNvPr id="3" name="Content Placeholder 2"/>
          <p:cNvSpPr>
            <a:spLocks noGrp="1"/>
          </p:cNvSpPr>
          <p:nvPr>
            <p:ph idx="1"/>
          </p:nvPr>
        </p:nvSpPr>
        <p:spPr/>
        <p:txBody>
          <a:bodyPr>
            <a:normAutofit fontScale="92500" lnSpcReduction="10000"/>
          </a:bodyPr>
          <a:lstStyle/>
          <a:p>
            <a:pPr marL="0" indent="0">
              <a:buNone/>
            </a:pPr>
            <a:r>
              <a:rPr lang="hu-HU" dirty="0"/>
              <a:t>1996. évi LVII. </a:t>
            </a:r>
            <a:r>
              <a:rPr lang="hu-HU" dirty="0" smtClean="0"/>
              <a:t>törvény a </a:t>
            </a:r>
            <a:r>
              <a:rPr lang="hu-HU" dirty="0"/>
              <a:t>tisztességtelen piaci </a:t>
            </a:r>
            <a:r>
              <a:rPr lang="hu-HU" dirty="0" smtClean="0"/>
              <a:t>magatartás és </a:t>
            </a:r>
            <a:r>
              <a:rPr lang="hu-HU" dirty="0"/>
              <a:t>a versenykorlátozás </a:t>
            </a:r>
            <a:r>
              <a:rPr lang="hu-HU" dirty="0" smtClean="0"/>
              <a:t>tilalmáról (Tpvt.)</a:t>
            </a:r>
          </a:p>
          <a:p>
            <a:pPr marL="0" indent="0">
              <a:buNone/>
            </a:pPr>
            <a:endParaRPr lang="hu-HU" dirty="0"/>
          </a:p>
          <a:p>
            <a:pPr marL="0" indent="0">
              <a:buNone/>
            </a:pPr>
            <a:r>
              <a:rPr lang="hu-HU" dirty="0" smtClean="0"/>
              <a:t>EU versenyjogi és állami támogatási szabályok:</a:t>
            </a:r>
          </a:p>
          <a:p>
            <a:r>
              <a:rPr lang="hu-HU" dirty="0"/>
              <a:t>Csoportmentességi rendeletek (általános csoportmentesség, de </a:t>
            </a:r>
            <a:r>
              <a:rPr lang="hu-HU" dirty="0" err="1"/>
              <a:t>minimis</a:t>
            </a:r>
            <a:r>
              <a:rPr lang="hu-HU" dirty="0"/>
              <a:t>)</a:t>
            </a:r>
          </a:p>
          <a:p>
            <a:r>
              <a:rPr lang="hu-HU" dirty="0"/>
              <a:t>Horizontális szabályok (regionális, képzés, k+f, környezetvédelem, kockázati tőke)</a:t>
            </a:r>
          </a:p>
          <a:p>
            <a:r>
              <a:rPr lang="hu-HU" dirty="0" smtClean="0"/>
              <a:t>Közszolgáltatásokra </a:t>
            </a:r>
            <a:r>
              <a:rPr lang="hu-HU" dirty="0"/>
              <a:t>vonatkozó szabályok</a:t>
            </a:r>
          </a:p>
          <a:p>
            <a:pPr marL="0" indent="0">
              <a:buNone/>
            </a:pPr>
            <a:endParaRPr lang="hu-HU" dirty="0"/>
          </a:p>
          <a:p>
            <a:pPr marL="0" indent="0">
              <a:buNone/>
            </a:pPr>
            <a:endParaRPr lang="hu-HU" dirty="0"/>
          </a:p>
        </p:txBody>
      </p:sp>
    </p:spTree>
    <p:extLst>
      <p:ext uri="{BB962C8B-B14F-4D97-AF65-F5344CB8AC3E}">
        <p14:creationId xmlns:p14="http://schemas.microsoft.com/office/powerpoint/2010/main" val="168052717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Fő témakörök</a:t>
            </a:r>
            <a:endParaRPr lang="hu-HU" dirty="0"/>
          </a:p>
        </p:txBody>
      </p:sp>
      <p:sp>
        <p:nvSpPr>
          <p:cNvPr id="3" name="Content Placeholder 2"/>
          <p:cNvSpPr>
            <a:spLocks noGrp="1"/>
          </p:cNvSpPr>
          <p:nvPr>
            <p:ph idx="1"/>
          </p:nvPr>
        </p:nvSpPr>
        <p:spPr/>
        <p:txBody>
          <a:bodyPr/>
          <a:lstStyle/>
          <a:p>
            <a:r>
              <a:rPr lang="hu-HU" dirty="0"/>
              <a:t>A gazdasági erőfölénnyel való visszaélés </a:t>
            </a:r>
            <a:r>
              <a:rPr lang="hu-HU" dirty="0" smtClean="0"/>
              <a:t>tilalma</a:t>
            </a:r>
          </a:p>
          <a:p>
            <a:r>
              <a:rPr lang="hu-HU" dirty="0" smtClean="0"/>
              <a:t>Kartellek (gazdasági verseny </a:t>
            </a:r>
            <a:r>
              <a:rPr lang="hu-HU" dirty="0" err="1" smtClean="0"/>
              <a:t>tisztességten</a:t>
            </a:r>
            <a:r>
              <a:rPr lang="hu-HU" dirty="0" smtClean="0"/>
              <a:t> befolyásolása)</a:t>
            </a:r>
          </a:p>
          <a:p>
            <a:r>
              <a:rPr lang="hu-HU" dirty="0" smtClean="0"/>
              <a:t>Vállalati összefonódások, felvásárlások</a:t>
            </a:r>
          </a:p>
          <a:p>
            <a:r>
              <a:rPr lang="hu-HU" dirty="0" smtClean="0"/>
              <a:t>Állami támogatások</a:t>
            </a:r>
            <a:endParaRPr lang="hu-HU" dirty="0"/>
          </a:p>
        </p:txBody>
      </p:sp>
    </p:spTree>
    <p:extLst>
      <p:ext uri="{BB962C8B-B14F-4D97-AF65-F5344CB8AC3E}">
        <p14:creationId xmlns:p14="http://schemas.microsoft.com/office/powerpoint/2010/main" val="219752766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Általános elvek</a:t>
            </a:r>
            <a:endParaRPr lang="hu-HU" dirty="0"/>
          </a:p>
        </p:txBody>
      </p:sp>
      <p:sp>
        <p:nvSpPr>
          <p:cNvPr id="3" name="Content Placeholder 2"/>
          <p:cNvSpPr>
            <a:spLocks noGrp="1"/>
          </p:cNvSpPr>
          <p:nvPr>
            <p:ph idx="1"/>
          </p:nvPr>
        </p:nvSpPr>
        <p:spPr/>
        <p:txBody>
          <a:bodyPr>
            <a:normAutofit fontScale="85000" lnSpcReduction="20000"/>
          </a:bodyPr>
          <a:lstStyle/>
          <a:p>
            <a:pPr marL="0" indent="0">
              <a:buNone/>
            </a:pPr>
            <a:r>
              <a:rPr lang="hu-HU" dirty="0"/>
              <a:t>Tilos </a:t>
            </a:r>
            <a:endParaRPr lang="hu-HU" dirty="0" smtClean="0"/>
          </a:p>
          <a:p>
            <a:r>
              <a:rPr lang="hu-HU" dirty="0" smtClean="0"/>
              <a:t>gazdasági </a:t>
            </a:r>
            <a:r>
              <a:rPr lang="hu-HU" dirty="0"/>
              <a:t>tevékenységet tisztességtelenül – különösen </a:t>
            </a:r>
            <a:r>
              <a:rPr lang="hu-HU" dirty="0" smtClean="0"/>
              <a:t>az üzletfelek, </a:t>
            </a:r>
            <a:r>
              <a:rPr lang="hu-HU" dirty="0"/>
              <a:t>illetve a versenytársak törvényes érdekeit sértő vagy veszélyeztető módon vagy az üzleti tisztesség követelményeibe ütközően – folytatni</a:t>
            </a:r>
            <a:r>
              <a:rPr lang="hu-HU" dirty="0" smtClean="0"/>
              <a:t>.</a:t>
            </a:r>
          </a:p>
          <a:p>
            <a:r>
              <a:rPr lang="hu-HU" dirty="0" smtClean="0"/>
              <a:t>az üzletfelek jó hírnevének megsértése.</a:t>
            </a:r>
          </a:p>
          <a:p>
            <a:r>
              <a:rPr lang="hu-HU" dirty="0" smtClean="0"/>
              <a:t>az üzleti titok tisztességtelen megszerzése vagy felhasználása.</a:t>
            </a:r>
          </a:p>
          <a:p>
            <a:r>
              <a:rPr lang="hu-HU" dirty="0" smtClean="0"/>
              <a:t>a termék megtévesztő megjelölése.</a:t>
            </a:r>
          </a:p>
          <a:p>
            <a:r>
              <a:rPr lang="hu-HU" dirty="0" smtClean="0"/>
              <a:t>a </a:t>
            </a:r>
            <a:r>
              <a:rPr lang="hu-HU" dirty="0" err="1" smtClean="0"/>
              <a:t>félreveztő</a:t>
            </a:r>
            <a:r>
              <a:rPr lang="hu-HU" dirty="0" smtClean="0"/>
              <a:t> és a versenytársra hátrányos tájékoztatás közlése</a:t>
            </a:r>
            <a:endParaRPr lang="hu-HU" dirty="0"/>
          </a:p>
        </p:txBody>
      </p:sp>
    </p:spTree>
    <p:extLst>
      <p:ext uri="{BB962C8B-B14F-4D97-AF65-F5344CB8AC3E}">
        <p14:creationId xmlns:p14="http://schemas.microsoft.com/office/powerpoint/2010/main" val="253201047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u-HU" dirty="0" smtClean="0"/>
              <a:t>Üzleti döntések tisztességtelen befolyásolása</a:t>
            </a:r>
            <a:endParaRPr lang="hu-HU" dirty="0"/>
          </a:p>
        </p:txBody>
      </p:sp>
      <p:sp>
        <p:nvSpPr>
          <p:cNvPr id="3" name="Content Placeholder 2"/>
          <p:cNvSpPr>
            <a:spLocks noGrp="1"/>
          </p:cNvSpPr>
          <p:nvPr>
            <p:ph idx="1"/>
          </p:nvPr>
        </p:nvSpPr>
        <p:spPr/>
        <p:txBody>
          <a:bodyPr>
            <a:normAutofit fontScale="62500" lnSpcReduction="20000"/>
          </a:bodyPr>
          <a:lstStyle/>
          <a:p>
            <a:pPr marL="0" indent="0" algn="just">
              <a:buNone/>
            </a:pPr>
            <a:r>
              <a:rPr lang="hu-HU" dirty="0"/>
              <a:t>Tilos a gazdasági versenyben az üzletfeleket megtéveszteni.</a:t>
            </a:r>
          </a:p>
          <a:p>
            <a:pPr marL="0" indent="0" algn="just">
              <a:buNone/>
            </a:pPr>
            <a:r>
              <a:rPr lang="hu-HU" dirty="0" smtClean="0"/>
              <a:t>Az </a:t>
            </a:r>
            <a:r>
              <a:rPr lang="hu-HU" dirty="0"/>
              <a:t>üzletfelek megtévesztésének minősül a vállalkozásnak, illetve a vállalkozás érdekében vagy javára eljáró személynek az áru értékesítésével, szolgáltatásával vagy eladásösztönzésével közvetlen kapcsolatban álló olyan üzleti </a:t>
            </a:r>
            <a:r>
              <a:rPr lang="hu-HU" dirty="0" smtClean="0"/>
              <a:t>kommunikációja, egyéb </a:t>
            </a:r>
            <a:r>
              <a:rPr lang="hu-HU" dirty="0"/>
              <a:t>magatartása, tevékenysége vagy </a:t>
            </a:r>
            <a:r>
              <a:rPr lang="hu-HU" dirty="0" smtClean="0"/>
              <a:t>mulasztása, </a:t>
            </a:r>
            <a:r>
              <a:rPr lang="hu-HU" dirty="0"/>
              <a:t>amely</a:t>
            </a:r>
          </a:p>
          <a:p>
            <a:pPr marL="0" indent="0" algn="just">
              <a:buNone/>
            </a:pPr>
            <a:r>
              <a:rPr lang="hu-HU" dirty="0" smtClean="0"/>
              <a:t>a</a:t>
            </a:r>
            <a:r>
              <a:rPr lang="hu-HU" dirty="0"/>
              <a:t>) jelentős információ tekintetében valótlan tényt tartalmaz, vagy valós tényt – figyelemmel megjelenésének valamennyi körülményére – olyan módon jelenít meg, hogy megtéveszti vagy alkalmas arra, hogy megtévessze azokat az üzletfeleket, akik felé irányul, vagy akik tudomására juthat, vagy</a:t>
            </a:r>
          </a:p>
          <a:p>
            <a:pPr marL="0" indent="0" algn="just">
              <a:buNone/>
            </a:pPr>
            <a:r>
              <a:rPr lang="hu-HU" dirty="0" smtClean="0"/>
              <a:t>b</a:t>
            </a:r>
            <a:r>
              <a:rPr lang="hu-HU" dirty="0"/>
              <a:t>) – figyelembe véve valamennyi tényszerű körülményt, továbbá a kommunikáció eszközének korlátait – az adott helyzetben az üzletfél üzleti döntéséhez szükséges és ezért jelentős információt elhallgat, elrejt, vagy azt homályos, érthetetlen, félreérthető vagy időszerűtlen módon bocsátja rendelkezésre,</a:t>
            </a:r>
          </a:p>
          <a:p>
            <a:pPr marL="0" indent="0" algn="just">
              <a:buNone/>
            </a:pPr>
            <a:r>
              <a:rPr lang="hu-HU" dirty="0" smtClean="0"/>
              <a:t>és </a:t>
            </a:r>
            <a:r>
              <a:rPr lang="hu-HU" dirty="0"/>
              <a:t>ezáltal befolyásolja az üzletfelek vagy lehetséges üzletfelek gazdasági magatartását, vagy erre alkalmas.</a:t>
            </a:r>
          </a:p>
          <a:p>
            <a:pPr marL="0" indent="0">
              <a:buNone/>
            </a:pPr>
            <a:endParaRPr lang="hu-HU" dirty="0"/>
          </a:p>
        </p:txBody>
      </p:sp>
    </p:spTree>
    <p:extLst>
      <p:ext uri="{BB962C8B-B14F-4D97-AF65-F5344CB8AC3E}">
        <p14:creationId xmlns:p14="http://schemas.microsoft.com/office/powerpoint/2010/main" val="410500063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Versenykorlátozó megállapodások</a:t>
            </a:r>
            <a:endParaRPr lang="hu-HU" dirty="0"/>
          </a:p>
        </p:txBody>
      </p:sp>
      <p:sp>
        <p:nvSpPr>
          <p:cNvPr id="3" name="Content Placeholder 2"/>
          <p:cNvSpPr>
            <a:spLocks noGrp="1"/>
          </p:cNvSpPr>
          <p:nvPr>
            <p:ph idx="1"/>
          </p:nvPr>
        </p:nvSpPr>
        <p:spPr/>
        <p:txBody>
          <a:bodyPr>
            <a:normAutofit fontScale="92500" lnSpcReduction="10000"/>
          </a:bodyPr>
          <a:lstStyle/>
          <a:p>
            <a:pPr marL="0" indent="0" algn="just">
              <a:buNone/>
            </a:pPr>
            <a:r>
              <a:rPr lang="hu-HU" dirty="0"/>
              <a:t>Tilos a vállalkozások közötti megállapodás és összehangolt magatartás, valamint a vállalkozások egyesülési jog alapján létrejött szervezetének, köztestületének, egyesülésének és más hasonló szervezetének </a:t>
            </a:r>
            <a:r>
              <a:rPr lang="hu-HU" dirty="0" smtClean="0"/>
              <a:t>a döntése, </a:t>
            </a:r>
            <a:r>
              <a:rPr lang="hu-HU" dirty="0"/>
              <a:t>amely a gazdasági verseny megakadályozását, korlátozását vagy torzítását célozza, vagy ilyen hatást fejthet, illetve fejt ki. </a:t>
            </a:r>
            <a:endParaRPr lang="hu-HU" dirty="0" smtClean="0"/>
          </a:p>
          <a:p>
            <a:pPr marL="0" indent="0" algn="just">
              <a:buNone/>
            </a:pPr>
            <a:r>
              <a:rPr lang="hu-HU" dirty="0" smtClean="0"/>
              <a:t>Nem </a:t>
            </a:r>
            <a:r>
              <a:rPr lang="hu-HU" dirty="0"/>
              <a:t>minősül ilyennek a megállapodás, ha egymástól nem független vállalkozások között jön létre.</a:t>
            </a:r>
          </a:p>
        </p:txBody>
      </p:sp>
    </p:spTree>
    <p:extLst>
      <p:ext uri="{BB962C8B-B14F-4D97-AF65-F5344CB8AC3E}">
        <p14:creationId xmlns:p14="http://schemas.microsoft.com/office/powerpoint/2010/main" val="39362781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Zálogjog 5.</a:t>
            </a:r>
            <a:endParaRPr lang="hu-HU" dirty="0"/>
          </a:p>
        </p:txBody>
      </p:sp>
      <p:sp>
        <p:nvSpPr>
          <p:cNvPr id="3" name="Content Placeholder 2"/>
          <p:cNvSpPr>
            <a:spLocks noGrp="1"/>
          </p:cNvSpPr>
          <p:nvPr>
            <p:ph idx="1"/>
          </p:nvPr>
        </p:nvSpPr>
        <p:spPr/>
        <p:txBody>
          <a:bodyPr>
            <a:normAutofit fontScale="85000" lnSpcReduction="20000"/>
          </a:bodyPr>
          <a:lstStyle/>
          <a:p>
            <a:pPr marL="0" indent="0" algn="just">
              <a:buNone/>
            </a:pPr>
            <a:r>
              <a:rPr lang="hu-HU" dirty="0" smtClean="0"/>
              <a:t>A zálogtárggyal való helytállás terjedelme annak a követelésnek a mindenkori terjedelméhez igazodik, amelynek biztosítására a zálogtárgy szolgál.</a:t>
            </a:r>
          </a:p>
          <a:p>
            <a:pPr marL="0" indent="0" algn="just">
              <a:buNone/>
            </a:pPr>
            <a:r>
              <a:rPr lang="hu-HU" dirty="0" smtClean="0"/>
              <a:t>A zálogtárggyal való helytállás kiterjed a zálogjoggal biztosított követelés kamataira, a követelés és a zálogjog érvényesítésének szükséges költségeire és a zálogtárgyra fordított szükséges költségekre.</a:t>
            </a:r>
          </a:p>
          <a:p>
            <a:pPr marL="0" indent="0" algn="just">
              <a:buNone/>
            </a:pPr>
            <a:r>
              <a:rPr lang="hu-HU" dirty="0" smtClean="0"/>
              <a:t>Ha a felek meghatározták azt az összeget, amelynek erejéig a zálogjogosult kielégítést kereshet a zálogtárgyból, a zálogjog a követelést és járulékait annyiban biztosítja, amennyiben azok a keretösszeget nem haladják meg.</a:t>
            </a:r>
          </a:p>
          <a:p>
            <a:pPr marL="0" indent="0">
              <a:buNone/>
            </a:pPr>
            <a:endParaRPr lang="hu-HU" dirty="0"/>
          </a:p>
        </p:txBody>
      </p:sp>
    </p:spTree>
    <p:extLst>
      <p:ext uri="{BB962C8B-B14F-4D97-AF65-F5344CB8AC3E}">
        <p14:creationId xmlns:p14="http://schemas.microsoft.com/office/powerpoint/2010/main" val="270427046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Erőfölénnyel való visszaélés</a:t>
            </a:r>
            <a:endParaRPr lang="hu-HU" dirty="0"/>
          </a:p>
        </p:txBody>
      </p:sp>
      <p:sp>
        <p:nvSpPr>
          <p:cNvPr id="3" name="Content Placeholder 2"/>
          <p:cNvSpPr>
            <a:spLocks noGrp="1"/>
          </p:cNvSpPr>
          <p:nvPr>
            <p:ph idx="1"/>
          </p:nvPr>
        </p:nvSpPr>
        <p:spPr>
          <a:xfrm>
            <a:off x="457200" y="1268760"/>
            <a:ext cx="8229600" cy="4857403"/>
          </a:xfrm>
        </p:spPr>
        <p:txBody>
          <a:bodyPr>
            <a:normAutofit fontScale="25000" lnSpcReduction="20000"/>
          </a:bodyPr>
          <a:lstStyle/>
          <a:p>
            <a:pPr marL="0" lvl="2" indent="0" algn="just">
              <a:spcAft>
                <a:spcPts val="100"/>
              </a:spcAft>
              <a:buNone/>
            </a:pPr>
            <a:r>
              <a:rPr lang="hu-HU" sz="6000" dirty="0"/>
              <a:t>Tilos a gazdasági erőfölénnyel visszaélni, így különösen:</a:t>
            </a:r>
          </a:p>
          <a:p>
            <a:pPr marL="0" lvl="2" indent="0" algn="just">
              <a:spcAft>
                <a:spcPts val="100"/>
              </a:spcAft>
              <a:buNone/>
            </a:pPr>
            <a:r>
              <a:rPr lang="hu-HU" sz="6000" i="1" dirty="0"/>
              <a:t>a)</a:t>
            </a:r>
            <a:r>
              <a:rPr lang="hu-HU" sz="6000" dirty="0"/>
              <a:t> az üzleti kapcsolatokban – ideértve az általános szerződési feltételek alkalmazásának esetét is – tisztességtelenül vételi vagy eladási árakat megállapítani, vagy más módon indokolatlan előnyt kikötni, vagy hátrányos feltételek elfogadását kikényszeríteni;</a:t>
            </a:r>
          </a:p>
          <a:p>
            <a:pPr marL="0" lvl="2" indent="0" algn="just">
              <a:spcAft>
                <a:spcPts val="100"/>
              </a:spcAft>
              <a:buNone/>
            </a:pPr>
            <a:r>
              <a:rPr lang="hu-HU" sz="6000" i="1" dirty="0" smtClean="0"/>
              <a:t>b)</a:t>
            </a:r>
            <a:r>
              <a:rPr lang="hu-HU" sz="6000" dirty="0" smtClean="0"/>
              <a:t> </a:t>
            </a:r>
            <a:r>
              <a:rPr lang="hu-HU" sz="6000" dirty="0"/>
              <a:t>a termelést, a forgalmazást vagy a műszaki fejlődést a végső üzletfelek kárára korlátozni;</a:t>
            </a:r>
          </a:p>
          <a:p>
            <a:pPr marL="0" lvl="2" indent="0" algn="just">
              <a:spcAft>
                <a:spcPts val="100"/>
              </a:spcAft>
              <a:buNone/>
            </a:pPr>
            <a:r>
              <a:rPr lang="hu-HU" sz="6000" i="1" dirty="0"/>
              <a:t>c)</a:t>
            </a:r>
            <a:r>
              <a:rPr lang="hu-HU" sz="6000" dirty="0"/>
              <a:t> indokolatlanul elzárkózni az ügylet jellegének megfelelő üzleti kapcsolat létrehozásától, illetve fenntartásától;</a:t>
            </a:r>
          </a:p>
          <a:p>
            <a:pPr marL="0" lvl="2" indent="0" algn="just">
              <a:spcAft>
                <a:spcPts val="100"/>
              </a:spcAft>
              <a:buNone/>
            </a:pPr>
            <a:r>
              <a:rPr lang="hu-HU" sz="6000" i="1" dirty="0"/>
              <a:t>d)</a:t>
            </a:r>
            <a:r>
              <a:rPr lang="hu-HU" sz="6000" dirty="0"/>
              <a:t> a másik fél gazdasági döntéseit indokolatlan előny szerzése céljából befolyásolni;</a:t>
            </a:r>
          </a:p>
          <a:p>
            <a:pPr marL="0" lvl="2" indent="0" algn="just">
              <a:spcAft>
                <a:spcPts val="100"/>
              </a:spcAft>
              <a:buNone/>
            </a:pPr>
            <a:r>
              <a:rPr lang="hu-HU" sz="6000" i="1" dirty="0"/>
              <a:t>e)</a:t>
            </a:r>
            <a:r>
              <a:rPr lang="hu-HU" sz="6000" dirty="0"/>
              <a:t> az árut az ár emelését megelőzően vagy az ár emelkedésének előidézése céljából, vagy egyébként indokolatlan előny szerzésére, illetve versenyhátrány okozására alkalmas módon a forgalomból indokolatlanul kivonni, illetőleg visszatartani;</a:t>
            </a:r>
          </a:p>
          <a:p>
            <a:pPr marL="0" lvl="2" indent="0" algn="just">
              <a:spcAft>
                <a:spcPts val="100"/>
              </a:spcAft>
              <a:buNone/>
            </a:pPr>
            <a:r>
              <a:rPr lang="hu-HU" sz="6000" i="1" dirty="0"/>
              <a:t>f)</a:t>
            </a:r>
            <a:r>
              <a:rPr lang="hu-HU" sz="6000" dirty="0"/>
              <a:t> az áru szolgáltatását, átvételét más áru szolgáltatásától, átvételétől, továbbá a szerződéskötést olyan kötelezettségek vállalásától függővé tenni, amelyek természetüknél fogva, illetve a szokásos szerződési gyakorlatra figyelemmel nem tartoznak a szerződés tárgyához;</a:t>
            </a:r>
          </a:p>
          <a:p>
            <a:pPr marL="0" lvl="2" indent="0" algn="just">
              <a:spcAft>
                <a:spcPts val="100"/>
              </a:spcAft>
              <a:buNone/>
            </a:pPr>
            <a:r>
              <a:rPr lang="hu-HU" sz="6000" i="1" dirty="0"/>
              <a:t>g)</a:t>
            </a:r>
            <a:r>
              <a:rPr lang="hu-HU" sz="6000" dirty="0"/>
              <a:t> azonos értékű vagy jellegű ügyletek esetén az üzletfeleket indokolatlanul megkülönböztetni, ideértve olyan árak, fizetési határidők, megkülönböztető eladási vagy vételi feltételek vagy módszerek alkalmazását, amelyek egyes üzletfeleknek hátrányt okoznak a versenyben;</a:t>
            </a:r>
          </a:p>
          <a:p>
            <a:pPr marL="0" lvl="2" indent="0" algn="just">
              <a:spcAft>
                <a:spcPts val="100"/>
              </a:spcAft>
              <a:buNone/>
            </a:pPr>
            <a:r>
              <a:rPr lang="hu-HU" sz="6000" i="1" dirty="0"/>
              <a:t>h)</a:t>
            </a:r>
            <a:r>
              <a:rPr lang="hu-HU" sz="6000" dirty="0"/>
              <a:t> a versenytársaknak az érintett piacról való kiszorítására vagy a piacra lépésük akadályozására alkalmas, nem a versenytársakéhoz viszonyított nagyobb hatékonyságon alapuló, túlzottan alacsony árakat alkalmazni;</a:t>
            </a:r>
          </a:p>
          <a:p>
            <a:pPr marL="0" lvl="2" indent="0" algn="just">
              <a:spcAft>
                <a:spcPts val="100"/>
              </a:spcAft>
              <a:buNone/>
            </a:pPr>
            <a:r>
              <a:rPr lang="hu-HU" sz="6000" i="1" dirty="0"/>
              <a:t>i)</a:t>
            </a:r>
            <a:r>
              <a:rPr lang="hu-HU" sz="6000" dirty="0"/>
              <a:t> a piacra lépést más módon indokolatlanul akadályozni; vagy</a:t>
            </a:r>
          </a:p>
          <a:p>
            <a:pPr marL="0" lvl="2" indent="0" algn="just">
              <a:spcAft>
                <a:spcPts val="100"/>
              </a:spcAft>
              <a:buNone/>
            </a:pPr>
            <a:r>
              <a:rPr lang="hu-HU" sz="6000" i="1" dirty="0"/>
              <a:t>j)</a:t>
            </a:r>
            <a:r>
              <a:rPr lang="hu-HU" sz="6000" dirty="0"/>
              <a:t> a versenytárs számára indokolatlanul hátrányos piaci helyzetet teremteni, vagy gazdasági döntéseit indokolatlan előny szerzése céljából befolyásolni.</a:t>
            </a:r>
          </a:p>
          <a:p>
            <a:pPr marL="0" indent="0">
              <a:buNone/>
            </a:pPr>
            <a:endParaRPr lang="hu-HU" dirty="0"/>
          </a:p>
        </p:txBody>
      </p:sp>
    </p:spTree>
    <p:extLst>
      <p:ext uri="{BB962C8B-B14F-4D97-AF65-F5344CB8AC3E}">
        <p14:creationId xmlns:p14="http://schemas.microsoft.com/office/powerpoint/2010/main" val="284252490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Vállalati összefonódások</a:t>
            </a:r>
            <a:endParaRPr lang="hu-HU" dirty="0"/>
          </a:p>
        </p:txBody>
      </p:sp>
      <p:sp>
        <p:nvSpPr>
          <p:cNvPr id="3" name="Content Placeholder 2"/>
          <p:cNvSpPr>
            <a:spLocks noGrp="1"/>
          </p:cNvSpPr>
          <p:nvPr>
            <p:ph idx="1"/>
          </p:nvPr>
        </p:nvSpPr>
        <p:spPr/>
        <p:txBody>
          <a:bodyPr/>
          <a:lstStyle/>
          <a:p>
            <a:pPr marL="0" indent="0">
              <a:buNone/>
            </a:pPr>
            <a:r>
              <a:rPr lang="hu-HU" dirty="0" smtClean="0"/>
              <a:t>Többrétegű szabályozás:</a:t>
            </a:r>
          </a:p>
          <a:p>
            <a:r>
              <a:rPr lang="hu-HU" dirty="0" smtClean="0"/>
              <a:t>Ptk. (társasági jog)</a:t>
            </a:r>
          </a:p>
          <a:p>
            <a:r>
              <a:rPr lang="hu-HU" dirty="0" smtClean="0"/>
              <a:t>Tőkepiaci törvény</a:t>
            </a:r>
          </a:p>
          <a:p>
            <a:r>
              <a:rPr lang="hu-HU" dirty="0" smtClean="0"/>
              <a:t>Versenytörvény (</a:t>
            </a:r>
            <a:r>
              <a:rPr lang="hu-HU" dirty="0" err="1" smtClean="0"/>
              <a:t>Tpvt</a:t>
            </a:r>
            <a:r>
              <a:rPr lang="hu-HU" dirty="0" smtClean="0"/>
              <a:t>).</a:t>
            </a:r>
            <a:endParaRPr lang="hu-HU" dirty="0"/>
          </a:p>
        </p:txBody>
      </p:sp>
    </p:spTree>
    <p:extLst>
      <p:ext uri="{BB962C8B-B14F-4D97-AF65-F5344CB8AC3E}">
        <p14:creationId xmlns:p14="http://schemas.microsoft.com/office/powerpoint/2010/main" val="411404023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Vállalati összefonódások</a:t>
            </a:r>
            <a:endParaRPr lang="hu-HU" dirty="0"/>
          </a:p>
        </p:txBody>
      </p:sp>
      <p:sp>
        <p:nvSpPr>
          <p:cNvPr id="3" name="Content Placeholder 2"/>
          <p:cNvSpPr>
            <a:spLocks noGrp="1"/>
          </p:cNvSpPr>
          <p:nvPr>
            <p:ph idx="1"/>
          </p:nvPr>
        </p:nvSpPr>
        <p:spPr>
          <a:xfrm>
            <a:off x="457200" y="1268760"/>
            <a:ext cx="8229600" cy="4857403"/>
          </a:xfrm>
        </p:spPr>
        <p:txBody>
          <a:bodyPr>
            <a:normAutofit fontScale="47500" lnSpcReduction="20000"/>
          </a:bodyPr>
          <a:lstStyle/>
          <a:p>
            <a:pPr marL="0" indent="0" algn="just">
              <a:buNone/>
            </a:pPr>
            <a:r>
              <a:rPr lang="hu-HU" sz="4200" dirty="0"/>
              <a:t>Vállalkozások összefonódása (koncentrációja) jön létre, ha</a:t>
            </a:r>
          </a:p>
          <a:p>
            <a:pPr marL="0" indent="0" algn="just">
              <a:buNone/>
            </a:pPr>
            <a:r>
              <a:rPr lang="hu-HU" sz="4200" dirty="0" smtClean="0"/>
              <a:t>a) </a:t>
            </a:r>
            <a:r>
              <a:rPr lang="hu-HU" sz="4200" dirty="0"/>
              <a:t>két vagy több előzőleg egymástól független vállalkozás összeolvad, az egyik a másikba beolvad, vagy a vállalkozás vállalkozásrésze a vállalkozástól független másik vállalkozás részévé válik,</a:t>
            </a:r>
          </a:p>
          <a:p>
            <a:pPr marL="0" indent="0" algn="just">
              <a:buNone/>
            </a:pPr>
            <a:r>
              <a:rPr lang="hu-HU" sz="4200" dirty="0" smtClean="0"/>
              <a:t>b) </a:t>
            </a:r>
            <a:r>
              <a:rPr lang="hu-HU" sz="4200" dirty="0"/>
              <a:t>egy vállalkozás vagy több vállalkozás közösen közvetlen vagy közvetett irányítási jogot szerez valamely tőle független vállalkozás felett, vagy több, tőle független, de egymástól nem független vállalkozás felett, vagy</a:t>
            </a:r>
          </a:p>
          <a:p>
            <a:pPr marL="0" indent="0" algn="just">
              <a:buNone/>
            </a:pPr>
            <a:r>
              <a:rPr lang="hu-HU" sz="4200" dirty="0" smtClean="0"/>
              <a:t>c) </a:t>
            </a:r>
            <a:r>
              <a:rPr lang="hu-HU" sz="4200" dirty="0"/>
              <a:t>több, egymástól független vállalkozás közösen hoz létre általuk irányított olyan vállalkozást, amely egy önálló vállalkozás valamennyi funkcióját tartósan képes ellátni</a:t>
            </a:r>
            <a:r>
              <a:rPr lang="hu-HU" sz="4200" dirty="0" smtClean="0"/>
              <a:t>.</a:t>
            </a:r>
          </a:p>
          <a:p>
            <a:pPr marL="0" indent="0" algn="just">
              <a:buNone/>
            </a:pPr>
            <a:r>
              <a:rPr lang="hu-HU" sz="4200" dirty="0"/>
              <a:t>A vállalkozások összefonódását a Gazdasági Versenyhivatalnak be kell jelenteni, ha valamennyi érintett </a:t>
            </a:r>
            <a:r>
              <a:rPr lang="hu-HU" sz="4200" dirty="0" smtClean="0"/>
              <a:t>vállalkozáscsoport, </a:t>
            </a:r>
            <a:r>
              <a:rPr lang="hu-HU" sz="4200" dirty="0"/>
              <a:t>valamint az érintett vállalkozáscsoportok tagjai és más vállalkozások által közösen irányított vállalkozások előző üzleti évben elért nettó árbevétele együttesen a </a:t>
            </a:r>
            <a:r>
              <a:rPr lang="hu-HU" sz="4200" dirty="0" smtClean="0"/>
              <a:t>15 milliárd </a:t>
            </a:r>
            <a:r>
              <a:rPr lang="hu-HU" sz="4200" dirty="0"/>
              <a:t>forintot meghaladja, és az érintett vállalkozáscsoportok között van legalább két olyan vállalkozáscsoport, melynek az előző évi nettó árbevétele a vállalkozáscsoport tagjai és más vállalkozások által közösen irányított vállalkozások előző évi nettó árbevételével együtt </a:t>
            </a:r>
            <a:r>
              <a:rPr lang="hu-HU" sz="4200" dirty="0" smtClean="0"/>
              <a:t> 1 milliárd </a:t>
            </a:r>
            <a:r>
              <a:rPr lang="hu-HU" sz="4200" dirty="0"/>
              <a:t>forint felett van.</a:t>
            </a:r>
          </a:p>
          <a:p>
            <a:pPr marL="0" indent="0">
              <a:buNone/>
            </a:pPr>
            <a:endParaRPr lang="hu-HU" dirty="0"/>
          </a:p>
        </p:txBody>
      </p:sp>
    </p:spTree>
    <p:extLst>
      <p:ext uri="{BB962C8B-B14F-4D97-AF65-F5344CB8AC3E}">
        <p14:creationId xmlns:p14="http://schemas.microsoft.com/office/powerpoint/2010/main" val="3640609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err="1" smtClean="0"/>
              <a:t>Záogjog</a:t>
            </a:r>
            <a:r>
              <a:rPr lang="hu-HU" dirty="0" smtClean="0"/>
              <a:t> 5.</a:t>
            </a:r>
            <a:endParaRPr lang="hu-HU" dirty="0"/>
          </a:p>
        </p:txBody>
      </p:sp>
      <p:sp>
        <p:nvSpPr>
          <p:cNvPr id="3" name="Content Placeholder 2"/>
          <p:cNvSpPr>
            <a:spLocks noGrp="1"/>
          </p:cNvSpPr>
          <p:nvPr>
            <p:ph idx="1"/>
          </p:nvPr>
        </p:nvSpPr>
        <p:spPr>
          <a:xfrm>
            <a:off x="457200" y="1268760"/>
            <a:ext cx="8229600" cy="4857403"/>
          </a:xfrm>
        </p:spPr>
        <p:txBody>
          <a:bodyPr>
            <a:normAutofit fontScale="55000" lnSpcReduction="20000"/>
          </a:bodyPr>
          <a:lstStyle/>
          <a:p>
            <a:pPr marL="0" indent="0">
              <a:buNone/>
            </a:pPr>
            <a:r>
              <a:rPr lang="hu-HU" b="1" u="sng" dirty="0" smtClean="0"/>
              <a:t>A kielégítési jog</a:t>
            </a:r>
          </a:p>
          <a:p>
            <a:pPr marL="0" indent="0" algn="just">
              <a:buNone/>
            </a:pPr>
            <a:r>
              <a:rPr lang="hu-HU" dirty="0" smtClean="0"/>
              <a:t>A zálogjogosult kielégítési joga a zálogjoggal biztosított követelés esedékessé válásakor, a teljesítés elmulasztása esetén nyílik meg.</a:t>
            </a:r>
          </a:p>
          <a:p>
            <a:pPr marL="0" indent="0" algn="just">
              <a:buNone/>
            </a:pPr>
            <a:r>
              <a:rPr lang="hu-HU" dirty="0" smtClean="0"/>
              <a:t>A kielégítési jog gyakorlása a zálogjogosult választása szerint bírósági végrehajtás útján vagy bírósági végrehajtáson kívül történhet.</a:t>
            </a:r>
          </a:p>
          <a:p>
            <a:pPr marL="0" indent="0" algn="just">
              <a:buNone/>
            </a:pPr>
            <a:r>
              <a:rPr lang="hu-HU" dirty="0" smtClean="0"/>
              <a:t>A kielégítési jog bírósági végrehajtáson kívüli gyakorlása a zálogjogosult választása szerint</a:t>
            </a:r>
          </a:p>
          <a:p>
            <a:pPr marL="0" indent="0" algn="just">
              <a:buNone/>
            </a:pPr>
            <a:r>
              <a:rPr lang="hu-HU" dirty="0" smtClean="0"/>
              <a:t>a) </a:t>
            </a:r>
            <a:r>
              <a:rPr lang="hu-HU" dirty="0" err="1" smtClean="0"/>
              <a:t>a</a:t>
            </a:r>
            <a:r>
              <a:rPr lang="hu-HU" dirty="0" smtClean="0"/>
              <a:t> zálogtárgy zálogjogosult általi értékesítése;</a:t>
            </a:r>
          </a:p>
          <a:p>
            <a:pPr marL="0" indent="0" algn="just">
              <a:buNone/>
            </a:pPr>
            <a:r>
              <a:rPr lang="hu-HU" dirty="0" smtClean="0"/>
              <a:t>b) a zálogtárgy tulajdonjogának a zálogjogosult által történő megszerzése (Ajánlat); vagy</a:t>
            </a:r>
          </a:p>
          <a:p>
            <a:pPr marL="0" indent="0" algn="just">
              <a:buNone/>
            </a:pPr>
            <a:r>
              <a:rPr lang="hu-HU" dirty="0" smtClean="0"/>
              <a:t>c) az elzálogosított jog vagy követelés érvényesítése</a:t>
            </a:r>
          </a:p>
          <a:p>
            <a:pPr marL="0" indent="0" algn="just">
              <a:buNone/>
            </a:pPr>
            <a:r>
              <a:rPr lang="hu-HU" dirty="0" smtClean="0"/>
              <a:t>útján történik.</a:t>
            </a:r>
          </a:p>
          <a:p>
            <a:pPr marL="0" indent="0" algn="just">
              <a:buNone/>
            </a:pPr>
            <a:r>
              <a:rPr lang="hu-HU" dirty="0" smtClean="0"/>
              <a:t>A zálogjogosult a fogyasztóval szembeni kielégítési jogát bírósági végrehajtáson kívül csak akkor gyakorolhatja, ha</a:t>
            </a:r>
          </a:p>
          <a:p>
            <a:pPr marL="0" indent="0" algn="just">
              <a:buNone/>
            </a:pPr>
            <a:r>
              <a:rPr lang="hu-HU" dirty="0" smtClean="0"/>
              <a:t>a) az óvadék tárgyára vonatkozóan a közvetlen kielégítés jogával él,</a:t>
            </a:r>
          </a:p>
          <a:p>
            <a:pPr marL="0" indent="0" algn="just">
              <a:buNone/>
            </a:pPr>
            <a:r>
              <a:rPr lang="hu-HU" dirty="0" smtClean="0"/>
              <a:t>b) az elzálogosított jogot vagy követelést e törvény szerint érvényesíti, vagy</a:t>
            </a:r>
          </a:p>
          <a:p>
            <a:pPr marL="0" indent="0" algn="just">
              <a:buNone/>
            </a:pPr>
            <a:r>
              <a:rPr lang="hu-HU" dirty="0" smtClean="0"/>
              <a:t>c) a kielégítési jog megnyílása után a zálogkötelezettel a zálogtárgy zálogjogosult által történő értékesítésének módjában írásban megállapodott.</a:t>
            </a:r>
          </a:p>
          <a:p>
            <a:pPr marL="0" indent="0">
              <a:buNone/>
            </a:pPr>
            <a:endParaRPr lang="hu-HU" dirty="0" smtClean="0"/>
          </a:p>
          <a:p>
            <a:pPr marL="0" indent="0">
              <a:buNone/>
            </a:pPr>
            <a:endParaRPr lang="hu-HU" dirty="0"/>
          </a:p>
        </p:txBody>
      </p:sp>
    </p:spTree>
    <p:extLst>
      <p:ext uri="{BB962C8B-B14F-4D97-AF65-F5344CB8AC3E}">
        <p14:creationId xmlns:p14="http://schemas.microsoft.com/office/powerpoint/2010/main" val="931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Óvadék 1. </a:t>
            </a:r>
            <a:endParaRPr lang="hu-HU" dirty="0"/>
          </a:p>
        </p:txBody>
      </p:sp>
      <p:sp>
        <p:nvSpPr>
          <p:cNvPr id="3" name="Content Placeholder 2"/>
          <p:cNvSpPr>
            <a:spLocks noGrp="1"/>
          </p:cNvSpPr>
          <p:nvPr>
            <p:ph idx="1"/>
          </p:nvPr>
        </p:nvSpPr>
        <p:spPr/>
        <p:txBody>
          <a:bodyPr>
            <a:normAutofit fontScale="47500" lnSpcReduction="20000"/>
          </a:bodyPr>
          <a:lstStyle/>
          <a:p>
            <a:pPr marL="0" indent="0" algn="just">
              <a:buNone/>
            </a:pPr>
            <a:r>
              <a:rPr lang="hu-HU" dirty="0" smtClean="0"/>
              <a:t>Óvadék</a:t>
            </a:r>
          </a:p>
          <a:p>
            <a:pPr marL="0" indent="0" algn="just">
              <a:buNone/>
            </a:pPr>
            <a:r>
              <a:rPr lang="hu-HU" dirty="0" smtClean="0"/>
              <a:t>a) pénzen és értékpapíron,</a:t>
            </a:r>
          </a:p>
          <a:p>
            <a:pPr marL="0" indent="0" algn="just">
              <a:buNone/>
            </a:pPr>
            <a:r>
              <a:rPr lang="hu-HU" dirty="0" smtClean="0"/>
              <a:t>b) fizetésiszámla-követelésen, illetve betétszerződésből eredő követelésen vagy egyébként jogszabály rendelkezése szerint számlavezetőként erre feljogosított intézmény által vezetett számlán nyilvántartott követelésen (a továbbiakban e cím alkalmazásában: fizetésiszámla-követelés), továbbá</a:t>
            </a:r>
          </a:p>
          <a:p>
            <a:pPr marL="0" indent="0" algn="just">
              <a:buNone/>
            </a:pPr>
            <a:r>
              <a:rPr lang="hu-HU" dirty="0" smtClean="0"/>
              <a:t>c) jogszabályban óvadék tárgyaként meghatározott más vagyontárgyon</a:t>
            </a:r>
          </a:p>
          <a:p>
            <a:pPr marL="0" indent="0" algn="just">
              <a:buNone/>
            </a:pPr>
            <a:r>
              <a:rPr lang="hu-HU" dirty="0" smtClean="0"/>
              <a:t>alapítható.</a:t>
            </a:r>
          </a:p>
          <a:p>
            <a:pPr marL="0" indent="0" algn="just">
              <a:buNone/>
            </a:pPr>
            <a:endParaRPr lang="hu-HU" dirty="0" smtClean="0"/>
          </a:p>
          <a:p>
            <a:pPr marL="0" indent="0" algn="just">
              <a:buNone/>
            </a:pPr>
            <a:r>
              <a:rPr lang="hu-HU" dirty="0" smtClean="0"/>
              <a:t>Óvadékot pénzen és nem </a:t>
            </a:r>
            <a:r>
              <a:rPr lang="hu-HU" dirty="0" err="1" smtClean="0"/>
              <a:t>dematerializált</a:t>
            </a:r>
            <a:r>
              <a:rPr lang="hu-HU" dirty="0" smtClean="0"/>
              <a:t> értékpapíron kézizálogjogként, </a:t>
            </a:r>
            <a:r>
              <a:rPr lang="hu-HU" dirty="0" err="1" smtClean="0"/>
              <a:t>dematerializált</a:t>
            </a:r>
            <a:r>
              <a:rPr lang="hu-HU" dirty="0" smtClean="0"/>
              <a:t> értékpapíron, fizetésiszámla-követelésen és jogszabályban óvadék tárgyaként meghatározott más vagyontárgyon pedig úgy kell alapítani, hogy annak eredményeként az óvadék tárgya egyértelműen azonosítható módon az óvadék kötelezettjének hatalmából az óvadék jogosultjának hatalmába kerüljön, vagy az óvadék kötelezettjének korlátlan rendelkezése alól egyébként kikerüljön.</a:t>
            </a:r>
          </a:p>
          <a:p>
            <a:pPr marL="0" indent="0" algn="just">
              <a:buNone/>
            </a:pPr>
            <a:endParaRPr lang="hu-HU" dirty="0" smtClean="0"/>
          </a:p>
          <a:p>
            <a:pPr marL="0" indent="0" algn="just">
              <a:buNone/>
            </a:pPr>
            <a:r>
              <a:rPr lang="hu-HU" dirty="0" err="1" smtClean="0"/>
              <a:t>Dematerializált</a:t>
            </a:r>
            <a:r>
              <a:rPr lang="hu-HU" dirty="0" smtClean="0"/>
              <a:t> értékpapíron és fizetésiszámla-követelésen óvadék</a:t>
            </a:r>
          </a:p>
          <a:p>
            <a:pPr marL="0" indent="0" algn="just">
              <a:buNone/>
            </a:pPr>
            <a:r>
              <a:rPr lang="hu-HU" dirty="0" smtClean="0"/>
              <a:t>a) </a:t>
            </a:r>
            <a:r>
              <a:rPr lang="hu-HU" dirty="0" err="1" smtClean="0"/>
              <a:t>a</a:t>
            </a:r>
            <a:r>
              <a:rPr lang="hu-HU" dirty="0" smtClean="0"/>
              <a:t> számlatulajdonos, a számlavezető és az óvadék jogosultja közötti írásbeli megállapodással, amely szerint a számlavezető a számlatulajdonos rendelkezéseit az óvadék jogosultjának jóváhagyásával, az óvadék jogosultjának rendelkezéseit a számlatulajdonos jóváhagyása nélkül is teljesíti; vagy</a:t>
            </a:r>
          </a:p>
          <a:p>
            <a:pPr marL="0" indent="0" algn="just">
              <a:buNone/>
            </a:pPr>
            <a:r>
              <a:rPr lang="hu-HU" dirty="0" smtClean="0"/>
              <a:t>b) a számlavezető javára önmagában a számlatulajdonos és a számlavezető közötti zálogszerződéssel</a:t>
            </a:r>
          </a:p>
          <a:p>
            <a:pPr marL="0" indent="0" algn="just">
              <a:buNone/>
            </a:pPr>
            <a:r>
              <a:rPr lang="hu-HU" dirty="0" smtClean="0"/>
              <a:t>is alapítható.</a:t>
            </a:r>
          </a:p>
          <a:p>
            <a:pPr marL="0" indent="0">
              <a:buNone/>
            </a:pPr>
            <a:endParaRPr lang="hu-HU" dirty="0"/>
          </a:p>
        </p:txBody>
      </p:sp>
    </p:spTree>
    <p:extLst>
      <p:ext uri="{BB962C8B-B14F-4D97-AF65-F5344CB8AC3E}">
        <p14:creationId xmlns:p14="http://schemas.microsoft.com/office/powerpoint/2010/main" val="491250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262</TotalTime>
  <Words>6822</Words>
  <Application>Microsoft Office PowerPoint</Application>
  <PresentationFormat>On-screen Show (4:3)</PresentationFormat>
  <Paragraphs>456</Paragraphs>
  <Slides>72</Slides>
  <Notes>0</Notes>
  <HiddenSlides>0</HiddenSlides>
  <MMClips>0</MMClips>
  <ScaleCrop>false</ScaleCrop>
  <HeadingPairs>
    <vt:vector size="4" baseType="variant">
      <vt:variant>
        <vt:lpstr>Theme</vt:lpstr>
      </vt:variant>
      <vt:variant>
        <vt:i4>1</vt:i4>
      </vt:variant>
      <vt:variant>
        <vt:lpstr>Slide Titles</vt:lpstr>
      </vt:variant>
      <vt:variant>
        <vt:i4>72</vt:i4>
      </vt:variant>
    </vt:vector>
  </HeadingPairs>
  <TitlesOfParts>
    <vt:vector size="73" baseType="lpstr">
      <vt:lpstr>Office Theme</vt:lpstr>
      <vt:lpstr>Gazdasági jog III.</vt:lpstr>
      <vt:lpstr>Biztosítékok</vt:lpstr>
      <vt:lpstr>Zálogjog 1.</vt:lpstr>
      <vt:lpstr>Zálogjog 2.</vt:lpstr>
      <vt:lpstr>Záogjog 3.</vt:lpstr>
      <vt:lpstr>Zálogjog 4.</vt:lpstr>
      <vt:lpstr>Zálogjog 5.</vt:lpstr>
      <vt:lpstr>Záogjog 5.</vt:lpstr>
      <vt:lpstr>Óvadék 1. </vt:lpstr>
      <vt:lpstr>Óvadék 2. </vt:lpstr>
      <vt:lpstr>Foglaló</vt:lpstr>
      <vt:lpstr>Kötbér</vt:lpstr>
      <vt:lpstr>Kezesség 1. </vt:lpstr>
      <vt:lpstr>Kezesség 2. </vt:lpstr>
      <vt:lpstr>Garancia</vt:lpstr>
      <vt:lpstr>Kártérítési jog</vt:lpstr>
      <vt:lpstr>Kártérítés elemei</vt:lpstr>
      <vt:lpstr>A kártérítési kötelezettség terjedelme</vt:lpstr>
      <vt:lpstr>A kártérítés módja</vt:lpstr>
      <vt:lpstr>A veszélyes üzemi felelősség</vt:lpstr>
      <vt:lpstr>Speciális esetek</vt:lpstr>
      <vt:lpstr>A termékfelelősség</vt:lpstr>
      <vt:lpstr>A kártalanítás</vt:lpstr>
      <vt:lpstr>Utaló magatartás</vt:lpstr>
      <vt:lpstr>Gazdasági társaságok</vt:lpstr>
      <vt:lpstr>Jogi személyek</vt:lpstr>
      <vt:lpstr>Létesítő okirat</vt:lpstr>
      <vt:lpstr>Jogi személy neve</vt:lpstr>
      <vt:lpstr>Vagyoni hozzájárulás</vt:lpstr>
      <vt:lpstr>Jogi személyek nyilvántartása</vt:lpstr>
      <vt:lpstr>Jogi személy szervezete</vt:lpstr>
      <vt:lpstr>Tulajdonosi ellenőrzés</vt:lpstr>
      <vt:lpstr>Képviselet</vt:lpstr>
      <vt:lpstr>A gazdasági társaság fogalma</vt:lpstr>
      <vt:lpstr>Gazdasági társaság tagjai</vt:lpstr>
      <vt:lpstr>Gazdasági társaság alapítása</vt:lpstr>
      <vt:lpstr>Pénzbeni és nem pénzbeni hozzájárulás</vt:lpstr>
      <vt:lpstr>Előtársaság</vt:lpstr>
      <vt:lpstr>A létesítő okirat módosítása</vt:lpstr>
      <vt:lpstr>Legfőbb szerv</vt:lpstr>
      <vt:lpstr>Ügyvezetés és képviselet</vt:lpstr>
      <vt:lpstr>Cégjegyzés</vt:lpstr>
      <vt:lpstr>Felügyelőbizottság</vt:lpstr>
      <vt:lpstr>Ügydöntő felügyelőbizottság</vt:lpstr>
      <vt:lpstr>Könyvvizsgáló</vt:lpstr>
      <vt:lpstr>Közkereseti társaság</vt:lpstr>
      <vt:lpstr>Betéti társaság</vt:lpstr>
      <vt:lpstr>Korlátolt felelősségű társaság</vt:lpstr>
      <vt:lpstr>Korlátolt felelősségű társaság</vt:lpstr>
      <vt:lpstr>Részvénytársaság</vt:lpstr>
      <vt:lpstr>Részvénytársaság</vt:lpstr>
      <vt:lpstr>Részvénytársaság</vt:lpstr>
      <vt:lpstr>Részvénytársaság</vt:lpstr>
      <vt:lpstr>Munkajog</vt:lpstr>
      <vt:lpstr>Munkaviszony alanyai</vt:lpstr>
      <vt:lpstr>Munkaviszony létrejötte</vt:lpstr>
      <vt:lpstr>Munkaszerződés tartalma</vt:lpstr>
      <vt:lpstr>Alapvető kötelezettségek</vt:lpstr>
      <vt:lpstr>Alapvető kötelezettségek</vt:lpstr>
      <vt:lpstr>Munkaviszony megszűnése és megszűntetése</vt:lpstr>
      <vt:lpstr>Felmondás</vt:lpstr>
      <vt:lpstr>Azonnali hatályú felmondás</vt:lpstr>
      <vt:lpstr>Munkabér</vt:lpstr>
      <vt:lpstr>A versenyjog alapjai</vt:lpstr>
      <vt:lpstr>Alapvető szabályozás</vt:lpstr>
      <vt:lpstr>Fő témakörök</vt:lpstr>
      <vt:lpstr>Általános elvek</vt:lpstr>
      <vt:lpstr>Üzleti döntések tisztességtelen befolyásolása</vt:lpstr>
      <vt:lpstr>Versenykorlátozó megállapodások</vt:lpstr>
      <vt:lpstr>Erőfölénnyel való visszaélés</vt:lpstr>
      <vt:lpstr>Vállalati összefonódások</vt:lpstr>
      <vt:lpstr>Vállalati összefonódások</vt:lpstr>
    </vt:vector>
  </TitlesOfParts>
  <Company>European Investment Bank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Gazdasági jog III</dc:title>
  <dc:creator>HALASZ Zsolt</dc:creator>
  <cp:lastModifiedBy>HALASZ Zsolt</cp:lastModifiedBy>
  <cp:revision>21</cp:revision>
  <cp:lastPrinted>2017-11-23T12:57:57Z</cp:lastPrinted>
  <dcterms:created xsi:type="dcterms:W3CDTF">2017-10-06T13:07:05Z</dcterms:created>
  <dcterms:modified xsi:type="dcterms:W3CDTF">2017-11-23T12:58:01Z</dcterms:modified>
</cp:coreProperties>
</file>