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7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30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398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8503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9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0597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667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16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94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95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5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5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91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5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3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1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9/27/2016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427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9/27/2016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70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 smtClean="0"/>
              <a:t>Dr. Botos Katalin </a:t>
            </a:r>
            <a:br>
              <a:rPr lang="hu-HU" b="1" dirty="0" smtClean="0"/>
            </a:br>
            <a:r>
              <a:rPr lang="hu-HU" b="1" dirty="0" smtClean="0"/>
              <a:t>professzor </a:t>
            </a:r>
            <a:r>
              <a:rPr lang="hu-HU" b="1" dirty="0" err="1" smtClean="0"/>
              <a:t>emerita</a:t>
            </a:r>
            <a:r>
              <a:rPr lang="hu-HU" b="1" dirty="0" smtClean="0"/>
              <a:t> </a:t>
            </a:r>
            <a:br>
              <a:rPr lang="hu-HU" b="1" dirty="0" smtClean="0"/>
            </a:br>
            <a:r>
              <a:rPr lang="hu-HU" b="1" dirty="0"/>
              <a:t/>
            </a:r>
            <a:br>
              <a:rPr lang="hu-HU" b="1" dirty="0"/>
            </a:br>
            <a:endParaRPr lang="hu-HU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081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36" y="340630"/>
            <a:ext cx="2466975" cy="18478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949364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Fokozatosan kialakul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mikro-gazdaságtan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határ-elméletek, majd a nagy válság után , Keynes nevéhez fűzhetően a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makroökonómia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tudománya.  Míg a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mikroökonómia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egyes gazdasági döntések racionalitására alapoz,  Keynes rámutat, hogy  ezek puszta összesítése nem mindig vezet a közösség jólétéhez ( Példa: Ha mindenki feláll a stadionban…) A Nagy Válság után komoly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szabályozási lépésekre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került sor, a szabadpiac bizonyos megregulázására.       ( USA: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Glass-Steagal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SEC létrehozása.)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95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1756" y="219075"/>
            <a:ext cx="2705100" cy="16859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790090"/>
            <a:ext cx="6096000" cy="32778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1930-40-es évektől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állami beavatkozások szükségessége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gazdaságpolitika része lett. Jelentős állami beruházások valósultak meg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Az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USA-ban komoly árhivatal működött.  Az adók progresszívak voltak,  A jövedelemdifferenciálódás mérséklődött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két világháború között összeomlott aranystandard pénzügyi rendszerét a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Bretton-Woods-i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nemzetközi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pénzügyi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rendszer váltotta fel, amely a dolláron, mint kulcsvalután nyugodott, és széleskörű nemzetközi munkamegosztásra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adott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módot. Ez lökést adott a  nemzetközi kereskedelemnek.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35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5361" y="719137"/>
            <a:ext cx="1619250" cy="23717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949364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éven át  a rendszer kiválóan működött. Ezt az időszakot nevezzük a 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Ford-i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gazdaság korának.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lényege,  hogy a bérek és a profitok arányosan növekedtek . . Így mindig volt felvevő piac, a belgazdaságokban is.  Ebben szerepe volt a z érdekvédelmi szerveknek, meg annak a ténynek, hogy létezett egy szocialista világrendszer. ( Kétpólusú világgazdaság) Élen az USA-val, a világgazdaság dinamikusan fejlődött.. A fejlődő országok is növelték részesedésüket a nemzetközi kereskedelemben.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48000" y="1949364"/>
            <a:ext cx="6096000" cy="2959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éven át  a rendszer kiválóan működött. Ezt az időszakot nevezzük a 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Ford-i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gazdaság korának.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lényege,  hogy a bérek és a profitok arányosan növekedtek . . Így mindig volt felvevő piac, a belgazdaságokban is.  Ebben szerepe volt a z érdekvédelmi szerveknek, meg annak a ténynek, hogy létezett egy szocialista világrendszer. ( Kétpólusú világgazdaság) Élen az USA-val, a világgazdaság dinamikusan fejlődött.. A fejlődő országok is növelték részesedésüket a nemzetközi kereskedelemben.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98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1819" y="509155"/>
            <a:ext cx="2295525" cy="19907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630816"/>
            <a:ext cx="6096000" cy="41526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z 1960-70-es évekre azonban úgy tűnt,, hogy a termelési tényezők harmadik eleme, a föld,illetve a természeti erőforrások,  nem állnak oly mértékben rendelkezésre, mint a fantasztikus növekedés első másfél századában, 1825-1970 között. Ez elsősorban a fosszilis tüzelőanyagok, mint erőforrás várható kimerülésének jeleiben mutatkozott meg.(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Medows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Növekedés határai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Megszületett a közgazdaságtan termodinamikai elmélete (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Nicolae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Georgescu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Roegen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Szerepe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  a változásokban a  gyarmati politika rendszer megszűnésének, a nemzetközi gazdasági kapcsolatok bizonyos újrarendeződésének is.( Energia-árrobbanás)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25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3547" y="1111828"/>
            <a:ext cx="2419350" cy="18859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712120"/>
            <a:ext cx="6096000" cy="3433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hetvenes években az energiaár-emelkedés és a bérharcok következtében un.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stagfláció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alakult ki, amelyre válaszként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Hayek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fundamentalista elméletére támaszkodó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monetarizmus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elmélete született meg.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Politikailag jelentős volt  hogy az USA-ban Reagan, Angliában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Thacher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került hatalomra. Az általuk képviselt ideológia az állam visszaszorítását tűzte célul. Jelentős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liberalizálási ,privatizálási, és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deregulálási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hullám vette kezdetét. ( Washingtoni Konszenzus). Az USA a pénzügyi innovációk centrumává vált, Mind polgárai, mind az állam jelentősen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eladósodtak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így tartották fent a gazdaság növekedését.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3048000" y="1712120"/>
            <a:ext cx="6096000" cy="343376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hetvenes években az energiaár-emelkedés és a bérharcok következtében un.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stagfláció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alakult ki, amelyre válaszként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Hayek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fundamentalista elméletére támaszkodó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monetarizmus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elmélete született meg.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Politikailag jelentős volt  hogy az USA-ban Reagan, Angliában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Thacher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került hatalomra. Az általuk képviselt ideológia az állam visszaszorítását tűzte célul. Jelentős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liberalizálási ,privatizálási, és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deregulálási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hullám vette kezdetét.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Washingtoni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Konszenzus).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 a pénzügyi innovációk centrumává vált, Mind polgárai, mind az állam jelentősen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eladósodtak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így tartották fent a gazdaság növekedését.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7750" y="4634345"/>
            <a:ext cx="3175147" cy="20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2354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904009"/>
            <a:ext cx="2524125" cy="180975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2203793"/>
            <a:ext cx="6096000" cy="245041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1990-es rendszerváltozásokkal egy pólusúvá vált világrendszerben az un. Washingtoni Konszenzus  alapján erőteljesen fejlődésnek indult – a világ minden részét felölelő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globalizáció.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közgazdaság elmélete számos ágra bomlott: Intézményi közgazdaságtan, az un. behaviorista közgazdák, s egyre nagyobb súlyt kap az un. 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ökológiai közgazdaságtan.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7532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566696"/>
            <a:ext cx="6096000" cy="47464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van ezeknek a folyamatoknak a hátterében?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Óriási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változások mentek végbe a világgazdaságban.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Ami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korábban korlátosnak tűnt, a pénztőke, bőven áll rendelkezésre . Ezzel szemben, ami a történelmi időkben korlátlannak tűnt, a természeti kincsek, napjainkra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korlátossá lettek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technikába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hatalmas fejlődés tapasztalható.  A nehéz munka nagy részét leveszik az emberek válláról a gépek. A demokráciákban van bizonyos szociális háló.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fogamzásgátlás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módszerei fejlődtek, a népességrobbanás és így a rohamos szegénység terjedése megakadályozható,  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–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és ez nagyon fontos!-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csak a fejlett országokban…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373" y="1905000"/>
            <a:ext cx="3505946" cy="137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14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1471541"/>
            <a:ext cx="6096000" cy="49180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Éppen itt a probléma. 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fejlődő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országokat a pozitív hatások csak részben érték el. Ott nincs még eredményes születésszabályozás, demográfiai robbanás tapasztalható,  munkalehetőség sincs - nagy a nyomor. A demográfiai folyamatok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fejlett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országokban éppen az ellenkezőjére fordultak: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elöregedés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tapasztalható. Kevés gyerek születik.  Mégis,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 is gond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munkanélküliség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különösen a fiatalok között. ( Ez aztán nem ösztönöz gyermekvállalásra…). A pénzügyi innovációk öncélú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spekulációkat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táplálnak-  és kis híján  romba döntötték a világgazdaságot 2008-ban. Úgy tűnik, a pénzügyi szektor nem a reálszféra szolgáltatója, hanem ura lett.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Financializáció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7487" y="1780309"/>
            <a:ext cx="2362200" cy="1905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0737" y="4841508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49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1088872"/>
            <a:ext cx="6096000" cy="57020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közgazdaságtudomány tehát válaszút elé került.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Látni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kell, hogy az eddig felismert törvényszerűségek igazak, de meghatározott feltételek között.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kell  ismerni, hogy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új alapokra van szükség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Nem három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termelési tényező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van, hanem 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három tőke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Természeti, emberi, és reáltőke. Ezeket létre kell hozni, bele kell fektetni abba, hogy  létre jöjjenek, illetve megőrzésükre kell költeni ,( pl. a természet). Meg kell találnunk azokat a törvényszerűségeket, amelyek mellett a fenntartható gazdaság biztosítható, méghozzá  úgy, hogy abban a közjó érvényesüljön. Ez azt jelenti, hogy  jelenleginél nagyobb társadalmi igazságosságra van  szükség. A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hatalmas 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jövedelemkülönbségeket mérsékelni kell</a:t>
            </a:r>
            <a:r>
              <a:rPr lang="hu-H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Utóbbiak ugyanis  egyértelműen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növekedés korlátjává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váltak. 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800" y="2933700"/>
            <a:ext cx="1905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915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1790090"/>
            <a:ext cx="6096000" cy="44278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kizárólagos profit-motiváció mellett működő gazdaság,  szabályozás nélkül  nem eredményezi, hogy a gazdagabbak megtakarításai beruházásokká válva lecsurogjanak a szegényekhez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Trickle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down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economy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korlátlan növekedés beleütközik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föld eltartó képességébe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A fejlett-fejlődő országok feszültségei pusztító folyamatokhoz vezetnek. Ezért  új „játékszabályokra”van szükség, amelyek azonban  emberi akarat függvényei.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közgazdaságtan törvényei nem természeti törvények: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ez társadalomtudomány.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ezzel visszaérkeztünk a kiindulópontunkhoz!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5037" y="866342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42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idx="4294967295"/>
          </p:nvPr>
        </p:nvSpPr>
        <p:spPr>
          <a:xfrm>
            <a:off x="0" y="619125"/>
            <a:ext cx="10363200" cy="1595438"/>
          </a:xfrm>
        </p:spPr>
        <p:txBody>
          <a:bodyPr>
            <a:noAutofit/>
          </a:bodyPr>
          <a:lstStyle/>
          <a:p>
            <a:pPr algn="ctr"/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/>
              <a:t/>
            </a:r>
            <a:br>
              <a:rPr lang="hu-HU" sz="1800" b="1" dirty="0"/>
            </a:b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/>
              <a:t/>
            </a:r>
            <a:br>
              <a:rPr lang="hu-HU" sz="1800" b="1" dirty="0"/>
            </a:br>
            <a:r>
              <a:rPr lang="hu-HU" sz="1800" b="1" dirty="0" smtClean="0"/>
              <a:t/>
            </a:r>
            <a:br>
              <a:rPr lang="hu-HU" sz="1800" b="1" dirty="0" smtClean="0"/>
            </a:br>
            <a:r>
              <a:rPr lang="hu-HU" sz="1800" b="1" dirty="0"/>
              <a:t/>
            </a:r>
            <a:br>
              <a:rPr lang="hu-HU" sz="1800" b="1" dirty="0"/>
            </a:br>
            <a:r>
              <a:rPr lang="hu-HU" sz="1800" b="1" dirty="0" smtClean="0"/>
              <a:t>		A</a:t>
            </a:r>
            <a:r>
              <a:rPr lang="hu-HU" sz="2000" b="1" dirty="0" smtClean="0"/>
              <a:t> </a:t>
            </a:r>
            <a:r>
              <a:rPr lang="hu-HU" sz="2000" b="1" dirty="0"/>
              <a:t>tudomány az adott tudomány- területeken érvényesülő </a:t>
            </a:r>
            <a:r>
              <a:rPr lang="hu-HU" sz="2000" b="1" dirty="0" smtClean="0"/>
              <a:t>		törvényszerűségek </a:t>
            </a:r>
            <a:r>
              <a:rPr lang="hu-HU" sz="2000" b="1" dirty="0"/>
              <a:t>megfogalmazására törekszik.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		</a:t>
            </a:r>
            <a:r>
              <a:rPr lang="hu-HU" sz="3200" b="1" dirty="0" smtClean="0">
                <a:solidFill>
                  <a:srgbClr val="FF0000"/>
                </a:solidFill>
              </a:rPr>
              <a:t>A </a:t>
            </a:r>
            <a:r>
              <a:rPr lang="hu-HU" sz="3200" b="1" dirty="0">
                <a:solidFill>
                  <a:srgbClr val="FF0000"/>
                </a:solidFill>
              </a:rPr>
              <a:t>közgazdaságtan társadalomtudomány.</a:t>
            </a:r>
            <a:r>
              <a:rPr lang="hu-HU" sz="3200" b="1" dirty="0"/>
              <a:t>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		Nem kísérletileg </a:t>
            </a:r>
            <a:r>
              <a:rPr lang="hu-HU" sz="2000" b="1" dirty="0"/>
              <a:t>megismételhető jelenségek alapján vonja le </a:t>
            </a:r>
            <a:r>
              <a:rPr lang="hu-HU" sz="2000" b="1" dirty="0" smtClean="0"/>
              <a:t>		következtetéseit </a:t>
            </a:r>
            <a:r>
              <a:rPr lang="hu-HU" sz="2000" b="1" dirty="0"/>
              <a:t>. Törvényszerűségei sztochasztikus módon, nagy tömegek </a:t>
            </a:r>
            <a:r>
              <a:rPr lang="hu-HU" sz="2000" b="1" dirty="0" smtClean="0"/>
              <a:t>			átlagában </a:t>
            </a:r>
            <a:r>
              <a:rPr lang="hu-HU" sz="2000" b="1" dirty="0"/>
              <a:t>igazak. A </a:t>
            </a:r>
            <a:r>
              <a:rPr lang="hu-HU" sz="2800" b="1" dirty="0">
                <a:solidFill>
                  <a:srgbClr val="FF0000"/>
                </a:solidFill>
              </a:rPr>
              <a:t>gyakorlati igazolásnak</a:t>
            </a:r>
            <a:r>
              <a:rPr lang="hu-HU" sz="2000" b="1" dirty="0"/>
              <a:t>, azaz , az életnek  fontos </a:t>
            </a:r>
            <a:r>
              <a:rPr lang="hu-HU" sz="2000" b="1" dirty="0" smtClean="0"/>
              <a:t>		szerepe </a:t>
            </a:r>
            <a:r>
              <a:rPr lang="hu-HU" sz="2000" b="1" dirty="0"/>
              <a:t>van a közgazdaság-tudomány fejlődésében, hiszen  a </a:t>
            </a:r>
            <a:r>
              <a:rPr lang="hu-HU" sz="2000" b="1" dirty="0" smtClean="0"/>
              <a:t>							közgazdaságtudomány </a:t>
            </a:r>
            <a:r>
              <a:rPr lang="hu-HU" sz="2000" b="1" dirty="0"/>
              <a:t>felismeréseit alkalmazzuk a gyakorlatban. S annak mércéje, hogy a törvényszerűségeket helyesen állapította-e meg, mindenképpen az, hogy nő-e a társadalomban  megtermelt érték. Vagy még egyszerűbben: az életszínvonal. </a:t>
            </a:r>
            <a:r>
              <a:rPr lang="hu-HU" sz="2000" b="1" dirty="0" smtClean="0"/>
              <a:t/>
            </a:r>
            <a:br>
              <a:rPr lang="hu-HU" sz="2000" b="1" dirty="0" smtClean="0"/>
            </a:br>
            <a:r>
              <a:rPr lang="hu-HU" sz="2000" b="1" dirty="0" smtClean="0"/>
              <a:t>(</a:t>
            </a:r>
            <a:r>
              <a:rPr lang="hu-HU" sz="2000" b="1" dirty="0"/>
              <a:t>E két fogalom nem azonos, de most az elemzés kedvéért annak tekintjük. A történelmi idők kezdetén ugyanis alig vált el a fogyasztástól a megtermelt érték.)</a:t>
            </a:r>
            <a:r>
              <a:rPr lang="hu-HU" sz="2000" dirty="0"/>
              <a:t/>
            </a:r>
            <a:br>
              <a:rPr lang="hu-HU" sz="2000" dirty="0"/>
            </a:br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2025711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896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3048000" y="2586462"/>
            <a:ext cx="6096000" cy="186204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Úgy szoktunk fogalmazni, hogy a közgazdaságtan </a:t>
            </a:r>
            <a:r>
              <a:rPr lang="hu-HU" sz="20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szűkös erőforrások hatékony felhasználásának törvényszerűségeit keresi</a:t>
            </a:r>
            <a:r>
              <a:rPr lang="hu-HU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Ugyanakkor,  egyre változó körülmények között kell megtalálnia a leghatékonyabb megoldásokat az emberi szükségletek kielégítésére.</a:t>
            </a:r>
            <a:endParaRPr lang="hu-HU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364" y="127289"/>
            <a:ext cx="3653443" cy="2283402"/>
          </a:xfrm>
          <a:prstGeom prst="rect">
            <a:avLst/>
          </a:prstGeom>
        </p:spPr>
      </p:pic>
      <p:sp>
        <p:nvSpPr>
          <p:cNvPr id="6" name="AutoShape 2" descr="Képtalálat a következ&amp;odblac;re: „er&amp;odblac;források”"/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26414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1312267"/>
            <a:ext cx="6096000" cy="4233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emberiség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technikai-civilizációs fejlettség adott szintjén. 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mindig gazdálkodott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alamilyen formában. Nyilvánvalóan mindig arra törekedtek az emberek, hogy a lehető legkisebb ráfordítással érjék el szükségleteik kielégítését. Ez a történelmi idők kezdetén alapvetően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természeti feltételektől függött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Hogy milyen mértékben voltak a termelők nagyobb hatékonyságra sarkallva, az nagymértékben függött attól, hogy milyen érdekeltségi rendszerben dolgoztak. Ha maguknak, akkor általában jobban törekedtek a nagyobb eredményre. Ha munkájuk gyümölcsének nagy részét mások élvezték, érdekeltségük visszafogottabb volt. Adott esetben éppen a ráfordítások minimalizálására törekedtek, azaz, csak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erőszakkal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lehetett nagyobb teljesítményre szorítani őket.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048000" y="1312267"/>
            <a:ext cx="6096000" cy="423346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emberiség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technikai-civilizációs fejlettség adott szintjén. 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mindig gazdálkodott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v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alamilyen formában. Nyilvánvalóan mindig arra törekedtek az emberek, hogy a lehető legkisebb ráfordítással érjék el szükségleteik kielégítését. Ez a történelmi idők kezdetén alapvetően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természeti feltételektől függött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Hogy milyen mértékben voltak a termelők nagyobb hatékonyságra sarkallva, az nagymértékben függött attól, hogy milyen érdekeltségi rendszerben dolgoztak. Ha maguknak, akkor általában jobban törekedtek a nagyobb eredményre. Ha munkájuk gyümölcsének nagy részét mások élvezték, érdekeltségük visszafogottabb volt. Adott esetben éppen a ráfordítások minimalizálására törekedtek, azaz, csak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erőszakkal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lehetett nagyobb teljesítményre szorítani őket.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0" y="431204"/>
            <a:ext cx="2590800" cy="176212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3429000"/>
            <a:ext cx="2667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9868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6181" y="436418"/>
            <a:ext cx="2857500" cy="21717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2427188"/>
            <a:ext cx="6096000" cy="371127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Az egy főre jutó fogyasztás sokáig – gyakorlatilag az </a:t>
            </a:r>
            <a:r>
              <a:rPr lang="hu-HU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I.u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 első évezredben végig- stagnált, s  utána is csak igen lassan növekedett. 1000-1820 között mindössze 50%-kal ( </a:t>
            </a:r>
            <a:r>
              <a:rPr lang="hu-HU" sz="1600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Maddison</a:t>
            </a:r>
            <a:r>
              <a:rPr lang="hu-HU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2001) Az ezt követő 200 évben azonban rohamos fejlődésnek indult:  egy főre jutóan csaknem 850%-kal nőtt, miközben maga a népesség szám is jelentősen emelkedett</a:t>
            </a:r>
            <a:r>
              <a:rPr lang="hu-H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sz="1600" b="1" dirty="0"/>
              <a:t>A technológiai haladás következtében a megtermelt termék-mennyiség sokszorosára emelkedett. 1820 -2000 között –különösen az európai országokban , USA-ban , Ausztráliában és Japánban - a növekedés messze     (7-szeresen) megelőzte a világ többi részének teljesítményét .</a:t>
            </a:r>
            <a:endParaRPr lang="hu-HU" sz="16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030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1885244"/>
            <a:ext cx="6096000" cy="4109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 e jelenség oka? 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Alapvetően az ipari forradalom, s ,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fosszilis energiahordozók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energia-bevitele lendíti fel a teljesítményt, vagyis az un. ipari forradalom.  Másrészt, itt jött létre a kapitalizmus, a polgári demokrácián, a tulajdonon és a személyes érdekeltség profit-motivációján alapuló gazdálkodási rendszer.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közgazdaságtudomány is Adam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idejétől számítódik, tehát alig múlt 200 éves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( Prometheusi és </a:t>
            </a:r>
            <a:r>
              <a:rPr lang="hu-HU" b="1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Smith-i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közgazdaságtan)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9368" y="440290"/>
            <a:ext cx="2809875" cy="162877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975" y="4675476"/>
            <a:ext cx="2686050" cy="170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84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0229" y="415637"/>
            <a:ext cx="2143125" cy="2143125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églalap 2"/>
          <p:cNvSpPr/>
          <p:nvPr/>
        </p:nvSpPr>
        <p:spPr>
          <a:xfrm>
            <a:off x="3048000" y="1821124"/>
            <a:ext cx="6096000" cy="32157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miért a föld ezen országaiban jött mindez létre? ( Japán csak jóval később csatlakozik a folyamathoz, leginkább a XX század második felében.) Miért Európában? 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Kínai tudósok , keresve a választ e kérdésre, a magyarázatot -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Nial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Ferguson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történész szerint-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b="1" i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vallások eltérő voltában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vélték megtalálni.</a:t>
            </a:r>
            <a:endParaRPr lang="hu-H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Nézzük meg ezért röviden, mi a kereszténység szerepe a kapitalista gazdasági rend létrejöttében, amely hatalmas teljesítményekre sarkallta az emberiséget.  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9076" y="3893876"/>
            <a:ext cx="1828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2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1152993"/>
            <a:ext cx="6096000" cy="49800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kereszténység,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-ellentétben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korábbi vallásokkal- 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 ráción alapul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Nincs 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földön semmi, amit az Isten képére teremtett ember meg ne érthetne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-Tertulliánus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már a 2. században leszögezte.  A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Fudes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et Ratio enciklika csak megerősíti napjainkban…  A vallás  az emberek Isten előtti egyenlőségét hirdette, ezzel a demokrácia alapja.  Demokrácia pedig a kapitalizmus előfeltétele</a:t>
            </a: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Tiltotta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csecsemő-gyilkosságot, a nőket nem kényszerítette korai házasságra. A keresztények a római birodalomban „kiszülték” a  pogányokat…  Később, a nagy középkori járványok idején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áldozatos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munkájukkal hozzájárultak azok  leküzdéséhez. A skolasztika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logikus gondolkodásra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tanított. A monostorok és kolostorok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korszerű termelés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helyei lettek, az egyházi alapítású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egyetemek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tudományok művelői voltak. 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9616" y="281853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4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3048000" y="2108639"/>
            <a:ext cx="6096000" cy="306878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Az, hogy a tudományos felfedezések gyakorlati termelőerővé váltak,  a közgazdaságtudománynak  köszönhető. A politikai gazdaságtan levált a morálfilozófiáról Kiindulópontja  Adam Smith: Nemzetek gazdagsága c. munkája, amely azon alapul, hogy az önérdekét szabad polgári társadalomban követő ember a közösségi érdeket szolgálja, végső soron. </a:t>
            </a:r>
            <a:endParaRPr lang="hu-HU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Ámbár 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A.Smith-i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gondolkodás mindig feltételezte a </a:t>
            </a:r>
            <a:r>
              <a:rPr lang="hu-HU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morális alapokat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moral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Sentiments</a:t>
            </a:r>
            <a:r>
              <a:rPr lang="hu-H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Az állam legyen csupán éjjeliőr…</a:t>
            </a:r>
            <a:endParaRPr lang="hu-H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302828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</TotalTime>
  <Words>1603</Words>
  <Application>Microsoft Office PowerPoint</Application>
  <PresentationFormat>Szélesvásznú</PresentationFormat>
  <Paragraphs>51</Paragraphs>
  <Slides>20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6" baseType="lpstr">
      <vt:lpstr>Arial</vt:lpstr>
      <vt:lpstr>Calibri</vt:lpstr>
      <vt:lpstr>Century Gothic</vt:lpstr>
      <vt:lpstr>Times New Roman</vt:lpstr>
      <vt:lpstr>Wingdings 3</vt:lpstr>
      <vt:lpstr>Szálak</vt:lpstr>
      <vt:lpstr>Dr. Botos Katalin  professzor emerita   </vt:lpstr>
      <vt:lpstr>        A tudomány az adott tudomány- területeken érvényesülő   törvényszerűségek megfogalmazására törekszik.    A közgazdaságtan társadalomtudomány.     Nem kísérletileg megismételhető jelenségek alapján vonja le   következtetéseit . Törvényszerűségei sztochasztikus módon, nagy tömegek    átlagában igazak. A gyakorlati igazolásnak, azaz , az életnek  fontos   szerepe van a közgazdaság-tudomány fejlődésében, hiszen  a        közgazdaságtudomány felismeréseit alkalmazzuk a gyakorlatban. S annak mércéje, hogy a törvényszerűségeket helyesen állapította-e meg, mindenképpen az, hogy nő-e a társadalomban  megtermelt érték. Vagy még egyszerűbben: az életszínvonal.  (E két fogalom nem azonos, de most az elemzés kedvéért annak tekintjük. A történelmi idők kezdetén ugyanis alig vált el a fogyasztástól a megtermelt érték.) 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tudomány az adott tudomány- területeken érvényesülő törvényszerűségek megfogalmazására törekszik.  A közgazdaságtan társadalomtudomány.  Nem kísérletileg megismételhető jelenségek alapján vonja le következtetéseit . Törvényszerűségei sztochasztikus módon, nagy tömegek átlagában igazak. A gyakorlati igazolásnak, azaz , az életnek  fontos szerepe van a közgazdaság-tudomány fejlődésében, hiszen  a közgazdaságtudomány felismeréseit alkalmazzuk a gyakorlatban. S annak mércéje, hogy a törvényszerűségeket helyesen állapította-e meg, mindenképpen az, hogy nő-e a társadalomban  megtermelt érték. Vagy még egyszerűbben: az életszínvonal.  (E két fogalom nem azonos, de most az elemzés kedvéért annak tekintjük. A történelmi idők kezdetén ugyanis alig vált el a fogyasztástól a megtermelt érték.)</dc:title>
  <dc:creator>Járdány Zsoltné</dc:creator>
  <cp:lastModifiedBy>Járdány Zsoltné</cp:lastModifiedBy>
  <cp:revision>5</cp:revision>
  <dcterms:created xsi:type="dcterms:W3CDTF">2016-09-27T07:12:14Z</dcterms:created>
  <dcterms:modified xsi:type="dcterms:W3CDTF">2016-09-27T07:52:45Z</dcterms:modified>
</cp:coreProperties>
</file>