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71" r:id="rId6"/>
    <p:sldId id="272" r:id="rId7"/>
    <p:sldId id="260" r:id="rId8"/>
    <p:sldId id="261" r:id="rId9"/>
    <p:sldId id="262" r:id="rId10"/>
    <p:sldId id="270" r:id="rId11"/>
    <p:sldId id="273" r:id="rId12"/>
    <p:sldId id="263" r:id="rId13"/>
    <p:sldId id="264" r:id="rId14"/>
    <p:sldId id="266" r:id="rId15"/>
    <p:sldId id="267" r:id="rId16"/>
    <p:sldId id="268" r:id="rId17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A9A87-25FE-410C-8D6A-0741994CD369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78B53-9152-43F4-810B-2BF8B8FCF1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10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8B53-9152-43F4-810B-2BF8B8FCF14D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03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D8093D-B999-44B6-AEA9-D61B400620A1}" type="datetimeFigureOut">
              <a:rPr lang="hu-HU" smtClean="0"/>
              <a:t>2019.04.04.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942484-8F92-4F19-A561-411C586793E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-dokumentum1.docx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Nyugdíjreformok Magyarországon: kihívások és válaszok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PPKE 2019 (tavaszi szemeszter)</a:t>
            </a:r>
          </a:p>
          <a:p>
            <a:r>
              <a:rPr lang="hu-HU" dirty="0" smtClean="0"/>
              <a:t>Schlett András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523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468313" y="1244600"/>
          <a:ext cx="8064500" cy="4699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992562"/>
                <a:gridCol w="4071938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Születés időpontja</a:t>
                      </a:r>
                      <a:endParaRPr kumimoji="0" lang="hu-H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Korhatár</a:t>
                      </a:r>
                      <a:endParaRPr kumimoji="0" lang="hu-HU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1952. január 1-je előtt</a:t>
                      </a:r>
                      <a:endParaRPr kumimoji="0" lang="hu-H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62. életév</a:t>
                      </a:r>
                      <a:endParaRPr kumimoji="0" lang="hu-H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1952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62. életév + 183 nap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1953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63. életév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1954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63. életév + 183 nap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1955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64. életév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1956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64. életév + 183 nap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1957, vagy ez után</a:t>
                      </a:r>
                      <a:endParaRPr kumimoji="0" lang="hu-H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hu-H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881192" cy="778098"/>
          </a:xfrm>
        </p:spPr>
        <p:txBody>
          <a:bodyPr/>
          <a:lstStyle/>
          <a:p>
            <a:pPr algn="ctr"/>
            <a:r>
              <a:rPr lang="hu-HU" b="1" dirty="0" smtClean="0"/>
              <a:t>Öregségi nyugdíjkorhatár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0922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Induló</a:t>
            </a:r>
            <a:r>
              <a:rPr lang="hu-HU" sz="3200" dirty="0"/>
              <a:t> nyugdíjak megállapításának szabályai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270423"/>
              </p:ext>
            </p:extLst>
          </p:nvPr>
        </p:nvGraphicFramePr>
        <p:xfrm>
          <a:off x="971600" y="1916833"/>
          <a:ext cx="6953200" cy="4568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8300"/>
                <a:gridCol w="1805374"/>
                <a:gridCol w="1671226"/>
                <a:gridCol w="1738300"/>
              </a:tblGrid>
              <a:tr h="444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Szolgálati idő</a:t>
                      </a:r>
                      <a:br>
                        <a:rPr lang="hu-HU" sz="1000" dirty="0">
                          <a:effectLst/>
                        </a:rPr>
                      </a:br>
                      <a:r>
                        <a:rPr lang="hu-HU" sz="1000" dirty="0">
                          <a:effectLst/>
                        </a:rPr>
                        <a:t>(év)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Havi átlagkereset</a:t>
                      </a:r>
                      <a:br>
                        <a:rPr lang="hu-HU" sz="1000" dirty="0">
                          <a:effectLst/>
                        </a:rPr>
                      </a:br>
                      <a:r>
                        <a:rPr lang="hu-HU" sz="1000" dirty="0">
                          <a:effectLst/>
                        </a:rPr>
                        <a:t>százaléka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Szolgálati idő</a:t>
                      </a:r>
                      <a:br>
                        <a:rPr lang="hu-HU" sz="1000">
                          <a:effectLst/>
                        </a:rPr>
                      </a:br>
                      <a:r>
                        <a:rPr lang="hu-HU" sz="1000">
                          <a:effectLst/>
                        </a:rPr>
                        <a:t>(év)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Havi átlagkereset</a:t>
                      </a:r>
                      <a:br>
                        <a:rPr lang="hu-HU" sz="1000">
                          <a:effectLst/>
                        </a:rPr>
                      </a:br>
                      <a:r>
                        <a:rPr lang="hu-HU" sz="1000">
                          <a:effectLst/>
                        </a:rPr>
                        <a:t>százaléka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33,0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26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64,0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11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35,0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27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65,0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12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37,0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28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66,0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13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39,0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29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67,0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14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41,0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30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68,0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15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43,0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31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69,0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16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45,0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32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70,0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17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47,0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33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71,0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18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49,0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34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72,0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19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51,0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35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73,0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53,0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36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74,0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21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55,0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37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75,5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22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57,0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38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77,0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23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59,0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39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78,5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4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24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61,0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80,0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6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25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63,0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minden</a:t>
                      </a:r>
                      <a:br>
                        <a:rPr lang="hu-HU" sz="1000">
                          <a:effectLst/>
                        </a:rPr>
                      </a:br>
                      <a:r>
                        <a:rPr lang="hu-HU" sz="1000">
                          <a:effectLst/>
                        </a:rPr>
                        <a:t>további évre</a:t>
                      </a:r>
                      <a:endParaRPr lang="hu-H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2-2 százalék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/>
          <a:lstStyle/>
          <a:p>
            <a:pPr algn="ctr"/>
            <a:r>
              <a:rPr lang="hu-HU" b="1" dirty="0"/>
              <a:t>1996-1998. évi magyar nyugdíjreform </a:t>
            </a: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733206"/>
              </p:ext>
            </p:extLst>
          </p:nvPr>
        </p:nvGraphicFramePr>
        <p:xfrm>
          <a:off x="609600" y="2498725"/>
          <a:ext cx="8169275" cy="27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Dokumentum" r:id="rId5" imgW="5854387" imgH="2012603" progId="Word.Document.12">
                  <p:embed/>
                </p:oleObj>
              </mc:Choice>
              <mc:Fallback>
                <p:oleObj name="Dokumentum" r:id="rId5" imgW="5854387" imgH="20126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2498725"/>
                        <a:ext cx="8169275" cy="2789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Kanyar jobbra 12"/>
          <p:cNvSpPr/>
          <p:nvPr/>
        </p:nvSpPr>
        <p:spPr>
          <a:xfrm rot="5400000">
            <a:off x="3061064" y="1810986"/>
            <a:ext cx="813816" cy="10847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5" name="Kanyar jobbra 14"/>
          <p:cNvSpPr/>
          <p:nvPr/>
        </p:nvSpPr>
        <p:spPr>
          <a:xfrm rot="10800000">
            <a:off x="3069636" y="5013664"/>
            <a:ext cx="940688" cy="92771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3" name="Kanyar jobbra 22"/>
          <p:cNvSpPr/>
          <p:nvPr/>
        </p:nvSpPr>
        <p:spPr>
          <a:xfrm rot="16200000">
            <a:off x="1913642" y="4922253"/>
            <a:ext cx="852220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5" name="Lefelé nyíl 24"/>
          <p:cNvSpPr/>
          <p:nvPr/>
        </p:nvSpPr>
        <p:spPr>
          <a:xfrm rot="1690970">
            <a:off x="2167479" y="1954200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51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A magánnyugdíj pénztárakkal szemben támasztott várakozások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40"/>
              </a:spcBef>
              <a:spcAft>
                <a:spcPts val="0"/>
              </a:spcAft>
              <a:tabLst>
                <a:tab pos="449580" algn="l"/>
              </a:tabLst>
            </a:pPr>
            <a:r>
              <a:rPr lang="hu-HU" b="1" dirty="0">
                <a:solidFill>
                  <a:srgbClr val="000000"/>
                </a:solidFill>
                <a:latin typeface="Times New Roman"/>
                <a:ea typeface="Times New Roman"/>
              </a:rPr>
              <a:t>(a) </a:t>
            </a:r>
            <a:r>
              <a:rPr lang="hu-H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járulékelkerülés csökkentése</a:t>
            </a:r>
            <a:r>
              <a:rPr lang="hu-H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hu-HU" dirty="0">
                <a:solidFill>
                  <a:srgbClr val="000000"/>
                </a:solidFill>
                <a:latin typeface="Times New Roman"/>
                <a:ea typeface="Times New Roman"/>
              </a:rPr>
              <a:t>a be- és a kifizetések közötti kapcsolat megteremtése, </a:t>
            </a:r>
            <a:endParaRPr lang="hu-H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40"/>
              </a:spcBef>
              <a:spcAft>
                <a:spcPts val="0"/>
              </a:spcAft>
              <a:tabLst>
                <a:tab pos="449580" algn="l"/>
              </a:tabLst>
            </a:pPr>
            <a:r>
              <a:rPr lang="hu-H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hu-HU" b="1" dirty="0">
                <a:solidFill>
                  <a:srgbClr val="000000"/>
                </a:solidFill>
                <a:latin typeface="Times New Roman"/>
                <a:ea typeface="Times New Roman"/>
              </a:rPr>
              <a:t>b) az állam kötelezettsége </a:t>
            </a:r>
            <a:r>
              <a:rPr lang="hu-H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csökken</a:t>
            </a:r>
            <a:r>
              <a:rPr lang="hu-HU" dirty="0">
                <a:solidFill>
                  <a:srgbClr val="000000"/>
                </a:solidFill>
                <a:latin typeface="Times New Roman"/>
                <a:ea typeface="Times New Roman"/>
              </a:rPr>
              <a:t>, a piac szerepe erősödik. A privatizáció növeli a hatékonyságot és csökkenti a költségeket, azáltal, hogy versenyt teremt. </a:t>
            </a:r>
            <a:endParaRPr lang="hu-H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40"/>
              </a:spcBef>
              <a:spcAft>
                <a:spcPts val="0"/>
              </a:spcAft>
              <a:tabLst>
                <a:tab pos="449580" algn="l"/>
              </a:tabLst>
            </a:pPr>
            <a:r>
              <a:rPr lang="hu-H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hu-HU" b="1" dirty="0">
                <a:solidFill>
                  <a:srgbClr val="000000"/>
                </a:solidFill>
                <a:latin typeface="Times New Roman"/>
                <a:ea typeface="Times New Roman"/>
              </a:rPr>
              <a:t>c) A tőkésített magánnyugdíjalapra való áttérés növeli a hosszú távú megtakarításokat </a:t>
            </a:r>
            <a:r>
              <a:rPr lang="hu-HU" dirty="0">
                <a:solidFill>
                  <a:srgbClr val="000000"/>
                </a:solidFill>
                <a:latin typeface="Times New Roman"/>
                <a:ea typeface="Times New Roman"/>
              </a:rPr>
              <a:t>és így a részvényekbe történő befektetések révén a beruházásokat, ami jelentősen hozzájárul a gazdasági növekedéshez. A magánpénztárak által működtetett pillér fellendíti a tőkepiacot, így elősegíti a gazdasági növekedést. </a:t>
            </a:r>
          </a:p>
          <a:p>
            <a:pPr algn="just">
              <a:spcBef>
                <a:spcPts val="140"/>
              </a:spcBef>
              <a:spcAft>
                <a:spcPts val="0"/>
              </a:spcAft>
              <a:tabLst>
                <a:tab pos="449580" algn="l"/>
              </a:tabLst>
            </a:pPr>
            <a:r>
              <a:rPr lang="hu-HU" b="1" dirty="0">
                <a:solidFill>
                  <a:srgbClr val="000000"/>
                </a:solidFill>
                <a:latin typeface="Times New Roman"/>
                <a:ea typeface="Times New Roman"/>
              </a:rPr>
              <a:t>(d)</a:t>
            </a:r>
            <a:r>
              <a:rPr lang="hu-H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Times New Roman"/>
                <a:ea typeface="Times New Roman"/>
              </a:rPr>
              <a:t>A magánosítás </a:t>
            </a:r>
            <a:r>
              <a:rPr lang="hu-HU" dirty="0">
                <a:solidFill>
                  <a:srgbClr val="000000"/>
                </a:solidFill>
                <a:latin typeface="Times New Roman"/>
                <a:ea typeface="Times New Roman"/>
              </a:rPr>
              <a:t>nem az általános társadalom gondviselését ígérte, hanem azt, hogy az egyén egyedül is képes önmagadról gondoskodni. </a:t>
            </a:r>
            <a:endParaRPr lang="hu-H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140"/>
              </a:spcBef>
              <a:spcAft>
                <a:spcPts val="0"/>
              </a:spcAft>
              <a:tabLst>
                <a:tab pos="449580" algn="l"/>
              </a:tabLst>
            </a:pPr>
            <a:r>
              <a:rPr lang="hu-HU" b="1" dirty="0" smtClean="0">
                <a:solidFill>
                  <a:srgbClr val="000000"/>
                </a:solidFill>
                <a:latin typeface="Times New Roman"/>
              </a:rPr>
              <a:t>(e)</a:t>
            </a:r>
            <a:r>
              <a:rPr lang="hu-HU" dirty="0" smtClean="0">
                <a:solidFill>
                  <a:srgbClr val="000000"/>
                </a:solidFill>
                <a:latin typeface="Times New Roman"/>
              </a:rPr>
              <a:t> Csökkenti a politikai beavatkozás lehetőségét.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15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>A </a:t>
            </a:r>
            <a:r>
              <a:rPr lang="hu-HU" b="1" dirty="0"/>
              <a:t>Magánnyugdíj-pénztárak megszüntetése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Az eredeti világbanki elképzelés egy </a:t>
            </a:r>
            <a:r>
              <a:rPr lang="hu-HU" u="sng" dirty="0" smtClean="0"/>
              <a:t>zöldmezős modell</a:t>
            </a:r>
            <a:r>
              <a:rPr lang="hu-HU" dirty="0" smtClean="0"/>
              <a:t> volt.</a:t>
            </a:r>
          </a:p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2. pillér létrejöttét követően azt az összeget, ami a járulékoknak a magánpénztárakba irányítása után hiányzott a társadalombiztosítási rendszerből, hitelekkel pótolták. Így a pénztárak vagyonának növekedése az államadósság növekedésével járt együtt, ami </a:t>
            </a:r>
            <a:r>
              <a:rPr lang="hu-HU" u="sng" dirty="0"/>
              <a:t>akadályozta a hiánycél </a:t>
            </a:r>
            <a:r>
              <a:rPr lang="hu-HU" u="sng" dirty="0" smtClean="0"/>
              <a:t>betartását</a:t>
            </a:r>
            <a:r>
              <a:rPr lang="hu-HU" dirty="0" smtClean="0"/>
              <a:t>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80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Elképzelések a nyugdíjrendszer jövőjével kapcsolatban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u-HU" b="1" dirty="0"/>
              <a:t>Svéd (NDC) </a:t>
            </a:r>
            <a:r>
              <a:rPr lang="hu-HU" b="1" dirty="0" smtClean="0"/>
              <a:t>modell</a:t>
            </a:r>
          </a:p>
          <a:p>
            <a:pPr marL="0" indent="0">
              <a:lnSpc>
                <a:spcPct val="120000"/>
              </a:lnSpc>
              <a:buNone/>
            </a:pPr>
            <a:endParaRPr lang="hu-HU" b="1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dirty="0" smtClean="0"/>
              <a:t>(</a:t>
            </a:r>
            <a:r>
              <a:rPr lang="hu-HU" dirty="0"/>
              <a:t>a) javítja az átláthatóságot, így az egyéni felelősség szerepét növeli, </a:t>
            </a:r>
            <a:endParaRPr lang="hu-HU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dirty="0" smtClean="0"/>
              <a:t>(b) emeli </a:t>
            </a:r>
            <a:r>
              <a:rPr lang="hu-HU" dirty="0"/>
              <a:t>a járulékfizetési hajlandóságot, hiszen a járulékfizetők folyamatosan tisztában vannak felhalmozott (virtuális) </a:t>
            </a:r>
            <a:r>
              <a:rPr lang="hu-HU" dirty="0" smtClean="0"/>
              <a:t>számlaegyenlegükkel;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dirty="0" smtClean="0"/>
              <a:t>(c) </a:t>
            </a:r>
            <a:r>
              <a:rPr lang="hu-HU" dirty="0"/>
              <a:t>mivel az NDC mindent folyamatosan pénzben tart nyilván és közöl a járulékfizetővel, a </a:t>
            </a:r>
            <a:r>
              <a:rPr lang="hu-HU" dirty="0" smtClean="0"/>
              <a:t>(</a:t>
            </a:r>
            <a:r>
              <a:rPr lang="hu-HU" dirty="0"/>
              <a:t>névleges) számlaegyenleg átértékelése politikailag költségesebbé </a:t>
            </a:r>
            <a:r>
              <a:rPr lang="hu-HU" dirty="0" smtClean="0"/>
              <a:t>válik.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dirty="0" smtClean="0"/>
              <a:t>(d) a nyugdíjkorhatár és a szolgálati idő fogalma értelmét vesztené.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u-HU" b="1" dirty="0" smtClean="0"/>
              <a:t>Gyermekelem érvényesítése </a:t>
            </a:r>
          </a:p>
          <a:p>
            <a:pPr marL="0" indent="0">
              <a:lnSpc>
                <a:spcPct val="120000"/>
              </a:lnSpc>
              <a:buNone/>
            </a:pPr>
            <a:endParaRPr lang="hu-HU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b="1" dirty="0" smtClean="0"/>
              <a:t>- </a:t>
            </a:r>
            <a:r>
              <a:rPr lang="hu-HU" dirty="0"/>
              <a:t>A felosztó-kirovó rendszerek működése szempontjából meghatározó az aktív korú népesség számaránya és minősége. A munkaerőpiacon a versenyképesség záloga a humán tőkébe való befektetés, </a:t>
            </a:r>
            <a:r>
              <a:rPr lang="hu-HU" dirty="0" smtClean="0"/>
              <a:t>amit a gyermekelem bevezetésével a nyugdíjrendszerben is elismernének.</a:t>
            </a:r>
            <a:endParaRPr lang="hu-HU" b="1" dirty="0" smtClean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83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2420888"/>
            <a:ext cx="7467600" cy="11430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34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Állami szerepvállalás mellett felhozható érvek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spcAft>
                <a:spcPts val="0"/>
              </a:spcAft>
              <a:buFontTx/>
              <a:buChar char="-"/>
              <a:tabLst>
                <a:tab pos="449580" algn="l"/>
                <a:tab pos="457200" algn="l"/>
              </a:tabLst>
            </a:pPr>
            <a:r>
              <a:rPr lang="hu-HU" i="1" dirty="0" smtClean="0">
                <a:latin typeface="+mj-lt"/>
                <a:ea typeface="Times New Roman"/>
                <a:cs typeface="Symbol"/>
              </a:rPr>
              <a:t>Az emberek többsége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49580" algn="l"/>
                <a:tab pos="457200" algn="l"/>
              </a:tabLst>
            </a:pPr>
            <a:endParaRPr lang="hu-HU" i="1" dirty="0" smtClean="0">
              <a:latin typeface="+mj-lt"/>
              <a:ea typeface="Times New Roman"/>
              <a:cs typeface="Symbol"/>
            </a:endParaRPr>
          </a:p>
          <a:p>
            <a:pPr lvl="1" algn="just">
              <a:buFontTx/>
              <a:buChar char="-"/>
              <a:tabLst>
                <a:tab pos="449580" algn="l"/>
                <a:tab pos="457200" algn="l"/>
              </a:tabLst>
            </a:pPr>
            <a:r>
              <a:rPr lang="hu-HU" i="1" dirty="0" smtClean="0">
                <a:latin typeface="+mj-lt"/>
                <a:ea typeface="Times New Roman"/>
                <a:cs typeface="Symbol"/>
              </a:rPr>
              <a:t>a </a:t>
            </a:r>
            <a:r>
              <a:rPr lang="hu-HU" i="1" dirty="0">
                <a:latin typeface="+mj-lt"/>
                <a:ea typeface="Times New Roman"/>
                <a:cs typeface="Symbol"/>
              </a:rPr>
              <a:t>jelenkori fogyasztást előtérbe helyezi a jövőbeli fogyasztási igényekkel szemben</a:t>
            </a:r>
            <a:r>
              <a:rPr lang="hu-HU" i="1" dirty="0" smtClean="0">
                <a:latin typeface="+mj-lt"/>
                <a:ea typeface="Times New Roman"/>
                <a:cs typeface="Symbol"/>
              </a:rPr>
              <a:t>,</a:t>
            </a:r>
          </a:p>
          <a:p>
            <a:pPr lvl="1" algn="just">
              <a:buFontTx/>
              <a:buChar char="-"/>
              <a:tabLst>
                <a:tab pos="449580" algn="l"/>
                <a:tab pos="457200" algn="l"/>
              </a:tabLst>
            </a:pPr>
            <a:r>
              <a:rPr lang="hu-HU" i="1" dirty="0" smtClean="0">
                <a:latin typeface="+mj-lt"/>
                <a:ea typeface="Times New Roman"/>
                <a:cs typeface="Symbol"/>
              </a:rPr>
              <a:t>nem </a:t>
            </a:r>
            <a:r>
              <a:rPr lang="hu-HU" i="1" dirty="0">
                <a:latin typeface="+mj-lt"/>
                <a:ea typeface="Times New Roman"/>
                <a:cs typeface="Symbol"/>
              </a:rPr>
              <a:t>ismerik (és általában alábecsülik) saját várható élettartamukat</a:t>
            </a:r>
            <a:r>
              <a:rPr lang="hu-HU" i="1" dirty="0" smtClean="0">
                <a:latin typeface="+mj-lt"/>
                <a:ea typeface="Times New Roman"/>
                <a:cs typeface="Symbol"/>
              </a:rPr>
              <a:t>,</a:t>
            </a:r>
          </a:p>
          <a:p>
            <a:pPr lvl="1" algn="just">
              <a:buFontTx/>
              <a:buChar char="-"/>
              <a:tabLst>
                <a:tab pos="449580" algn="l"/>
                <a:tab pos="457200" algn="l"/>
              </a:tabLst>
            </a:pPr>
            <a:r>
              <a:rPr lang="hu-HU" i="1" dirty="0" smtClean="0">
                <a:latin typeface="+mj-lt"/>
                <a:ea typeface="Times New Roman"/>
                <a:cs typeface="Symbol"/>
              </a:rPr>
              <a:t>alábecsülik </a:t>
            </a:r>
            <a:r>
              <a:rPr lang="hu-HU" i="1" dirty="0">
                <a:latin typeface="+mj-lt"/>
                <a:ea typeface="Times New Roman"/>
                <a:cs typeface="Symbol"/>
              </a:rPr>
              <a:t>időskori fogyasztási szükségleteiket, </a:t>
            </a:r>
            <a:endParaRPr lang="hu-HU" i="1" dirty="0" smtClean="0">
              <a:latin typeface="+mj-lt"/>
              <a:ea typeface="Times New Roman"/>
              <a:cs typeface="Symbol"/>
            </a:endParaRPr>
          </a:p>
          <a:p>
            <a:pPr lvl="1" algn="just">
              <a:buFontTx/>
              <a:buChar char="-"/>
              <a:tabLst>
                <a:tab pos="449580" algn="l"/>
                <a:tab pos="457200" algn="l"/>
              </a:tabLst>
            </a:pPr>
            <a:r>
              <a:rPr lang="hu-HU" i="1" dirty="0" smtClean="0">
                <a:latin typeface="+mj-lt"/>
                <a:ea typeface="Times New Roman"/>
                <a:cs typeface="Symbol"/>
              </a:rPr>
              <a:t>azt </a:t>
            </a:r>
            <a:r>
              <a:rPr lang="hu-HU" i="1" dirty="0">
                <a:latin typeface="+mj-lt"/>
                <a:ea typeface="Times New Roman"/>
                <a:cs typeface="Symbol"/>
              </a:rPr>
              <a:t>feltételezik, hogy még késő öregkorukban is képesek lesznek dolgozni, és fognak munkát találni. </a:t>
            </a:r>
            <a:endParaRPr lang="hu-HU" i="1" dirty="0" smtClean="0">
              <a:latin typeface="+mj-lt"/>
              <a:ea typeface="Times New Roman"/>
              <a:cs typeface="Symbol"/>
            </a:endParaRPr>
          </a:p>
          <a:p>
            <a:pPr lvl="1" algn="just">
              <a:buFontTx/>
              <a:buChar char="-"/>
              <a:tabLst>
                <a:tab pos="449580" algn="l"/>
                <a:tab pos="457200" algn="l"/>
              </a:tabLst>
            </a:pPr>
            <a:endParaRPr lang="hu-HU" i="1" dirty="0">
              <a:latin typeface="+mj-lt"/>
              <a:ea typeface="Times New Roman;Times New Roman"/>
              <a:cs typeface="Symbol"/>
            </a:endParaRPr>
          </a:p>
        </p:txBody>
      </p:sp>
      <p:sp>
        <p:nvSpPr>
          <p:cNvPr id="4" name="Jobbra nyíl 3"/>
          <p:cNvSpPr/>
          <p:nvPr/>
        </p:nvSpPr>
        <p:spPr>
          <a:xfrm>
            <a:off x="1547664" y="5589240"/>
            <a:ext cx="144016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563888" y="551897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Szükség van egyfajta kényszerbiztosításra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49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Nyugdíjrendszerek tipizálása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b="1" i="1" dirty="0"/>
              <a:t>kezelés</a:t>
            </a:r>
            <a:r>
              <a:rPr lang="hu-HU" i="1" dirty="0"/>
              <a:t> (állam, munkáltató, privát</a:t>
            </a:r>
            <a:r>
              <a:rPr lang="hu-HU" i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u-HU" b="1" i="1" dirty="0" smtClean="0"/>
              <a:t>finanszírozás</a:t>
            </a:r>
            <a:r>
              <a:rPr lang="hu-HU" i="1" dirty="0" smtClean="0"/>
              <a:t> </a:t>
            </a:r>
            <a:r>
              <a:rPr lang="hu-HU" i="1" dirty="0"/>
              <a:t>(</a:t>
            </a:r>
            <a:r>
              <a:rPr lang="hu-HU" i="1" dirty="0" smtClean="0"/>
              <a:t>felosztó-kirovó /PAYG/, tőkefedezeti /</a:t>
            </a:r>
            <a:r>
              <a:rPr lang="hu-HU" i="1" dirty="0" err="1" smtClean="0"/>
              <a:t>Funded</a:t>
            </a:r>
            <a:r>
              <a:rPr lang="hu-HU" i="1" dirty="0" smtClean="0"/>
              <a:t>/, </a:t>
            </a:r>
            <a:r>
              <a:rPr lang="hu-HU" i="1" dirty="0"/>
              <a:t>vegyes</a:t>
            </a:r>
            <a:r>
              <a:rPr lang="hu-HU" i="1" dirty="0" smtClean="0"/>
              <a:t>),</a:t>
            </a:r>
          </a:p>
          <a:p>
            <a:pPr>
              <a:lnSpc>
                <a:spcPct val="150000"/>
              </a:lnSpc>
            </a:pPr>
            <a:r>
              <a:rPr lang="hu-HU" b="1" i="1" dirty="0" smtClean="0"/>
              <a:t>részvétel</a:t>
            </a:r>
            <a:r>
              <a:rPr lang="hu-HU" i="1" dirty="0" smtClean="0"/>
              <a:t> </a:t>
            </a:r>
            <a:r>
              <a:rPr lang="hu-HU" i="1" dirty="0"/>
              <a:t>(kötelező, önkéntes); </a:t>
            </a:r>
            <a:endParaRPr lang="hu-HU" i="1" dirty="0" smtClean="0"/>
          </a:p>
          <a:p>
            <a:pPr>
              <a:lnSpc>
                <a:spcPct val="150000"/>
              </a:lnSpc>
            </a:pPr>
            <a:r>
              <a:rPr lang="hu-HU" b="1" i="1" dirty="0" smtClean="0"/>
              <a:t>meghatározottság</a:t>
            </a:r>
            <a:r>
              <a:rPr lang="hu-HU" i="1" dirty="0" smtClean="0"/>
              <a:t> </a:t>
            </a:r>
            <a:r>
              <a:rPr lang="hu-HU" i="1" dirty="0"/>
              <a:t>(</a:t>
            </a:r>
            <a:r>
              <a:rPr lang="hu-HU" i="1" dirty="0" smtClean="0"/>
              <a:t>járadék /DB/, </a:t>
            </a:r>
            <a:r>
              <a:rPr lang="hu-HU" i="1" dirty="0"/>
              <a:t>járulék </a:t>
            </a:r>
            <a:r>
              <a:rPr lang="hu-HU" i="1" dirty="0" smtClean="0"/>
              <a:t>alapú /DC/, </a:t>
            </a:r>
            <a:r>
              <a:rPr lang="hu-HU" i="1" dirty="0"/>
              <a:t>vegyes); </a:t>
            </a:r>
            <a:endParaRPr lang="hu-HU" i="1" dirty="0" smtClean="0"/>
          </a:p>
          <a:p>
            <a:pPr>
              <a:lnSpc>
                <a:spcPct val="150000"/>
              </a:lnSpc>
            </a:pPr>
            <a:r>
              <a:rPr lang="hu-HU" b="1" i="1" dirty="0" smtClean="0"/>
              <a:t>Kockázat </a:t>
            </a:r>
            <a:r>
              <a:rPr lang="hu-HU" i="1" dirty="0"/>
              <a:t>(politikai, gazdasági, </a:t>
            </a:r>
            <a:r>
              <a:rPr lang="hu-HU" i="1" dirty="0" smtClean="0"/>
              <a:t>demográfiai, szociális</a:t>
            </a:r>
            <a:r>
              <a:rPr lang="hu-HU" i="1" dirty="0"/>
              <a:t>, befektetési stb.)</a:t>
            </a:r>
          </a:p>
        </p:txBody>
      </p:sp>
    </p:spTree>
    <p:extLst>
      <p:ext uri="{BB962C8B-B14F-4D97-AF65-F5344CB8AC3E}">
        <p14:creationId xmlns:p14="http://schemas.microsoft.com/office/powerpoint/2010/main" val="369929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társadalombiztosítás kialakulása és fejlődése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b="1" dirty="0" smtClean="0"/>
              <a:t>1885: Állami tisztviselők nyugdíjrendszere</a:t>
            </a:r>
          </a:p>
          <a:p>
            <a:pPr>
              <a:lnSpc>
                <a:spcPct val="150000"/>
              </a:lnSpc>
            </a:pPr>
            <a:r>
              <a:rPr lang="hu-HU" b="1" dirty="0" smtClean="0"/>
              <a:t>1928: Ipari munkásság és magánalkalmazottak számára létrehozott nyugdíjrendszer (OTI, MABI)</a:t>
            </a:r>
          </a:p>
          <a:p>
            <a:pPr>
              <a:lnSpc>
                <a:spcPct val="150000"/>
              </a:lnSpc>
            </a:pPr>
            <a:r>
              <a:rPr lang="hu-HU" b="1" dirty="0" smtClean="0"/>
              <a:t>1938: Mezőgazdasági munkások kötelező öregségi biztosítása.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15400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Felosztó-kirovó nyugdíjrendszer</a:t>
            </a:r>
            <a:br>
              <a:rPr lang="hu-HU" dirty="0" smtClean="0"/>
            </a:br>
            <a:r>
              <a:rPr lang="hu-HU" dirty="0" smtClean="0"/>
              <a:t>„Generációk közötti szerződés”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020272" y="5043830"/>
            <a:ext cx="1844824" cy="184482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" y="2005012"/>
            <a:ext cx="7124700" cy="28479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23964"/>
            <a:ext cx="2195736" cy="1634036"/>
          </a:xfrm>
          <a:prstGeom prst="rect">
            <a:avLst/>
          </a:prstGeom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30816"/>
              </p:ext>
            </p:extLst>
          </p:nvPr>
        </p:nvGraphicFramePr>
        <p:xfrm>
          <a:off x="2267744" y="5269838"/>
          <a:ext cx="4248472" cy="72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850"/>
                <a:gridCol w="1416311"/>
                <a:gridCol w="1416311"/>
              </a:tblGrid>
              <a:tr h="17597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Születéskor várható átlagos élettartam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5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1990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2008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Férfiak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65,13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69,79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Nők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73,71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77,76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203848" y="63093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err="1" smtClean="0"/>
              <a:t>Ponzi-séma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7990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93" y="330057"/>
            <a:ext cx="7449506" cy="590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5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</a:t>
            </a:r>
            <a:r>
              <a:rPr lang="hu-HU" b="1" dirty="0" smtClean="0"/>
              <a:t>felosztó-kirovó (TB) nyugdíjrendszerek </a:t>
            </a:r>
            <a:r>
              <a:rPr lang="hu-HU" b="1" dirty="0"/>
              <a:t>finanszírozási </a:t>
            </a:r>
            <a:r>
              <a:rPr lang="hu-HU" b="1" dirty="0" smtClean="0"/>
              <a:t>problémái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8401319"/>
              </p:ext>
            </p:extLst>
          </p:nvPr>
        </p:nvGraphicFramePr>
        <p:xfrm>
          <a:off x="1475656" y="1700808"/>
          <a:ext cx="5976664" cy="381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8332"/>
                <a:gridCol w="2988332"/>
              </a:tblGrid>
              <a:tr h="538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b="1" dirty="0">
                          <a:effectLst/>
                        </a:rPr>
                        <a:t>ok</a:t>
                      </a:r>
                      <a:endParaRPr lang="hu-HU" sz="1200" b="1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b="1" dirty="0">
                          <a:effectLst/>
                        </a:rPr>
                        <a:t>következmény</a:t>
                      </a:r>
                      <a:endParaRPr lang="hu-HU" sz="1200" b="1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</a:tr>
              <a:tr h="819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dirty="0" smtClean="0">
                          <a:effectLst/>
                        </a:rPr>
                        <a:t>Demográfiai </a:t>
                      </a:r>
                      <a:r>
                        <a:rPr lang="hu-HU" sz="1200" dirty="0">
                          <a:effectLst/>
                        </a:rPr>
                        <a:t>struktúra átalakulása (eltartottsági mutató romlik)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dirty="0" smtClean="0">
                          <a:effectLst/>
                        </a:rPr>
                        <a:t>Bevétel csökken, a kiadás nő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</a:tr>
              <a:tr h="11008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hu-HU" sz="1200" dirty="0" smtClean="0">
                          <a:effectLst/>
                        </a:rPr>
                        <a:t>Magas járulékok drágítják</a:t>
                      </a:r>
                      <a:r>
                        <a:rPr lang="hu-HU" sz="1200" baseline="0" dirty="0" smtClean="0">
                          <a:effectLst/>
                        </a:rPr>
                        <a:t> az élőmunkát</a:t>
                      </a:r>
                      <a:endParaRPr lang="hu-HU" sz="1200" dirty="0" smtClean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endParaRPr lang="hu-HU" sz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hu-HU" sz="1200" dirty="0" smtClean="0">
                          <a:effectLst/>
                        </a:rPr>
                        <a:t>Romló versenyképesség</a:t>
                      </a:r>
                      <a:endParaRPr lang="hu-HU" sz="1200" dirty="0" smtClean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</a:tr>
              <a:tr h="5382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hu-HU" sz="1200" dirty="0" smtClean="0">
                          <a:effectLst/>
                        </a:rPr>
                        <a:t>Munkaerőpiac átalakulása</a:t>
                      </a:r>
                      <a:endParaRPr lang="hu-HU" sz="1200" dirty="0" smtClean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hu-HU" sz="1200" dirty="0" smtClean="0">
                          <a:effectLst/>
                        </a:rPr>
                        <a:t>Bevétel csökken, a kiadás nő</a:t>
                      </a:r>
                      <a:endParaRPr lang="hu-HU" sz="1200" dirty="0" smtClean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</a:tr>
              <a:tr h="819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dirty="0" smtClean="0">
                          <a:effectLst/>
                        </a:rPr>
                        <a:t>Politikai kitettség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200" dirty="0" smtClean="0">
                          <a:solidFill>
                            <a:srgbClr val="000000"/>
                          </a:solidFill>
                          <a:effectLst/>
                          <a:latin typeface="Times New Roman;Times New Roman"/>
                          <a:ea typeface="Times New Roman;Times New Roman"/>
                          <a:cs typeface="Times New Roman;Times New Roman"/>
                        </a:rPr>
                        <a:t>Kiadás nő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;Times New Roman"/>
                        <a:ea typeface="Times New Roman;Times New Roman"/>
                        <a:cs typeface="Times New Roman;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A felosztó-kirovó (TB) nyugdíjrendszerek finanszírozási problémái – </a:t>
            </a:r>
            <a:r>
              <a:rPr lang="hu-HU" b="1" dirty="0" err="1" smtClean="0"/>
              <a:t>magyarországon</a:t>
            </a:r>
            <a:r>
              <a:rPr lang="hu-HU" b="1" dirty="0" smtClean="0"/>
              <a:t>..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3411079"/>
              </p:ext>
            </p:extLst>
          </p:nvPr>
        </p:nvGraphicFramePr>
        <p:xfrm>
          <a:off x="1547664" y="1988840"/>
          <a:ext cx="6192688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/>
                <a:gridCol w="3096344"/>
              </a:tblGrid>
              <a:tr h="949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hu-H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;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következmény</a:t>
                      </a:r>
                      <a:endParaRPr lang="hu-H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;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1445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Alacsony foglalkoztatottság</a:t>
                      </a:r>
                      <a:endParaRPr lang="hu-H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;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endParaRPr lang="hu-H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hu-H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bevétel csökken és a kiadás nő</a:t>
                      </a:r>
                      <a:endParaRPr lang="hu-HU" sz="18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;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hu-H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;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113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feketemunka</a:t>
                      </a:r>
                      <a:endParaRPr lang="hu-H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;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9580" algn="l"/>
                        </a:tabLst>
                        <a:defRPr/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Adó és járulékfizetés </a:t>
                      </a:r>
                      <a:r>
                        <a:rPr lang="hu-H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kikerülése - bevétel csökken</a:t>
                      </a:r>
                      <a:endParaRPr lang="hu-HU" sz="18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;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hu-H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;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Nyugdíjreformok típusai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u-HU" b="1" dirty="0" smtClean="0"/>
              <a:t>Parametrikus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200" dirty="0" smtClean="0"/>
              <a:t>Nyugdíjkorhatár emelése,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200" dirty="0" smtClean="0"/>
              <a:t>Járulék emelése,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200" dirty="0" smtClean="0"/>
              <a:t>Minimális szolgálati idő,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200" dirty="0" smtClean="0"/>
              <a:t>Indexálás változtatása,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200" dirty="0"/>
              <a:t>I</a:t>
            </a:r>
            <a:r>
              <a:rPr lang="hu-HU" sz="2200" dirty="0" smtClean="0"/>
              <a:t>nduló nyugdíjak megállapításának szabályai.</a:t>
            </a:r>
            <a:endParaRPr lang="hu-HU" sz="22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u-HU" b="1" dirty="0" smtClean="0"/>
              <a:t>Paradigmatikus</a:t>
            </a:r>
            <a:endParaRPr lang="hu-HU" dirty="0"/>
          </a:p>
          <a:p>
            <a:pPr marL="0" indent="0">
              <a:lnSpc>
                <a:spcPct val="150000"/>
              </a:lnSpc>
              <a:buNone/>
            </a:pPr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hu-HU" sz="2200" dirty="0" smtClean="0"/>
              <a:t> </a:t>
            </a:r>
            <a:r>
              <a:rPr lang="hu-HU" sz="2200" dirty="0"/>
              <a:t>Felosztó-kirovó → </a:t>
            </a:r>
            <a:r>
              <a:rPr lang="hu-HU" sz="2200" dirty="0" smtClean="0"/>
              <a:t> Tőkefedezeti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200" dirty="0" smtClean="0"/>
              <a:t>DB </a:t>
            </a:r>
            <a:r>
              <a:rPr lang="hu-HU" sz="2200" dirty="0"/>
              <a:t>→ </a:t>
            </a:r>
            <a:r>
              <a:rPr lang="hu-HU" sz="2200" dirty="0" smtClean="0"/>
              <a:t>DC</a:t>
            </a:r>
            <a:endParaRPr lang="hu-HU" sz="2200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200" dirty="0"/>
              <a:t>DB → </a:t>
            </a:r>
            <a:r>
              <a:rPr lang="hu-HU" sz="2200" dirty="0" smtClean="0"/>
              <a:t>NDC (Svéd modell)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03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721</TotalTime>
  <Words>714</Words>
  <Application>Microsoft Office PowerPoint</Application>
  <PresentationFormat>Diavetítés a képernyőre (4:3 oldalarány)</PresentationFormat>
  <Paragraphs>174</Paragraphs>
  <Slides>16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5" baseType="lpstr">
      <vt:lpstr>Calibri</vt:lpstr>
      <vt:lpstr>Century Schoolbook</vt:lpstr>
      <vt:lpstr>Symbol</vt:lpstr>
      <vt:lpstr>Times New Roman</vt:lpstr>
      <vt:lpstr>Times New Roman;Times New Roman</vt:lpstr>
      <vt:lpstr>Wingdings</vt:lpstr>
      <vt:lpstr>Wingdings 2</vt:lpstr>
      <vt:lpstr>Loggia</vt:lpstr>
      <vt:lpstr>Dokumentum</vt:lpstr>
      <vt:lpstr>Nyugdíjreformok Magyarországon: kihívások és válaszok</vt:lpstr>
      <vt:lpstr>Állami szerepvállalás mellett felhozható érvek</vt:lpstr>
      <vt:lpstr>Nyugdíjrendszerek tipizálása</vt:lpstr>
      <vt:lpstr>A társadalombiztosítás kialakulása és fejlődése</vt:lpstr>
      <vt:lpstr>Felosztó-kirovó nyugdíjrendszer „Generációk közötti szerződés”</vt:lpstr>
      <vt:lpstr>PowerPoint bemutató</vt:lpstr>
      <vt:lpstr>A felosztó-kirovó (TB) nyugdíjrendszerek finanszírozási problémái</vt:lpstr>
      <vt:lpstr>A felosztó-kirovó (TB) nyugdíjrendszerek finanszírozási problémái – magyarországon..</vt:lpstr>
      <vt:lpstr>Nyugdíjreformok típusai </vt:lpstr>
      <vt:lpstr>Öregségi nyugdíjkorhatár</vt:lpstr>
      <vt:lpstr>Induló nyugdíjak megállapításának szabályai</vt:lpstr>
      <vt:lpstr>1996-1998. évi magyar nyugdíjreform </vt:lpstr>
      <vt:lpstr>A magánnyugdíj pénztárakkal szemben támasztott várakozások </vt:lpstr>
      <vt:lpstr>    A Magánnyugdíj-pénztárak megszüntetése </vt:lpstr>
      <vt:lpstr>Elképzelések a nyugdíjrendszer jövőjével kapcsolatban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Nyugdíjpolitika, nyugellátás rendszere</dc:title>
  <dc:creator>Schlett András</dc:creator>
  <cp:lastModifiedBy>Járdány Zsoltné</cp:lastModifiedBy>
  <cp:revision>59</cp:revision>
  <cp:lastPrinted>2018-10-25T10:03:50Z</cp:lastPrinted>
  <dcterms:created xsi:type="dcterms:W3CDTF">2014-06-20T09:46:58Z</dcterms:created>
  <dcterms:modified xsi:type="dcterms:W3CDTF">2019-04-04T09:35:07Z</dcterms:modified>
</cp:coreProperties>
</file>