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8" r:id="rId3"/>
    <p:sldId id="269" r:id="rId4"/>
    <p:sldId id="270" r:id="rId5"/>
    <p:sldId id="291" r:id="rId6"/>
    <p:sldId id="292" r:id="rId7"/>
    <p:sldId id="293" r:id="rId8"/>
    <p:sldId id="294" r:id="rId9"/>
    <p:sldId id="295" r:id="rId10"/>
    <p:sldId id="296" r:id="rId11"/>
    <p:sldId id="302" r:id="rId12"/>
    <p:sldId id="297" r:id="rId13"/>
    <p:sldId id="303" r:id="rId14"/>
    <p:sldId id="304" r:id="rId15"/>
    <p:sldId id="305" r:id="rId16"/>
    <p:sldId id="307" r:id="rId17"/>
    <p:sldId id="308" r:id="rId18"/>
    <p:sldId id="306" r:id="rId19"/>
    <p:sldId id="309" r:id="rId20"/>
    <p:sldId id="310" r:id="rId21"/>
    <p:sldId id="312" r:id="rId22"/>
    <p:sldId id="313" r:id="rId23"/>
    <p:sldId id="282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863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sers\BJAVOR\Desktop\Dokumentumok\P&#225;zm&#225;ny\T&#225;rs.reszvetel_kutatas\J&#193;K_&#243;ra\2011_tavasz\Eredm&#233;nyek\&#225;br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title>
      <c:tx>
        <c:rich>
          <a:bodyPr/>
          <a:lstStyle/>
          <a:p>
            <a:pPr>
              <a:defRPr/>
            </a:pPr>
            <a:r>
              <a:rPr lang="hu-HU"/>
              <a:t>Level of agreement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Munka1!$A$7</c:f>
              <c:strCache>
                <c:ptCount val="1"/>
                <c:pt idx="0">
                  <c:v>People are unwilling ti have their say on public affairs because politicians and authorities would not listen to them anyway</c:v>
                </c:pt>
              </c:strCache>
            </c:strRef>
          </c:tx>
          <c:val>
            <c:numRef>
              <c:f>Munka1!$B$7:$F$7</c:f>
              <c:numCache>
                <c:formatCode>General</c:formatCode>
                <c:ptCount val="5"/>
                <c:pt idx="0">
                  <c:v>22</c:v>
                </c:pt>
                <c:pt idx="1">
                  <c:v>62</c:v>
                </c:pt>
                <c:pt idx="2">
                  <c:v>107</c:v>
                </c:pt>
                <c:pt idx="3">
                  <c:v>152</c:v>
                </c:pt>
                <c:pt idx="4">
                  <c:v>170</c:v>
                </c:pt>
              </c:numCache>
            </c:numRef>
          </c:val>
        </c:ser>
        <c:ser>
          <c:idx val="1"/>
          <c:order val="1"/>
          <c:tx>
            <c:strRef>
              <c:f>Munka1!$A$8</c:f>
              <c:strCache>
                <c:ptCount val="1"/>
                <c:pt idx="0">
                  <c:v>People are unwilling to participate more actively in public affairs, because they don't have time and energy</c:v>
                </c:pt>
              </c:strCache>
            </c:strRef>
          </c:tx>
          <c:val>
            <c:numRef>
              <c:f>Munka1!$B$8:$F$8</c:f>
              <c:numCache>
                <c:formatCode>General</c:formatCode>
                <c:ptCount val="5"/>
                <c:pt idx="0">
                  <c:v>39</c:v>
                </c:pt>
                <c:pt idx="1">
                  <c:v>83</c:v>
                </c:pt>
                <c:pt idx="2">
                  <c:v>145</c:v>
                </c:pt>
                <c:pt idx="3">
                  <c:v>146</c:v>
                </c:pt>
                <c:pt idx="4">
                  <c:v>100</c:v>
                </c:pt>
              </c:numCache>
            </c:numRef>
          </c:val>
        </c:ser>
        <c:dLbls>
          <c:showVal val="1"/>
        </c:dLbls>
        <c:overlap val="-25"/>
        <c:axId val="79255040"/>
        <c:axId val="84062592"/>
      </c:barChart>
      <c:catAx>
        <c:axId val="79255040"/>
        <c:scaling>
          <c:orientation val="minMax"/>
        </c:scaling>
        <c:axPos val="b"/>
        <c:majorTickMark val="none"/>
        <c:tickLblPos val="nextTo"/>
        <c:crossAx val="84062592"/>
        <c:crosses val="autoZero"/>
        <c:auto val="1"/>
        <c:lblAlgn val="ctr"/>
        <c:lblOffset val="100"/>
      </c:catAx>
      <c:valAx>
        <c:axId val="84062592"/>
        <c:scaling>
          <c:orientation val="minMax"/>
        </c:scaling>
        <c:delete val="1"/>
        <c:axPos val="l"/>
        <c:numFmt formatCode="General" sourceLinked="1"/>
        <c:tickLblPos val="none"/>
        <c:crossAx val="79255040"/>
        <c:crosses val="autoZero"/>
        <c:crossBetween val="between"/>
      </c:valAx>
    </c:plotArea>
    <c:legend>
      <c:legendPos val="t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E973035-81D7-42B9-BF76-B3B7F3CF3A0D}" type="datetimeFigureOut">
              <a:rPr lang="hu-HU" smtClean="0"/>
              <a:pPr/>
              <a:t>2012.10.18.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8B8E887-E176-42B0-B9EB-0706346651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3035-81D7-42B9-BF76-B3B7F3CF3A0D}" type="datetimeFigureOut">
              <a:rPr lang="hu-HU" smtClean="0"/>
              <a:pPr/>
              <a:t>2012.10.18.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E887-E176-42B0-B9EB-0706346651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3035-81D7-42B9-BF76-B3B7F3CF3A0D}" type="datetimeFigureOut">
              <a:rPr lang="hu-HU" smtClean="0"/>
              <a:pPr/>
              <a:t>2012.10.18.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E887-E176-42B0-B9EB-0706346651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973035-81D7-42B9-BF76-B3B7F3CF3A0D}" type="datetimeFigureOut">
              <a:rPr lang="hu-HU" smtClean="0"/>
              <a:pPr/>
              <a:t>2012.10.18.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B8E887-E176-42B0-B9EB-07063466513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E973035-81D7-42B9-BF76-B3B7F3CF3A0D}" type="datetimeFigureOut">
              <a:rPr lang="hu-HU" smtClean="0"/>
              <a:pPr/>
              <a:t>2012.10.18.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B8E887-E176-42B0-B9EB-0706346651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3035-81D7-42B9-BF76-B3B7F3CF3A0D}" type="datetimeFigureOut">
              <a:rPr lang="hu-HU" smtClean="0"/>
              <a:pPr/>
              <a:t>2012.10.18.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E887-E176-42B0-B9EB-07063466513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3035-81D7-42B9-BF76-B3B7F3CF3A0D}" type="datetimeFigureOut">
              <a:rPr lang="hu-HU" smtClean="0"/>
              <a:pPr/>
              <a:t>2012.10.18.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E887-E176-42B0-B9EB-07063466513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973035-81D7-42B9-BF76-B3B7F3CF3A0D}" type="datetimeFigureOut">
              <a:rPr lang="hu-HU" smtClean="0"/>
              <a:pPr/>
              <a:t>2012.10.18.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B8E887-E176-42B0-B9EB-07063466513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73035-81D7-42B9-BF76-B3B7F3CF3A0D}" type="datetimeFigureOut">
              <a:rPr lang="hu-HU" smtClean="0"/>
              <a:pPr/>
              <a:t>2012.10.18.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8E887-E176-42B0-B9EB-07063466513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E973035-81D7-42B9-BF76-B3B7F3CF3A0D}" type="datetimeFigureOut">
              <a:rPr lang="hu-HU" smtClean="0"/>
              <a:pPr/>
              <a:t>2012.10.18.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8B8E887-E176-42B0-B9EB-07063466513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E973035-81D7-42B9-BF76-B3B7F3CF3A0D}" type="datetimeFigureOut">
              <a:rPr lang="hu-HU" smtClean="0"/>
              <a:pPr/>
              <a:t>2012.10.18.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8B8E887-E176-42B0-B9EB-070634665137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E973035-81D7-42B9-BF76-B3B7F3CF3A0D}" type="datetimeFigureOut">
              <a:rPr lang="hu-HU" smtClean="0"/>
              <a:pPr/>
              <a:t>2012.10.18.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8B8E887-E176-42B0-B9EB-07063466513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86000" y="2636912"/>
            <a:ext cx="6172200" cy="1872208"/>
          </a:xfrm>
        </p:spPr>
        <p:txBody>
          <a:bodyPr>
            <a:normAutofit/>
          </a:bodyPr>
          <a:lstStyle/>
          <a:p>
            <a:r>
              <a:rPr lang="en-GB" i="1" dirty="0" smtClean="0"/>
              <a:t>Why or why not to participate?</a:t>
            </a:r>
            <a:r>
              <a:rPr lang="hu-HU" i="1" dirty="0" smtClean="0"/>
              <a:t/>
            </a:r>
            <a:br>
              <a:rPr lang="hu-HU" i="1" dirty="0" smtClean="0"/>
            </a:br>
            <a:r>
              <a:rPr lang="hu-HU" i="1" dirty="0" smtClean="0"/>
              <a:t/>
            </a:r>
            <a:br>
              <a:rPr lang="hu-HU" i="1" dirty="0" smtClean="0"/>
            </a:br>
            <a:r>
              <a:rPr lang="en-GB" sz="2200" i="1" dirty="0" smtClean="0"/>
              <a:t>Some social and political considerations of public participation</a:t>
            </a:r>
            <a:r>
              <a:rPr lang="en-GB" sz="2200" dirty="0" smtClean="0"/>
              <a:t> </a:t>
            </a:r>
            <a:endParaRPr lang="hu-HU" sz="22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u-HU" dirty="0" smtClean="0"/>
              <a:t>Jávor, Benedek</a:t>
            </a:r>
          </a:p>
          <a:p>
            <a:r>
              <a:rPr lang="hu-HU" i="1" dirty="0" smtClean="0"/>
              <a:t>Pázmány Péter </a:t>
            </a:r>
            <a:r>
              <a:rPr lang="hu-HU" i="1" dirty="0" err="1" smtClean="0"/>
              <a:t>Catholic</a:t>
            </a:r>
            <a:r>
              <a:rPr lang="hu-HU" i="1" dirty="0" smtClean="0"/>
              <a:t> University, </a:t>
            </a:r>
            <a:r>
              <a:rPr lang="hu-HU" i="1" dirty="0" err="1" smtClean="0"/>
              <a:t>Dept</a:t>
            </a:r>
            <a:r>
              <a:rPr lang="hu-HU" i="1" dirty="0" smtClean="0"/>
              <a:t>. of </a:t>
            </a:r>
            <a:r>
              <a:rPr lang="hu-HU" i="1" dirty="0" err="1" smtClean="0"/>
              <a:t>Environmental</a:t>
            </a:r>
            <a:r>
              <a:rPr lang="hu-HU" i="1" dirty="0" smtClean="0"/>
              <a:t> Law</a:t>
            </a:r>
          </a:p>
          <a:p>
            <a:r>
              <a:rPr lang="hu-HU" i="1" dirty="0" smtClean="0"/>
              <a:t> </a:t>
            </a:r>
          </a:p>
          <a:p>
            <a:r>
              <a:rPr lang="en-GB" i="1" dirty="0" smtClean="0"/>
              <a:t>Environmental Democracy Conference</a:t>
            </a:r>
            <a:r>
              <a:rPr lang="hu-HU" i="1" dirty="0" smtClean="0"/>
              <a:t>, Budapest, 19th, </a:t>
            </a:r>
            <a:r>
              <a:rPr lang="hu-HU" i="1" dirty="0" err="1" smtClean="0"/>
              <a:t>Oct</a:t>
            </a:r>
            <a:r>
              <a:rPr lang="hu-HU" i="1" dirty="0" smtClean="0"/>
              <a:t>. 2012</a:t>
            </a:r>
          </a:p>
          <a:p>
            <a:endParaRPr lang="hu-HU" i="1" dirty="0" smtClean="0"/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42910" y="908720"/>
            <a:ext cx="738547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err="1" smtClean="0"/>
              <a:t>Clusters</a:t>
            </a:r>
            <a:r>
              <a:rPr lang="hu-HU" sz="2400" dirty="0" smtClean="0"/>
              <a:t> and </a:t>
            </a:r>
            <a:r>
              <a:rPr lang="hu-HU" sz="2400" dirty="0" err="1" smtClean="0"/>
              <a:t>age</a:t>
            </a:r>
            <a:endParaRPr lang="hu-HU" sz="2400" dirty="0" smtClean="0"/>
          </a:p>
          <a:p>
            <a:endParaRPr lang="hu-HU" sz="2400" dirty="0" smtClean="0"/>
          </a:p>
          <a:p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5" y="1382288"/>
            <a:ext cx="7844541" cy="420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42910" y="908720"/>
            <a:ext cx="738547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III. The </a:t>
            </a:r>
            <a:r>
              <a:rPr lang="hu-HU" sz="2400" dirty="0" err="1" smtClean="0"/>
              <a:t>impact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place</a:t>
            </a:r>
            <a:r>
              <a:rPr lang="hu-HU" sz="2400" dirty="0" smtClean="0"/>
              <a:t> </a:t>
            </a:r>
            <a:r>
              <a:rPr lang="hu-HU" sz="2400" dirty="0" err="1" smtClean="0"/>
              <a:t>of</a:t>
            </a:r>
            <a:r>
              <a:rPr lang="hu-HU" sz="2400" dirty="0" smtClean="0"/>
              <a:t> </a:t>
            </a:r>
            <a:r>
              <a:rPr lang="hu-HU" sz="2400" dirty="0" err="1" smtClean="0"/>
              <a:t>residence</a:t>
            </a:r>
            <a:endParaRPr lang="hu-HU" sz="2400" dirty="0" smtClean="0"/>
          </a:p>
          <a:p>
            <a:endParaRPr lang="hu-HU" sz="2400" dirty="0" smtClean="0"/>
          </a:p>
          <a:p>
            <a:r>
              <a:rPr lang="hu-HU" sz="2400" dirty="0" err="1" smtClean="0"/>
              <a:t>Different</a:t>
            </a:r>
            <a:r>
              <a:rPr lang="hu-HU" sz="2400" dirty="0" smtClean="0"/>
              <a:t> </a:t>
            </a:r>
            <a:r>
              <a:rPr lang="hu-HU" sz="2400" dirty="0" err="1" smtClean="0"/>
              <a:t>attitudes</a:t>
            </a:r>
            <a:r>
              <a:rPr lang="hu-HU" sz="2400" dirty="0" smtClean="0"/>
              <a:t>, </a:t>
            </a:r>
            <a:r>
              <a:rPr lang="hu-HU" sz="2400" dirty="0" err="1" smtClean="0"/>
              <a:t>different</a:t>
            </a:r>
            <a:r>
              <a:rPr lang="hu-HU" sz="2400" dirty="0" smtClean="0"/>
              <a:t> </a:t>
            </a:r>
            <a:r>
              <a:rPr lang="hu-HU" sz="2400" dirty="0" err="1" smtClean="0"/>
              <a:t>activities</a:t>
            </a:r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r>
              <a:rPr lang="hu-HU" i="1" dirty="0" err="1" smtClean="0"/>
              <a:t>Trust</a:t>
            </a:r>
            <a:r>
              <a:rPr lang="hu-HU" i="1" dirty="0" smtClean="0"/>
              <a:t> </a:t>
            </a:r>
            <a:r>
              <a:rPr lang="en-GB" i="1" dirty="0" smtClean="0"/>
              <a:t>vested in local governments according to type of locality</a:t>
            </a:r>
            <a:endParaRPr lang="hu-HU" b="1" dirty="0" smtClean="0"/>
          </a:p>
          <a:p>
            <a:endParaRPr lang="hu-H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276872"/>
            <a:ext cx="6211152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42910" y="908720"/>
            <a:ext cx="73854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r>
              <a:rPr lang="en-GB" i="1" dirty="0" smtClean="0"/>
              <a:t>Correlation between participation in residential/community work and place of residence</a:t>
            </a:r>
            <a:endParaRPr lang="hu-H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432" y="980728"/>
            <a:ext cx="8040055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42910" y="908720"/>
            <a:ext cx="73854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I</a:t>
            </a:r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r>
              <a:rPr lang="hu-HU" i="1" dirty="0" smtClean="0"/>
              <a:t>C</a:t>
            </a:r>
            <a:r>
              <a:rPr lang="en-GB" i="1" dirty="0" err="1" smtClean="0"/>
              <a:t>orrelation</a:t>
            </a:r>
            <a:r>
              <a:rPr lang="en-GB" i="1" dirty="0" smtClean="0"/>
              <a:t> between participation in NGO protest and place of residence</a:t>
            </a:r>
            <a:endParaRPr lang="hu-HU" i="1" dirty="0" smtClean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493" y="864020"/>
            <a:ext cx="8605385" cy="407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42910" y="908720"/>
            <a:ext cx="738547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err="1" smtClean="0"/>
              <a:t>In</a:t>
            </a:r>
            <a:r>
              <a:rPr lang="hu-HU" sz="2400" b="1" dirty="0" smtClean="0"/>
              <a:t> s</a:t>
            </a:r>
            <a:r>
              <a:rPr lang="en-GB" sz="2400" b="1" dirty="0" err="1" smtClean="0"/>
              <a:t>maller</a:t>
            </a:r>
            <a:r>
              <a:rPr lang="en-GB" sz="2400" b="1" dirty="0" smtClean="0"/>
              <a:t> settlements</a:t>
            </a:r>
            <a:r>
              <a:rPr lang="hu-HU" sz="2400" b="1" dirty="0" smtClean="0"/>
              <a:t> </a:t>
            </a:r>
            <a:r>
              <a:rPr lang="en-GB" sz="2400" dirty="0" smtClean="0"/>
              <a:t>preference for </a:t>
            </a: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en-GB" sz="2400" dirty="0" smtClean="0"/>
              <a:t>more direct, </a:t>
            </a: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en-GB" sz="2400" dirty="0" smtClean="0"/>
              <a:t>more constructive solutions, </a:t>
            </a: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en-GB" sz="2400" dirty="0" smtClean="0"/>
              <a:t>based on personal relationships </a:t>
            </a: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i="1" dirty="0" err="1" smtClean="0"/>
              <a:t>eg</a:t>
            </a:r>
            <a:r>
              <a:rPr lang="hu-HU" sz="2400" i="1" dirty="0" smtClean="0"/>
              <a:t>. </a:t>
            </a:r>
            <a:r>
              <a:rPr lang="en-GB" sz="2400" i="1" dirty="0" smtClean="0"/>
              <a:t>residents’ forums, public hearings, participation in community work </a:t>
            </a:r>
            <a:endParaRPr lang="hu-HU" sz="2400" i="1" dirty="0" smtClean="0"/>
          </a:p>
          <a:p>
            <a:endParaRPr lang="hu-HU" sz="2400" dirty="0" smtClean="0"/>
          </a:p>
          <a:p>
            <a:r>
              <a:rPr lang="hu-HU" sz="2400" dirty="0" smtClean="0"/>
              <a:t>I</a:t>
            </a:r>
            <a:r>
              <a:rPr lang="en-GB" sz="2400" b="1" dirty="0" smtClean="0"/>
              <a:t>n larger localities</a:t>
            </a:r>
            <a:r>
              <a:rPr lang="hu-HU" sz="2400" b="1" dirty="0" smtClean="0"/>
              <a:t> </a:t>
            </a:r>
            <a:r>
              <a:rPr lang="hu-HU" sz="2400" dirty="0" err="1" smtClean="0"/>
              <a:t>emphasis</a:t>
            </a:r>
            <a:r>
              <a:rPr lang="hu-HU" sz="2400" dirty="0" smtClean="0"/>
              <a:t> </a:t>
            </a:r>
            <a:r>
              <a:rPr lang="hu-HU" sz="2400" dirty="0" err="1" smtClean="0"/>
              <a:t>on</a:t>
            </a:r>
            <a:r>
              <a:rPr lang="en-GB" sz="2400" dirty="0" smtClean="0"/>
              <a:t> </a:t>
            </a: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en-GB" sz="2400" dirty="0" smtClean="0"/>
              <a:t>more institutionalized, </a:t>
            </a: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en-GB" sz="2400" dirty="0" smtClean="0"/>
              <a:t>impersonal forms </a:t>
            </a: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en-GB" sz="2400" dirty="0" smtClean="0"/>
              <a:t>that tend to focus on differences of opinion and protests </a:t>
            </a: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i="1" dirty="0" err="1" smtClean="0"/>
              <a:t>eg</a:t>
            </a:r>
            <a:r>
              <a:rPr lang="hu-HU" sz="2400" i="1" dirty="0" smtClean="0"/>
              <a:t>. </a:t>
            </a:r>
            <a:r>
              <a:rPr lang="en-GB" sz="2400" i="1" dirty="0" smtClean="0"/>
              <a:t>citizens' protests, local referenda etc.</a:t>
            </a:r>
            <a:endParaRPr lang="hu-H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42910" y="908720"/>
            <a:ext cx="738547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IV. </a:t>
            </a:r>
            <a:r>
              <a:rPr lang="hu-HU" sz="2400" dirty="0" err="1" smtClean="0"/>
              <a:t>From</a:t>
            </a:r>
            <a:r>
              <a:rPr lang="hu-HU" sz="2400" dirty="0" smtClean="0"/>
              <a:t> </a:t>
            </a:r>
            <a:r>
              <a:rPr lang="hu-HU" sz="2400" dirty="0" err="1" smtClean="0"/>
              <a:t>intention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action</a:t>
            </a:r>
            <a:endParaRPr lang="hu-HU" sz="2400" dirty="0" smtClean="0"/>
          </a:p>
          <a:p>
            <a:endParaRPr lang="hu-HU" sz="2400" dirty="0" smtClean="0"/>
          </a:p>
          <a:p>
            <a:r>
              <a:rPr lang="hu-HU" sz="2400" dirty="0" err="1" smtClean="0"/>
              <a:t>Clusters</a:t>
            </a:r>
            <a:r>
              <a:rPr lang="hu-HU" sz="2400" dirty="0" smtClean="0"/>
              <a:t>: 3 </a:t>
            </a:r>
            <a:r>
              <a:rPr lang="hu-HU" sz="2400" dirty="0" err="1" smtClean="0"/>
              <a:t>groups</a:t>
            </a: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T</a:t>
            </a:r>
            <a:r>
              <a:rPr lang="en-GB" sz="2400" dirty="0" smtClean="0"/>
              <a:t>hose </a:t>
            </a:r>
            <a:r>
              <a:rPr lang="en-GB" sz="2400" dirty="0" smtClean="0"/>
              <a:t>who desire action and also do engage in </a:t>
            </a:r>
            <a:r>
              <a:rPr lang="en-GB" sz="2400" dirty="0" smtClean="0"/>
              <a:t>it</a:t>
            </a:r>
            <a:r>
              <a:rPr lang="hu-HU" sz="2400" dirty="0" smtClean="0"/>
              <a:t>:</a:t>
            </a:r>
          </a:p>
          <a:p>
            <a:pPr algn="ctr"/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REALIZERS</a:t>
            </a:r>
            <a:r>
              <a:rPr lang="hu-HU" sz="2400" dirty="0" smtClean="0"/>
              <a:t> </a:t>
            </a:r>
            <a:r>
              <a:rPr lang="hu-HU" sz="2400" dirty="0" err="1" smtClean="0"/>
              <a:t>group</a:t>
            </a:r>
            <a:r>
              <a:rPr lang="hu-HU" sz="2400" dirty="0" smtClean="0"/>
              <a:t> (80)</a:t>
            </a:r>
          </a:p>
          <a:p>
            <a:pPr algn="ctr"/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dirty="0" err="1" smtClean="0"/>
              <a:t>Those</a:t>
            </a:r>
            <a:r>
              <a:rPr lang="hu-HU" sz="2400" dirty="0" smtClean="0"/>
              <a:t> </a:t>
            </a:r>
            <a:r>
              <a:rPr lang="hu-HU" sz="2400" dirty="0" err="1" smtClean="0"/>
              <a:t>with</a:t>
            </a:r>
            <a:r>
              <a:rPr lang="hu-HU" sz="2400" dirty="0" smtClean="0"/>
              <a:t> </a:t>
            </a:r>
            <a:r>
              <a:rPr lang="en-GB" sz="2400" dirty="0" smtClean="0"/>
              <a:t>low </a:t>
            </a:r>
            <a:r>
              <a:rPr lang="en-GB" sz="2400" dirty="0" smtClean="0"/>
              <a:t>values according to both </a:t>
            </a:r>
            <a:r>
              <a:rPr lang="en-GB" sz="2400" dirty="0" smtClean="0"/>
              <a:t>variables</a:t>
            </a:r>
            <a:r>
              <a:rPr lang="hu-HU" sz="2400" dirty="0" smtClean="0"/>
              <a:t>:</a:t>
            </a:r>
          </a:p>
          <a:p>
            <a:pPr algn="ctr"/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INDIFFERENTS </a:t>
            </a:r>
            <a:r>
              <a:rPr lang="hu-HU" sz="2400" dirty="0" err="1" smtClean="0"/>
              <a:t>group</a:t>
            </a:r>
            <a:r>
              <a:rPr lang="hu-HU" sz="2400" dirty="0" smtClean="0"/>
              <a:t> (264)</a:t>
            </a:r>
          </a:p>
          <a:p>
            <a:pPr algn="ctr"/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T</a:t>
            </a:r>
            <a:r>
              <a:rPr lang="en-GB" sz="2400" dirty="0" smtClean="0"/>
              <a:t>hose </a:t>
            </a:r>
            <a:r>
              <a:rPr lang="en-GB" sz="2400" dirty="0" smtClean="0"/>
              <a:t>who scaled high according to 'desired </a:t>
            </a:r>
            <a:r>
              <a:rPr lang="en-GB" sz="2400" dirty="0" smtClean="0"/>
              <a:t>action’, </a:t>
            </a:r>
            <a:r>
              <a:rPr lang="en-GB" sz="2400" dirty="0" smtClean="0"/>
              <a:t>but they </a:t>
            </a:r>
            <a:r>
              <a:rPr lang="en-GB" sz="2400" dirty="0" err="1" smtClean="0"/>
              <a:t>participa</a:t>
            </a:r>
            <a:r>
              <a:rPr lang="hu-HU" sz="2400" dirty="0" smtClean="0"/>
              <a:t>te</a:t>
            </a:r>
            <a:r>
              <a:rPr lang="en-GB" sz="2400" dirty="0" smtClean="0"/>
              <a:t> </a:t>
            </a:r>
            <a:r>
              <a:rPr lang="en-GB" sz="2400" dirty="0" smtClean="0"/>
              <a:t>in few </a:t>
            </a:r>
            <a:r>
              <a:rPr lang="en-GB" sz="2400" dirty="0" smtClean="0"/>
              <a:t>activities</a:t>
            </a:r>
            <a:r>
              <a:rPr lang="hu-HU" sz="2400" dirty="0" smtClean="0"/>
              <a:t>:</a:t>
            </a:r>
          </a:p>
          <a:p>
            <a:pPr algn="ctr"/>
            <a:r>
              <a:rPr lang="hu-HU" sz="2400" dirty="0" smtClean="0">
                <a:solidFill>
                  <a:schemeClr val="accent1">
                    <a:lumMod val="75000"/>
                  </a:schemeClr>
                </a:solidFill>
              </a:rPr>
              <a:t>POWERLESS</a:t>
            </a:r>
            <a:r>
              <a:rPr lang="hu-HU" sz="2400" dirty="0" smtClean="0"/>
              <a:t> </a:t>
            </a:r>
            <a:r>
              <a:rPr lang="hu-HU" sz="2400" dirty="0" err="1" smtClean="0"/>
              <a:t>group</a:t>
            </a:r>
            <a:r>
              <a:rPr lang="hu-HU" sz="2400" dirty="0" smtClean="0"/>
              <a:t> (185)</a:t>
            </a:r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755576" y="908720"/>
            <a:ext cx="738547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2400" dirty="0" smtClean="0"/>
          </a:p>
          <a:p>
            <a:endParaRPr lang="hu-HU" sz="2400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endParaRPr lang="hu-HU" i="1" dirty="0" smtClean="0"/>
          </a:p>
          <a:p>
            <a:r>
              <a:rPr lang="en-GB" i="1" dirty="0" smtClean="0"/>
              <a:t>Distribution </a:t>
            </a:r>
            <a:r>
              <a:rPr lang="en-GB" i="1" dirty="0" smtClean="0"/>
              <a:t>of the three clusters according to age groups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80728"/>
            <a:ext cx="7778162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42910" y="908720"/>
            <a:ext cx="738547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sz="2400" dirty="0" smtClean="0"/>
          </a:p>
          <a:p>
            <a:r>
              <a:rPr lang="en-GB" i="1" dirty="0" smtClean="0"/>
              <a:t>Distribution of the three clusters according to level of education</a:t>
            </a:r>
            <a:endParaRPr lang="hu-HU" dirty="0" smtClean="0"/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8002" y="1124744"/>
            <a:ext cx="839712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42910" y="908720"/>
            <a:ext cx="73854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err="1" smtClean="0"/>
              <a:t>What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main </a:t>
            </a:r>
            <a:r>
              <a:rPr lang="hu-HU" sz="2400" dirty="0" err="1" smtClean="0"/>
              <a:t>obstacles</a:t>
            </a:r>
            <a:r>
              <a:rPr lang="hu-HU" sz="2400" dirty="0" smtClean="0"/>
              <a:t> of </a:t>
            </a:r>
            <a:r>
              <a:rPr lang="hu-HU" sz="2400" dirty="0" err="1" smtClean="0"/>
              <a:t>active</a:t>
            </a:r>
            <a:r>
              <a:rPr lang="hu-HU" sz="2400" dirty="0" smtClean="0"/>
              <a:t> </a:t>
            </a:r>
            <a:r>
              <a:rPr lang="hu-HU" sz="2400" dirty="0" err="1" smtClean="0"/>
              <a:t>participation</a:t>
            </a:r>
            <a:r>
              <a:rPr lang="hu-HU" sz="2400" dirty="0" smtClean="0"/>
              <a:t>?</a:t>
            </a:r>
          </a:p>
          <a:p>
            <a:endParaRPr lang="hu-HU" sz="2400" dirty="0" smtClean="0"/>
          </a:p>
          <a:p>
            <a:endParaRPr lang="hu-HU" sz="24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611560" y="1412776"/>
          <a:ext cx="734481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11560" y="692696"/>
            <a:ext cx="738547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V. </a:t>
            </a:r>
            <a:r>
              <a:rPr lang="hu-HU" sz="2400" dirty="0" err="1" smtClean="0"/>
              <a:t>Advantages</a:t>
            </a:r>
            <a:r>
              <a:rPr lang="hu-HU" sz="2400" dirty="0" smtClean="0"/>
              <a:t> and </a:t>
            </a:r>
            <a:r>
              <a:rPr lang="hu-HU" sz="2400" dirty="0" err="1" smtClean="0"/>
              <a:t>disadvantages</a:t>
            </a:r>
            <a:endParaRPr lang="hu-HU" sz="2400" dirty="0" smtClean="0"/>
          </a:p>
          <a:p>
            <a:endParaRPr lang="hu-H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9" y="1268761"/>
            <a:ext cx="6912767" cy="5515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/>
          </a:bodyPr>
          <a:lstStyle/>
          <a:p>
            <a:pPr algn="ctr"/>
            <a:r>
              <a:rPr lang="hu-HU" sz="2000" dirty="0" smtClean="0"/>
              <a:t>Jávor, B</a:t>
            </a:r>
            <a:r>
              <a:rPr lang="hu-HU" sz="2000" dirty="0" smtClean="0"/>
              <a:t>.: </a:t>
            </a:r>
            <a:r>
              <a:rPr lang="en-GB" sz="18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42910" y="908720"/>
            <a:ext cx="738547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smtClean="0"/>
              <a:t>Public </a:t>
            </a:r>
            <a:r>
              <a:rPr lang="hu-HU" sz="2400" b="1" dirty="0" err="1" smtClean="0"/>
              <a:t>participation</a:t>
            </a:r>
            <a:r>
              <a:rPr lang="hu-HU" sz="2400" dirty="0" smtClean="0"/>
              <a:t>: </a:t>
            </a:r>
            <a:r>
              <a:rPr lang="en-GB" sz="2400" dirty="0" smtClean="0"/>
              <a:t>"bottom-up” participatory processes over and beyond traditional “top-down” approaches to the exercise of power have globally drawn increasing interest in recent decades</a:t>
            </a:r>
            <a:endParaRPr lang="hu-HU" sz="2400" dirty="0" smtClean="0"/>
          </a:p>
          <a:p>
            <a:endParaRPr lang="hu-HU" sz="2400" dirty="0" smtClean="0"/>
          </a:p>
          <a:p>
            <a:r>
              <a:rPr lang="hu-HU" sz="2400" b="1" dirty="0" err="1" smtClean="0"/>
              <a:t>Diverse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areas</a:t>
            </a:r>
            <a:r>
              <a:rPr lang="hu-HU" sz="2400" dirty="0" smtClean="0"/>
              <a:t>: </a:t>
            </a:r>
            <a:r>
              <a:rPr lang="hu-HU" sz="2400" dirty="0" err="1" smtClean="0"/>
              <a:t>environmental</a:t>
            </a:r>
            <a:r>
              <a:rPr lang="hu-HU" sz="2400" dirty="0" smtClean="0"/>
              <a:t> </a:t>
            </a:r>
            <a:r>
              <a:rPr lang="hu-HU" sz="2400" dirty="0" err="1" smtClean="0"/>
              <a:t>impact</a:t>
            </a:r>
            <a:r>
              <a:rPr lang="hu-HU" sz="2400" dirty="0" smtClean="0"/>
              <a:t> </a:t>
            </a:r>
            <a:r>
              <a:rPr lang="hu-HU" sz="2400" dirty="0" err="1" smtClean="0"/>
              <a:t>assesment</a:t>
            </a:r>
            <a:r>
              <a:rPr lang="hu-HU" sz="2400" dirty="0" smtClean="0"/>
              <a:t>, local </a:t>
            </a:r>
            <a:r>
              <a:rPr lang="hu-HU" sz="2400" dirty="0" err="1" smtClean="0"/>
              <a:t>development</a:t>
            </a:r>
            <a:r>
              <a:rPr lang="hu-HU" sz="2400" dirty="0" smtClean="0"/>
              <a:t>, </a:t>
            </a:r>
            <a:r>
              <a:rPr lang="hu-HU" sz="2400" dirty="0" err="1" smtClean="0"/>
              <a:t>forestery</a:t>
            </a:r>
            <a:r>
              <a:rPr lang="hu-HU" sz="2400" dirty="0" smtClean="0"/>
              <a:t>,  </a:t>
            </a:r>
            <a:r>
              <a:rPr lang="hu-HU" sz="2400" dirty="0" err="1" smtClean="0"/>
              <a:t>science</a:t>
            </a:r>
            <a:r>
              <a:rPr lang="hu-HU" sz="2400" dirty="0" smtClean="0"/>
              <a:t> and </a:t>
            </a:r>
            <a:r>
              <a:rPr lang="hu-HU" sz="2400" dirty="0" err="1" smtClean="0"/>
              <a:t>technology</a:t>
            </a:r>
            <a:r>
              <a:rPr lang="hu-HU" sz="2400" dirty="0" smtClean="0"/>
              <a:t>, </a:t>
            </a:r>
            <a:r>
              <a:rPr lang="hu-HU" sz="2400" dirty="0" err="1" smtClean="0"/>
              <a:t>public</a:t>
            </a:r>
            <a:r>
              <a:rPr lang="hu-HU" sz="2400" dirty="0" smtClean="0"/>
              <a:t> </a:t>
            </a:r>
            <a:r>
              <a:rPr lang="hu-HU" sz="2400" dirty="0" err="1" smtClean="0"/>
              <a:t>health</a:t>
            </a:r>
            <a:r>
              <a:rPr lang="hu-HU" sz="2400" dirty="0" smtClean="0"/>
              <a:t> </a:t>
            </a:r>
            <a:r>
              <a:rPr lang="hu-HU" sz="2400" dirty="0" err="1" smtClean="0"/>
              <a:t>care</a:t>
            </a:r>
            <a:r>
              <a:rPr lang="hu-HU" sz="2400" dirty="0" smtClean="0"/>
              <a:t>, </a:t>
            </a:r>
            <a:r>
              <a:rPr lang="hu-HU" sz="2400" dirty="0" err="1" smtClean="0"/>
              <a:t>etc</a:t>
            </a:r>
            <a:endParaRPr lang="hu-HU" sz="2400" dirty="0" smtClean="0"/>
          </a:p>
          <a:p>
            <a:endParaRPr lang="hu-HU" sz="2400" dirty="0" smtClean="0"/>
          </a:p>
          <a:p>
            <a:r>
              <a:rPr lang="hu-HU" sz="2400" b="1" dirty="0" err="1" smtClean="0"/>
              <a:t>Different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levels</a:t>
            </a:r>
            <a:r>
              <a:rPr lang="hu-HU" sz="2400" dirty="0" smtClean="0"/>
              <a:t>: local, </a:t>
            </a:r>
            <a:r>
              <a:rPr lang="hu-HU" sz="2400" dirty="0" err="1" smtClean="0"/>
              <a:t>national</a:t>
            </a:r>
            <a:r>
              <a:rPr lang="hu-HU" sz="2400" dirty="0" smtClean="0"/>
              <a:t>, </a:t>
            </a:r>
            <a:r>
              <a:rPr lang="hu-HU" sz="2400" dirty="0" err="1" smtClean="0"/>
              <a:t>global</a:t>
            </a:r>
            <a:endParaRPr lang="hu-HU" sz="2400" dirty="0" smtClean="0"/>
          </a:p>
          <a:p>
            <a:endParaRPr lang="hu-HU" sz="2400" dirty="0" smtClean="0"/>
          </a:p>
          <a:p>
            <a:r>
              <a:rPr lang="hu-HU" sz="3200" b="1" dirty="0" err="1" smtClean="0"/>
              <a:t>Participatory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revolution</a:t>
            </a:r>
            <a:r>
              <a:rPr lang="hu-HU" sz="2400" dirty="0" smtClean="0"/>
              <a:t> (John </a:t>
            </a:r>
            <a:r>
              <a:rPr lang="hu-HU" sz="2400" dirty="0" err="1" smtClean="0"/>
              <a:t>Dryzek</a:t>
            </a:r>
            <a:r>
              <a:rPr lang="hu-HU" sz="2400" dirty="0" smtClean="0"/>
              <a:t>)</a:t>
            </a:r>
          </a:p>
          <a:p>
            <a:endParaRPr lang="hu-HU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" y="692696"/>
            <a:ext cx="8428523" cy="5808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42910" y="908720"/>
            <a:ext cx="738547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dirty="0" err="1" smtClean="0"/>
              <a:t>Conclusion</a:t>
            </a:r>
            <a:r>
              <a:rPr lang="hu-HU" sz="3600" b="1" dirty="0" smtClean="0"/>
              <a:t>:</a:t>
            </a:r>
          </a:p>
          <a:p>
            <a:r>
              <a:rPr lang="hu-HU" sz="2400" dirty="0" smtClean="0"/>
              <a:t> 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err="1" smtClean="0"/>
              <a:t>Trust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institution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representative</a:t>
            </a:r>
            <a:r>
              <a:rPr lang="hu-HU" sz="2400" dirty="0" smtClean="0"/>
              <a:t> </a:t>
            </a:r>
            <a:r>
              <a:rPr lang="hu-HU" sz="2400" dirty="0" err="1" smtClean="0"/>
              <a:t>democracy</a:t>
            </a:r>
            <a:r>
              <a:rPr lang="hu-HU" sz="2400" dirty="0" smtClean="0"/>
              <a:t> (</a:t>
            </a:r>
            <a:r>
              <a:rPr lang="hu-HU" sz="2400" dirty="0" err="1" smtClean="0"/>
              <a:t>government</a:t>
            </a:r>
            <a:r>
              <a:rPr lang="hu-HU" sz="2400" dirty="0" smtClean="0"/>
              <a:t>, </a:t>
            </a:r>
            <a:r>
              <a:rPr lang="hu-HU" sz="2400" dirty="0" err="1" smtClean="0"/>
              <a:t>parliament</a:t>
            </a:r>
            <a:r>
              <a:rPr lang="hu-HU" sz="2400" dirty="0" smtClean="0"/>
              <a:t>, </a:t>
            </a:r>
            <a:r>
              <a:rPr lang="hu-HU" sz="2400" dirty="0" err="1" smtClean="0"/>
              <a:t>municipality</a:t>
            </a:r>
            <a:r>
              <a:rPr lang="hu-HU" sz="2400" dirty="0" smtClean="0"/>
              <a:t>) is </a:t>
            </a:r>
            <a:r>
              <a:rPr lang="hu-HU" sz="2400" dirty="0" err="1" smtClean="0"/>
              <a:t>significantly</a:t>
            </a:r>
            <a:r>
              <a:rPr lang="hu-HU" sz="2400" dirty="0" smtClean="0"/>
              <a:t> </a:t>
            </a:r>
            <a:r>
              <a:rPr lang="hu-HU" sz="2400" dirty="0" err="1" smtClean="0"/>
              <a:t>lower</a:t>
            </a:r>
            <a:r>
              <a:rPr lang="hu-HU" sz="2400" dirty="0" smtClean="0"/>
              <a:t> </a:t>
            </a:r>
            <a:r>
              <a:rPr lang="hu-HU" sz="2400" dirty="0" err="1" smtClean="0"/>
              <a:t>than</a:t>
            </a:r>
            <a:r>
              <a:rPr lang="hu-HU" sz="2400" dirty="0" smtClean="0"/>
              <a:t> </a:t>
            </a:r>
            <a:r>
              <a:rPr lang="hu-HU" sz="2400" dirty="0" err="1" smtClean="0"/>
              <a:t>that</a:t>
            </a:r>
            <a:r>
              <a:rPr lang="hu-HU" sz="2400" dirty="0" smtClean="0"/>
              <a:t> of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institutions</a:t>
            </a:r>
            <a:r>
              <a:rPr lang="hu-HU" sz="2400" dirty="0" smtClean="0"/>
              <a:t> </a:t>
            </a:r>
            <a:r>
              <a:rPr lang="hu-HU" sz="2400" dirty="0" err="1" smtClean="0"/>
              <a:t>of</a:t>
            </a:r>
            <a:r>
              <a:rPr lang="hu-HU" sz="2400" dirty="0" smtClean="0"/>
              <a:t> </a:t>
            </a:r>
            <a:r>
              <a:rPr lang="hu-HU" sz="2400" dirty="0" err="1" smtClean="0"/>
              <a:t>participative</a:t>
            </a:r>
            <a:r>
              <a:rPr lang="hu-HU" sz="2400" dirty="0" smtClean="0"/>
              <a:t> </a:t>
            </a:r>
            <a:r>
              <a:rPr lang="hu-HU" sz="2400" dirty="0" err="1" smtClean="0"/>
              <a:t>democracy</a:t>
            </a:r>
            <a:r>
              <a:rPr lang="hu-HU" sz="2400" dirty="0" smtClean="0"/>
              <a:t> (</a:t>
            </a:r>
            <a:r>
              <a:rPr lang="hu-HU" sz="2400" dirty="0" err="1" smtClean="0"/>
              <a:t>NGOs</a:t>
            </a:r>
            <a:r>
              <a:rPr lang="hu-HU" sz="2400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dirty="0" err="1" smtClean="0"/>
              <a:t>Middle</a:t>
            </a:r>
            <a:r>
              <a:rPr lang="hu-HU" sz="2400" dirty="0" smtClean="0"/>
              <a:t> </a:t>
            </a:r>
            <a:r>
              <a:rPr lang="hu-HU" sz="2400" dirty="0" err="1" smtClean="0"/>
              <a:t>level</a:t>
            </a:r>
            <a:r>
              <a:rPr lang="hu-HU" sz="2400" dirty="0" smtClean="0"/>
              <a:t> of </a:t>
            </a:r>
            <a:r>
              <a:rPr lang="hu-HU" sz="2400" dirty="0" err="1" smtClean="0"/>
              <a:t>confidence</a:t>
            </a:r>
            <a:r>
              <a:rPr lang="hu-HU" sz="2400" dirty="0" smtClean="0"/>
              <a:t> </a:t>
            </a:r>
            <a:r>
              <a:rPr lang="hu-HU" sz="2400" dirty="0" err="1" smtClean="0"/>
              <a:t>supports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most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willingness</a:t>
            </a:r>
            <a:r>
              <a:rPr lang="hu-HU" sz="2400" dirty="0" smtClean="0"/>
              <a:t> </a:t>
            </a:r>
            <a:r>
              <a:rPr lang="hu-HU" sz="2400" dirty="0" err="1" smtClean="0"/>
              <a:t>to</a:t>
            </a:r>
            <a:r>
              <a:rPr lang="hu-HU" sz="2400" dirty="0" smtClean="0"/>
              <a:t> </a:t>
            </a:r>
            <a:r>
              <a:rPr lang="hu-HU" sz="2400" dirty="0" err="1" smtClean="0"/>
              <a:t>participate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decisonmaking</a:t>
            </a: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dirty="0" err="1" smtClean="0"/>
              <a:t>There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NOT</a:t>
            </a:r>
            <a:r>
              <a:rPr lang="hu-HU" sz="2400" dirty="0" smtClean="0"/>
              <a:t> „</a:t>
            </a:r>
            <a:r>
              <a:rPr lang="hu-HU" sz="2400" dirty="0" err="1" smtClean="0"/>
              <a:t>badly</a:t>
            </a:r>
            <a:r>
              <a:rPr lang="hu-HU" sz="2400" dirty="0" smtClean="0"/>
              <a:t>” </a:t>
            </a:r>
            <a:r>
              <a:rPr lang="hu-HU" sz="2400" dirty="0" err="1" smtClean="0"/>
              <a:t>socialized</a:t>
            </a:r>
            <a:r>
              <a:rPr lang="hu-HU" sz="2400" dirty="0" smtClean="0"/>
              <a:t> </a:t>
            </a:r>
            <a:r>
              <a:rPr lang="hu-HU" sz="2400" dirty="0" err="1" smtClean="0"/>
              <a:t>elderly</a:t>
            </a:r>
            <a:r>
              <a:rPr lang="hu-HU" sz="2400" dirty="0" smtClean="0"/>
              <a:t> </a:t>
            </a:r>
            <a:r>
              <a:rPr lang="hu-HU" sz="2400" dirty="0" err="1" smtClean="0"/>
              <a:t>generations</a:t>
            </a:r>
            <a:r>
              <a:rPr lang="hu-HU" sz="2400" dirty="0" smtClean="0"/>
              <a:t>: </a:t>
            </a:r>
            <a:r>
              <a:rPr lang="hu-HU" sz="2400" dirty="0" err="1" smtClean="0"/>
              <a:t>younger</a:t>
            </a:r>
            <a:r>
              <a:rPr lang="hu-HU" sz="2400" dirty="0" smtClean="0"/>
              <a:t> </a:t>
            </a:r>
            <a:r>
              <a:rPr lang="hu-HU" sz="2400" dirty="0" err="1" smtClean="0"/>
              <a:t>age</a:t>
            </a:r>
            <a:r>
              <a:rPr lang="hu-HU" sz="2400" dirty="0" smtClean="0"/>
              <a:t> </a:t>
            </a:r>
            <a:r>
              <a:rPr lang="hu-HU" sz="2400" dirty="0" err="1" smtClean="0"/>
              <a:t>groups</a:t>
            </a:r>
            <a:r>
              <a:rPr lang="hu-HU" sz="2400" dirty="0" smtClean="0"/>
              <a:t> </a:t>
            </a:r>
            <a:r>
              <a:rPr lang="hu-HU" sz="2400" dirty="0" err="1" smtClean="0"/>
              <a:t>are</a:t>
            </a:r>
            <a:r>
              <a:rPr lang="hu-HU" sz="2400" dirty="0" smtClean="0"/>
              <a:t> </a:t>
            </a:r>
            <a:r>
              <a:rPr lang="hu-HU" sz="2400" dirty="0" err="1" smtClean="0"/>
              <a:t>much</a:t>
            </a:r>
            <a:r>
              <a:rPr lang="hu-HU" sz="2400" dirty="0" smtClean="0"/>
              <a:t> more </a:t>
            </a:r>
            <a:r>
              <a:rPr lang="hu-HU" sz="2400" dirty="0" err="1" smtClean="0"/>
              <a:t>sceptic</a:t>
            </a:r>
            <a:r>
              <a:rPr lang="hu-HU" sz="2400" dirty="0" smtClean="0"/>
              <a:t> and </a:t>
            </a:r>
            <a:r>
              <a:rPr lang="hu-HU" sz="2400" dirty="0" err="1" smtClean="0"/>
              <a:t>passive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every</a:t>
            </a:r>
            <a:r>
              <a:rPr lang="hu-HU" sz="2400" dirty="0" smtClean="0"/>
              <a:t> </a:t>
            </a:r>
            <a:r>
              <a:rPr lang="hu-HU" sz="2400" dirty="0" err="1" smtClean="0"/>
              <a:t>dimension</a:t>
            </a:r>
            <a:r>
              <a:rPr lang="hu-HU" sz="2400" dirty="0" smtClean="0"/>
              <a:t>. A </a:t>
            </a:r>
            <a:r>
              <a:rPr lang="hu-HU" sz="2400" dirty="0" err="1" smtClean="0"/>
              <a:t>deep</a:t>
            </a:r>
            <a:r>
              <a:rPr lang="hu-HU" sz="2400" dirty="0" smtClean="0"/>
              <a:t> </a:t>
            </a:r>
            <a:r>
              <a:rPr lang="hu-HU" sz="2400" dirty="0" err="1" smtClean="0"/>
              <a:t>crisis</a:t>
            </a:r>
            <a:r>
              <a:rPr lang="hu-HU" sz="2400" dirty="0" smtClean="0"/>
              <a:t> of </a:t>
            </a:r>
            <a:r>
              <a:rPr lang="hu-HU" sz="2400" dirty="0" err="1" smtClean="0"/>
              <a:t>democratic</a:t>
            </a:r>
            <a:r>
              <a:rPr lang="hu-HU" sz="2400" dirty="0" smtClean="0"/>
              <a:t> </a:t>
            </a:r>
            <a:r>
              <a:rPr lang="hu-HU" sz="2400" dirty="0" err="1" smtClean="0"/>
              <a:t>values</a:t>
            </a:r>
            <a:r>
              <a:rPr lang="hu-HU" sz="2400" dirty="0" smtClean="0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42910" y="908720"/>
            <a:ext cx="738547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3600" b="1" dirty="0" err="1" smtClean="0"/>
              <a:t>Conclusion</a:t>
            </a:r>
            <a:r>
              <a:rPr lang="hu-HU" sz="3600" b="1" dirty="0" smtClean="0"/>
              <a:t>:</a:t>
            </a:r>
          </a:p>
          <a:p>
            <a:r>
              <a:rPr lang="hu-HU" sz="2400" dirty="0" smtClean="0"/>
              <a:t> </a:t>
            </a: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err="1" smtClean="0"/>
              <a:t>Differences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attitudes</a:t>
            </a:r>
            <a:r>
              <a:rPr lang="hu-HU" sz="2400" dirty="0" smtClean="0"/>
              <a:t> and </a:t>
            </a:r>
            <a:r>
              <a:rPr lang="hu-HU" sz="2400" dirty="0" err="1" smtClean="0"/>
              <a:t>supported</a:t>
            </a:r>
            <a:r>
              <a:rPr lang="hu-HU" sz="2400" dirty="0" smtClean="0"/>
              <a:t> </a:t>
            </a:r>
            <a:r>
              <a:rPr lang="hu-HU" sz="2400" dirty="0" err="1" smtClean="0"/>
              <a:t>participatory</a:t>
            </a:r>
            <a:r>
              <a:rPr lang="hu-HU" sz="2400" dirty="0" smtClean="0"/>
              <a:t> </a:t>
            </a:r>
            <a:r>
              <a:rPr lang="hu-HU" sz="2400" dirty="0" err="1" smtClean="0"/>
              <a:t>methods</a:t>
            </a:r>
            <a:r>
              <a:rPr lang="hu-HU" sz="2400" dirty="0" smtClean="0"/>
              <a:t> </a:t>
            </a:r>
            <a:r>
              <a:rPr lang="hu-HU" sz="2400" dirty="0" err="1" smtClean="0"/>
              <a:t>between</a:t>
            </a:r>
            <a:r>
              <a:rPr lang="hu-HU" sz="2400" dirty="0" smtClean="0"/>
              <a:t> </a:t>
            </a:r>
            <a:r>
              <a:rPr lang="hu-HU" sz="2400" dirty="0" err="1" smtClean="0"/>
              <a:t>cities</a:t>
            </a:r>
            <a:r>
              <a:rPr lang="hu-HU" sz="2400" dirty="0" smtClean="0"/>
              <a:t> </a:t>
            </a:r>
            <a:r>
              <a:rPr lang="hu-HU" sz="2400" dirty="0" err="1" smtClean="0"/>
              <a:t>and</a:t>
            </a:r>
            <a:r>
              <a:rPr lang="hu-HU" sz="2400" dirty="0" smtClean="0"/>
              <a:t> </a:t>
            </a:r>
            <a:r>
              <a:rPr lang="hu-HU" sz="2400" dirty="0" err="1" smtClean="0"/>
              <a:t>smaller</a:t>
            </a:r>
            <a:r>
              <a:rPr lang="hu-HU" sz="2400" dirty="0" smtClean="0"/>
              <a:t> </a:t>
            </a:r>
            <a:r>
              <a:rPr lang="hu-HU" sz="2400" dirty="0" err="1" smtClean="0"/>
              <a:t>settlements</a:t>
            </a: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err="1" smtClean="0"/>
              <a:t>Passivity</a:t>
            </a:r>
            <a:r>
              <a:rPr lang="hu-HU" sz="2400" dirty="0" smtClean="0"/>
              <a:t>, </a:t>
            </a:r>
            <a:r>
              <a:rPr lang="hu-HU" sz="2400" dirty="0" err="1" smtClean="0"/>
              <a:t>ignorance</a:t>
            </a:r>
            <a:r>
              <a:rPr lang="hu-HU" sz="2400" dirty="0" smtClean="0"/>
              <a:t> and </a:t>
            </a:r>
            <a:r>
              <a:rPr lang="hu-HU" sz="2400" dirty="0" err="1" smtClean="0"/>
              <a:t>the</a:t>
            </a:r>
            <a:r>
              <a:rPr lang="hu-HU" sz="2400" dirty="0" smtClean="0"/>
              <a:t> feeling of being </a:t>
            </a:r>
            <a:r>
              <a:rPr lang="hu-HU" sz="2400" dirty="0" err="1" smtClean="0"/>
              <a:t>powerless</a:t>
            </a:r>
            <a:r>
              <a:rPr lang="hu-HU" sz="2400" dirty="0" smtClean="0"/>
              <a:t> is </a:t>
            </a:r>
            <a:r>
              <a:rPr lang="hu-HU" sz="2400" dirty="0" err="1" smtClean="0"/>
              <a:t>widespread</a:t>
            </a:r>
            <a:r>
              <a:rPr lang="hu-HU" sz="2400" dirty="0" smtClean="0"/>
              <a:t> </a:t>
            </a:r>
            <a:r>
              <a:rPr lang="hu-HU" sz="2400" dirty="0" err="1" smtClean="0"/>
              <a:t>all</a:t>
            </a:r>
            <a:r>
              <a:rPr lang="hu-HU" sz="2400" dirty="0" smtClean="0"/>
              <a:t> over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society</a:t>
            </a: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dirty="0" err="1" smtClean="0"/>
              <a:t>Primary</a:t>
            </a:r>
            <a:r>
              <a:rPr lang="hu-HU" sz="2400" dirty="0" smtClean="0"/>
              <a:t> </a:t>
            </a:r>
            <a:r>
              <a:rPr lang="hu-HU" sz="2400" dirty="0" err="1" smtClean="0"/>
              <a:t>benefit</a:t>
            </a:r>
            <a:r>
              <a:rPr lang="hu-HU" sz="2400" dirty="0" smtClean="0"/>
              <a:t> of </a:t>
            </a:r>
            <a:r>
              <a:rPr lang="hu-HU" sz="2400" dirty="0" err="1" smtClean="0"/>
              <a:t>participation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a </a:t>
            </a:r>
            <a:r>
              <a:rPr lang="hu-HU" sz="2400" dirty="0" err="1" smtClean="0"/>
              <a:t>society</a:t>
            </a:r>
            <a:r>
              <a:rPr lang="hu-HU" sz="2400" dirty="0" smtClean="0"/>
              <a:t> of </a:t>
            </a:r>
            <a:r>
              <a:rPr lang="hu-HU" sz="2400" dirty="0" err="1" smtClean="0"/>
              <a:t>deep</a:t>
            </a:r>
            <a:r>
              <a:rPr lang="hu-HU" sz="2400" dirty="0" smtClean="0"/>
              <a:t> </a:t>
            </a:r>
            <a:r>
              <a:rPr lang="hu-HU" sz="2400" dirty="0" err="1" smtClean="0"/>
              <a:t>crisis</a:t>
            </a:r>
            <a:r>
              <a:rPr lang="hu-HU" sz="2400" dirty="0" smtClean="0"/>
              <a:t> </a:t>
            </a:r>
            <a:r>
              <a:rPr lang="hu-HU" sz="2400" dirty="0" err="1" smtClean="0"/>
              <a:t>of</a:t>
            </a:r>
            <a:r>
              <a:rPr lang="hu-HU" sz="2400" dirty="0" smtClean="0"/>
              <a:t> </a:t>
            </a:r>
            <a:r>
              <a:rPr lang="hu-HU" sz="2400" dirty="0" err="1" smtClean="0"/>
              <a:t>trust</a:t>
            </a:r>
            <a:r>
              <a:rPr lang="hu-HU" sz="2400" dirty="0" smtClean="0"/>
              <a:t> and </a:t>
            </a:r>
            <a:r>
              <a:rPr lang="hu-HU" sz="2400" dirty="0" err="1" smtClean="0"/>
              <a:t>confidence</a:t>
            </a:r>
            <a:r>
              <a:rPr lang="hu-HU" sz="2400" dirty="0" smtClean="0"/>
              <a:t>: </a:t>
            </a:r>
            <a:r>
              <a:rPr lang="hu-HU" sz="2400" b="1" dirty="0" err="1" smtClean="0"/>
              <a:t>strengthening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the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community</a:t>
            </a:r>
            <a:endParaRPr lang="hu-HU" sz="2400" b="1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hu-HU" sz="2400" dirty="0" err="1" smtClean="0"/>
              <a:t>Fear</a:t>
            </a:r>
            <a:r>
              <a:rPr lang="hu-HU" sz="2400" dirty="0" smtClean="0"/>
              <a:t> of </a:t>
            </a:r>
            <a:r>
              <a:rPr lang="hu-HU" sz="2400" dirty="0" err="1" smtClean="0"/>
              <a:t>different</a:t>
            </a:r>
            <a:r>
              <a:rPr lang="hu-HU" sz="2400" dirty="0" smtClean="0"/>
              <a:t> </a:t>
            </a:r>
            <a:r>
              <a:rPr lang="hu-HU" sz="2400" dirty="0" err="1" smtClean="0"/>
              <a:t>types</a:t>
            </a:r>
            <a:r>
              <a:rPr lang="hu-HU" sz="2400" dirty="0" smtClean="0"/>
              <a:t> </a:t>
            </a:r>
            <a:r>
              <a:rPr lang="hu-HU" sz="2400" dirty="0" err="1" smtClean="0"/>
              <a:t>of</a:t>
            </a:r>
            <a:r>
              <a:rPr lang="hu-HU" sz="2400" dirty="0" smtClean="0"/>
              <a:t> </a:t>
            </a:r>
            <a:r>
              <a:rPr lang="hu-HU" sz="2400" dirty="0" err="1" smtClean="0"/>
              <a:t>manipulation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participatory</a:t>
            </a:r>
            <a:r>
              <a:rPr lang="hu-HU" sz="2400" dirty="0" smtClean="0"/>
              <a:t> </a:t>
            </a:r>
            <a:r>
              <a:rPr lang="hu-HU" sz="2400" dirty="0" err="1" smtClean="0"/>
              <a:t>procedures</a:t>
            </a:r>
            <a:r>
              <a:rPr lang="hu-HU" sz="2400" dirty="0" smtClean="0"/>
              <a:t> is </a:t>
            </a:r>
            <a:r>
              <a:rPr lang="hu-HU" sz="2400" dirty="0" err="1" smtClean="0"/>
              <a:t>common</a:t>
            </a:r>
            <a:endParaRPr lang="hu-HU" sz="2400" dirty="0" smtClean="0"/>
          </a:p>
          <a:p>
            <a:endParaRPr lang="hu-HU" sz="2400" dirty="0" smtClean="0"/>
          </a:p>
          <a:p>
            <a:pPr>
              <a:buFont typeface="Arial" pitchFamily="34" charset="0"/>
              <a:buChar char="•"/>
            </a:pPr>
            <a:endParaRPr lang="hu-HU" sz="2400" dirty="0" smtClean="0"/>
          </a:p>
          <a:p>
            <a:endParaRPr lang="hu-HU" sz="3600" b="1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42910" y="908720"/>
            <a:ext cx="738547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pPr algn="ctr"/>
            <a:r>
              <a:rPr lang="hu-HU" sz="3600" dirty="0" err="1" smtClean="0"/>
              <a:t>Thank</a:t>
            </a:r>
            <a:r>
              <a:rPr lang="hu-HU" sz="3600" dirty="0" smtClean="0"/>
              <a:t> </a:t>
            </a:r>
            <a:r>
              <a:rPr lang="hu-HU" sz="3600" dirty="0" err="1" smtClean="0"/>
              <a:t>you</a:t>
            </a:r>
            <a:r>
              <a:rPr lang="hu-HU" sz="3600" dirty="0" smtClean="0"/>
              <a:t> </a:t>
            </a:r>
            <a:r>
              <a:rPr lang="hu-HU" sz="3600" dirty="0" err="1" smtClean="0"/>
              <a:t>for</a:t>
            </a:r>
            <a:r>
              <a:rPr lang="hu-HU" sz="3600" dirty="0" smtClean="0"/>
              <a:t> </a:t>
            </a:r>
            <a:r>
              <a:rPr lang="hu-HU" sz="3600" dirty="0" err="1" smtClean="0"/>
              <a:t>you</a:t>
            </a:r>
            <a:r>
              <a:rPr lang="hu-HU" sz="3600" dirty="0" smtClean="0"/>
              <a:t> </a:t>
            </a:r>
            <a:r>
              <a:rPr lang="hu-HU" sz="3600" dirty="0" err="1" smtClean="0"/>
              <a:t>attention</a:t>
            </a:r>
            <a:r>
              <a:rPr lang="hu-HU" sz="3600" dirty="0" smtClean="0"/>
              <a:t>!</a:t>
            </a:r>
            <a:endParaRPr lang="hu-H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42910" y="908720"/>
            <a:ext cx="7385474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hu-HU" sz="3200" b="1" dirty="0" smtClean="0"/>
              <a:t>Hungary – a </a:t>
            </a:r>
            <a:r>
              <a:rPr lang="hu-HU" sz="3200" b="1" dirty="0" err="1" smtClean="0"/>
              <a:t>contradictory</a:t>
            </a:r>
            <a:r>
              <a:rPr lang="hu-HU" sz="3200" b="1" dirty="0" smtClean="0"/>
              <a:t> </a:t>
            </a:r>
            <a:r>
              <a:rPr lang="hu-HU" sz="3200" b="1" dirty="0" err="1" smtClean="0"/>
              <a:t>case</a:t>
            </a:r>
            <a:endParaRPr lang="hu-HU" sz="3200" b="1" dirty="0" smtClean="0"/>
          </a:p>
          <a:p>
            <a:pPr algn="just"/>
            <a:r>
              <a:rPr lang="hu-HU" sz="2400" b="1" dirty="0" err="1" smtClean="0"/>
              <a:t>Our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previous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studies</a:t>
            </a:r>
            <a:r>
              <a:rPr lang="hu-HU" sz="3200" b="1" dirty="0" smtClean="0"/>
              <a:t>:</a:t>
            </a:r>
          </a:p>
          <a:p>
            <a:pPr algn="just"/>
            <a:endParaRPr lang="hu-HU" sz="2200" dirty="0" smtClean="0"/>
          </a:p>
          <a:p>
            <a:pPr algn="just">
              <a:buFont typeface="Arial" pitchFamily="34" charset="0"/>
              <a:buChar char="•"/>
            </a:pPr>
            <a:r>
              <a:rPr lang="hu-HU" sz="2200" dirty="0" smtClean="0"/>
              <a:t> </a:t>
            </a:r>
            <a:r>
              <a:rPr lang="hu-HU" sz="2800" dirty="0" err="1" smtClean="0"/>
              <a:t>Acceptable</a:t>
            </a:r>
            <a:r>
              <a:rPr lang="hu-HU" sz="2800" dirty="0" smtClean="0"/>
              <a:t> </a:t>
            </a:r>
            <a:r>
              <a:rPr lang="hu-HU" sz="2800" dirty="0" err="1" smtClean="0"/>
              <a:t>legal</a:t>
            </a:r>
            <a:r>
              <a:rPr lang="hu-HU" sz="2800" dirty="0" smtClean="0"/>
              <a:t> </a:t>
            </a:r>
            <a:r>
              <a:rPr lang="hu-HU" sz="2800" dirty="0" err="1" smtClean="0"/>
              <a:t>environment</a:t>
            </a:r>
            <a:r>
              <a:rPr lang="hu-HU" sz="2800" dirty="0" smtClean="0"/>
              <a:t> (BUT: </a:t>
            </a:r>
            <a:r>
              <a:rPr lang="hu-HU" sz="2800" dirty="0" err="1" smtClean="0"/>
              <a:t>negative</a:t>
            </a:r>
            <a:r>
              <a:rPr lang="hu-HU" sz="2800" dirty="0" smtClean="0"/>
              <a:t> </a:t>
            </a:r>
            <a:r>
              <a:rPr lang="hu-HU" sz="2800" dirty="0" err="1" smtClean="0"/>
              <a:t>trends</a:t>
            </a:r>
            <a:r>
              <a:rPr lang="hu-HU" sz="2800" dirty="0" smtClean="0"/>
              <a:t>)</a:t>
            </a:r>
          </a:p>
          <a:p>
            <a:pPr algn="just">
              <a:buFont typeface="Arial" pitchFamily="34" charset="0"/>
              <a:buChar char="•"/>
            </a:pPr>
            <a:endParaRPr lang="hu-HU" sz="2800" dirty="0" smtClean="0"/>
          </a:p>
          <a:p>
            <a:pPr algn="just">
              <a:buFont typeface="Arial" pitchFamily="34" charset="0"/>
              <a:buChar char="•"/>
            </a:pPr>
            <a:r>
              <a:rPr lang="hu-HU" sz="2800" dirty="0" err="1" smtClean="0"/>
              <a:t>Weak</a:t>
            </a:r>
            <a:r>
              <a:rPr lang="hu-HU" sz="2800" dirty="0" smtClean="0"/>
              <a:t> civil </a:t>
            </a:r>
            <a:r>
              <a:rPr lang="hu-HU" sz="2800" dirty="0" err="1" smtClean="0"/>
              <a:t>society</a:t>
            </a:r>
            <a:endParaRPr lang="hu-HU" sz="2800" dirty="0" smtClean="0"/>
          </a:p>
          <a:p>
            <a:pPr algn="just">
              <a:buFont typeface="Arial" pitchFamily="34" charset="0"/>
              <a:buChar char="•"/>
            </a:pPr>
            <a:endParaRPr lang="hu-HU" sz="2800" dirty="0" smtClean="0"/>
          </a:p>
          <a:p>
            <a:pPr algn="just">
              <a:buFont typeface="Arial" pitchFamily="34" charset="0"/>
              <a:buChar char="•"/>
            </a:pPr>
            <a:r>
              <a:rPr lang="hu-HU" sz="2800" dirty="0" err="1" smtClean="0"/>
              <a:t>Resistance</a:t>
            </a:r>
            <a:r>
              <a:rPr lang="hu-HU" sz="2800" dirty="0" smtClean="0"/>
              <a:t> </a:t>
            </a:r>
            <a:r>
              <a:rPr lang="hu-HU" sz="2800" dirty="0" err="1" smtClean="0"/>
              <a:t>from</a:t>
            </a:r>
            <a:r>
              <a:rPr lang="hu-HU" sz="2800" dirty="0" smtClean="0"/>
              <a:t> </a:t>
            </a:r>
            <a:r>
              <a:rPr lang="hu-HU" sz="2800" dirty="0" err="1" smtClean="0"/>
              <a:t>the</a:t>
            </a:r>
            <a:r>
              <a:rPr lang="hu-HU" sz="2800" dirty="0" smtClean="0"/>
              <a:t> </a:t>
            </a:r>
            <a:r>
              <a:rPr lang="hu-HU" sz="2800" dirty="0" err="1" smtClean="0"/>
              <a:t>institutional</a:t>
            </a:r>
            <a:r>
              <a:rPr lang="hu-HU" sz="2800" dirty="0" smtClean="0"/>
              <a:t> </a:t>
            </a:r>
            <a:r>
              <a:rPr lang="hu-HU" sz="2800" dirty="0" err="1" smtClean="0"/>
              <a:t>size</a:t>
            </a:r>
            <a:endParaRPr lang="hu-HU" sz="2800" dirty="0" smtClean="0"/>
          </a:p>
          <a:p>
            <a:pPr algn="just">
              <a:buFont typeface="Arial" pitchFamily="34" charset="0"/>
              <a:buChar char="•"/>
            </a:pPr>
            <a:endParaRPr lang="hu-HU" sz="2800" dirty="0" smtClean="0"/>
          </a:p>
          <a:p>
            <a:pPr algn="just">
              <a:buFont typeface="Arial" pitchFamily="34" charset="0"/>
              <a:buChar char="•"/>
            </a:pPr>
            <a:r>
              <a:rPr lang="hu-HU" sz="2800" dirty="0" err="1" smtClean="0"/>
              <a:t>Passivity</a:t>
            </a:r>
            <a:r>
              <a:rPr lang="hu-HU" sz="2800" dirty="0" smtClean="0"/>
              <a:t> </a:t>
            </a:r>
            <a:r>
              <a:rPr lang="hu-HU" sz="2800" dirty="0" err="1" smtClean="0"/>
              <a:t>among</a:t>
            </a:r>
            <a:r>
              <a:rPr lang="hu-HU" sz="2800" dirty="0" smtClean="0"/>
              <a:t> </a:t>
            </a:r>
            <a:r>
              <a:rPr lang="hu-HU" sz="2800" dirty="0" err="1" smtClean="0"/>
              <a:t>citizens</a:t>
            </a:r>
            <a:endParaRPr lang="hu-H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42910" y="908720"/>
            <a:ext cx="7385474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 err="1" smtClean="0"/>
              <a:t>Present</a:t>
            </a:r>
            <a:r>
              <a:rPr lang="hu-HU" sz="2400" b="1" dirty="0" smtClean="0"/>
              <a:t> </a:t>
            </a:r>
            <a:r>
              <a:rPr lang="hu-HU" sz="2400" b="1" dirty="0" err="1" smtClean="0"/>
              <a:t>survey</a:t>
            </a:r>
            <a:r>
              <a:rPr lang="hu-HU" sz="2400" b="1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hu-HU" sz="2000" i="1" dirty="0" smtClean="0"/>
              <a:t>529 </a:t>
            </a:r>
            <a:r>
              <a:rPr lang="hu-HU" sz="2000" i="1" dirty="0" err="1" smtClean="0"/>
              <a:t>questionnaire</a:t>
            </a:r>
            <a:endParaRPr lang="hu-HU" sz="2000" i="1" dirty="0" smtClean="0"/>
          </a:p>
          <a:p>
            <a:pPr>
              <a:buFont typeface="Arial" pitchFamily="34" charset="0"/>
              <a:buChar char="•"/>
            </a:pPr>
            <a:r>
              <a:rPr lang="hu-HU" sz="2000" i="1" dirty="0" err="1" smtClean="0"/>
              <a:t>Sampling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conducted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in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February-April</a:t>
            </a:r>
            <a:r>
              <a:rPr lang="hu-HU" sz="2000" i="1" dirty="0" smtClean="0"/>
              <a:t>, 2011</a:t>
            </a:r>
          </a:p>
          <a:p>
            <a:pPr>
              <a:buFont typeface="Arial" pitchFamily="34" charset="0"/>
              <a:buChar char="•"/>
            </a:pPr>
            <a:r>
              <a:rPr lang="hu-HU" sz="2000" i="1" dirty="0" err="1" smtClean="0"/>
              <a:t>Participation</a:t>
            </a:r>
            <a:r>
              <a:rPr lang="hu-HU" sz="2000" i="1" dirty="0" smtClean="0"/>
              <a:t> of </a:t>
            </a:r>
            <a:r>
              <a:rPr lang="hu-HU" sz="2000" i="1" dirty="0" err="1" smtClean="0"/>
              <a:t>university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students</a:t>
            </a:r>
            <a:endParaRPr lang="hu-HU" sz="2000" i="1" dirty="0" smtClean="0"/>
          </a:p>
          <a:p>
            <a:pPr>
              <a:buFont typeface="Arial" pitchFamily="34" charset="0"/>
              <a:buChar char="•"/>
            </a:pPr>
            <a:r>
              <a:rPr lang="hu-HU" sz="2000" i="1" dirty="0" smtClean="0"/>
              <a:t>Random </a:t>
            </a:r>
            <a:r>
              <a:rPr lang="hu-HU" sz="2000" i="1" dirty="0" err="1" smtClean="0"/>
              <a:t>selection</a:t>
            </a:r>
            <a:r>
              <a:rPr lang="hu-HU" sz="2000" i="1" dirty="0" smtClean="0"/>
              <a:t> of </a:t>
            </a:r>
            <a:r>
              <a:rPr lang="hu-HU" sz="2000" i="1" dirty="0" err="1" smtClean="0"/>
              <a:t>respondents</a:t>
            </a:r>
            <a:r>
              <a:rPr lang="hu-HU" sz="2000" i="1" dirty="0" smtClean="0"/>
              <a:t> (</a:t>
            </a:r>
            <a:r>
              <a:rPr lang="hu-HU" sz="2000" i="1" dirty="0" err="1" smtClean="0"/>
              <a:t>not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representative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sample</a:t>
            </a:r>
            <a:r>
              <a:rPr lang="hu-HU" sz="2000" i="1" dirty="0" smtClean="0"/>
              <a:t>!)</a:t>
            </a:r>
          </a:p>
          <a:p>
            <a:pPr>
              <a:buFont typeface="Arial" pitchFamily="34" charset="0"/>
              <a:buChar char="•"/>
            </a:pPr>
            <a:r>
              <a:rPr lang="hu-HU" sz="2000" i="1" dirty="0" err="1" smtClean="0"/>
              <a:t>Informative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cross-section</a:t>
            </a:r>
            <a:r>
              <a:rPr lang="hu-HU" sz="2000" i="1" dirty="0" smtClean="0"/>
              <a:t> of </a:t>
            </a:r>
            <a:r>
              <a:rPr lang="hu-HU" sz="2000" i="1" dirty="0" err="1" smtClean="0"/>
              <a:t>Hungarian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society</a:t>
            </a:r>
            <a:r>
              <a:rPr lang="hu-HU" sz="2000" i="1" dirty="0" smtClean="0"/>
              <a:t> (</a:t>
            </a:r>
            <a:r>
              <a:rPr lang="hu-HU" sz="2000" i="1" dirty="0" err="1" smtClean="0"/>
              <a:t>age</a:t>
            </a:r>
            <a:r>
              <a:rPr lang="hu-HU" sz="2000" i="1" dirty="0" smtClean="0"/>
              <a:t>, </a:t>
            </a:r>
            <a:r>
              <a:rPr lang="hu-HU" sz="2000" i="1" dirty="0" err="1" smtClean="0"/>
              <a:t>residence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type</a:t>
            </a:r>
            <a:r>
              <a:rPr lang="hu-HU" sz="2000" i="1" dirty="0" smtClean="0"/>
              <a:t>, </a:t>
            </a:r>
            <a:r>
              <a:rPr lang="hu-HU" sz="2000" i="1" dirty="0" err="1" smtClean="0"/>
              <a:t>education</a:t>
            </a:r>
            <a:r>
              <a:rPr lang="hu-HU" sz="2000" i="1" dirty="0" smtClean="0"/>
              <a:t>, </a:t>
            </a:r>
            <a:r>
              <a:rPr lang="hu-HU" sz="2000" i="1" dirty="0" err="1" smtClean="0"/>
              <a:t>gender</a:t>
            </a:r>
            <a:r>
              <a:rPr lang="hu-HU" sz="2000" i="1" dirty="0" smtClean="0"/>
              <a:t>)</a:t>
            </a:r>
          </a:p>
          <a:p>
            <a:pPr>
              <a:buFont typeface="Arial" pitchFamily="34" charset="0"/>
              <a:buChar char="•"/>
            </a:pPr>
            <a:r>
              <a:rPr lang="hu-HU" sz="2000" i="1" dirty="0" smtClean="0"/>
              <a:t>SPSS </a:t>
            </a:r>
            <a:r>
              <a:rPr lang="hu-HU" sz="2000" i="1" dirty="0" err="1" smtClean="0"/>
              <a:t>programme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used</a:t>
            </a: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 smtClean="0"/>
          </a:p>
          <a:p>
            <a:r>
              <a:rPr lang="en-GB" sz="1400" i="1" dirty="0" smtClean="0"/>
              <a:t>Some demographic characteristics of the sample (Σ: 529)</a:t>
            </a:r>
            <a:endParaRPr lang="hu-HU" sz="1400" dirty="0" smtClean="0"/>
          </a:p>
          <a:p>
            <a:pPr>
              <a:buFontTx/>
              <a:buChar char="-"/>
            </a:pPr>
            <a:endParaRPr lang="hu-H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3501008"/>
            <a:ext cx="7188277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42910" y="908720"/>
            <a:ext cx="7385474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sz="2400" b="1" dirty="0" smtClean="0"/>
              <a:t>RESULTS</a:t>
            </a:r>
          </a:p>
          <a:p>
            <a:pPr algn="ctr"/>
            <a:endParaRPr lang="hu-HU" sz="2400" b="1" dirty="0" smtClean="0"/>
          </a:p>
          <a:p>
            <a:r>
              <a:rPr lang="hu-HU" sz="2400" dirty="0" smtClean="0"/>
              <a:t>I. </a:t>
            </a:r>
            <a:r>
              <a:rPr lang="hu-HU" sz="2400" dirty="0" err="1" smtClean="0"/>
              <a:t>Trust</a:t>
            </a:r>
            <a:r>
              <a:rPr lang="hu-HU" sz="2400" dirty="0" smtClean="0"/>
              <a:t> and </a:t>
            </a:r>
            <a:r>
              <a:rPr lang="hu-HU" sz="2400" dirty="0" err="1" smtClean="0"/>
              <a:t>participation</a:t>
            </a:r>
            <a:r>
              <a:rPr lang="hu-HU" sz="24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hu-HU" sz="2000" i="1" dirty="0" err="1" smtClean="0"/>
              <a:t>Low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level</a:t>
            </a:r>
            <a:r>
              <a:rPr lang="hu-HU" sz="2000" i="1" dirty="0" smtClean="0"/>
              <a:t> of </a:t>
            </a:r>
            <a:r>
              <a:rPr lang="hu-HU" sz="2000" i="1" dirty="0" err="1" smtClean="0"/>
              <a:t>trust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in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institutions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of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representative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democracy</a:t>
            </a:r>
            <a:endParaRPr lang="hu-HU" sz="2000" i="1" dirty="0" smtClean="0"/>
          </a:p>
          <a:p>
            <a:pPr>
              <a:buFont typeface="Arial" pitchFamily="34" charset="0"/>
              <a:buChar char="•"/>
            </a:pPr>
            <a:r>
              <a:rPr lang="hu-HU" sz="2000" i="1" dirty="0" err="1" smtClean="0"/>
              <a:t>Higher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confidence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in</a:t>
            </a:r>
            <a:r>
              <a:rPr lang="hu-HU" sz="2000" i="1" dirty="0" smtClean="0"/>
              <a:t> </a:t>
            </a:r>
            <a:r>
              <a:rPr lang="hu-HU" sz="2000" i="1" dirty="0" err="1" smtClean="0"/>
              <a:t>NGOs</a:t>
            </a:r>
            <a:endParaRPr lang="hu-HU" sz="2000" i="1" dirty="0" smtClean="0"/>
          </a:p>
          <a:p>
            <a:pPr>
              <a:buFont typeface="Arial" pitchFamily="34" charset="0"/>
              <a:buChar char="•"/>
            </a:pPr>
            <a:endParaRPr lang="hu-HU" sz="2000" i="1" dirty="0" smtClean="0"/>
          </a:p>
          <a:p>
            <a:pPr>
              <a:buFont typeface="Arial" pitchFamily="34" charset="0"/>
              <a:buChar char="•"/>
            </a:pPr>
            <a:endParaRPr lang="hu-HU" sz="2000" i="1" dirty="0" smtClean="0"/>
          </a:p>
          <a:p>
            <a:endParaRPr lang="hu-HU" sz="2000" dirty="0" smtClean="0"/>
          </a:p>
        </p:txBody>
      </p:sp>
      <p:pic>
        <p:nvPicPr>
          <p:cNvPr id="4" name="Kép 3" descr="֫䜴ʣ°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780928"/>
            <a:ext cx="6192688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42910" y="908720"/>
            <a:ext cx="738547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No </a:t>
            </a:r>
            <a:r>
              <a:rPr lang="hu-HU" sz="2400" dirty="0" err="1" smtClean="0"/>
              <a:t>linear</a:t>
            </a:r>
            <a:r>
              <a:rPr lang="hu-HU" sz="2400" dirty="0" smtClean="0"/>
              <a:t> </a:t>
            </a:r>
            <a:r>
              <a:rPr lang="hu-HU" sz="2400" dirty="0" err="1" smtClean="0"/>
              <a:t>correlation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trust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institutions</a:t>
            </a:r>
            <a:r>
              <a:rPr lang="hu-HU" sz="2400" dirty="0" smtClean="0"/>
              <a:t> and </a:t>
            </a:r>
            <a:r>
              <a:rPr lang="hu-HU" sz="2400" dirty="0" err="1" smtClean="0"/>
              <a:t>support</a:t>
            </a:r>
            <a:r>
              <a:rPr lang="hu-HU" sz="2400" dirty="0" smtClean="0"/>
              <a:t> of </a:t>
            </a:r>
            <a:r>
              <a:rPr lang="hu-HU" sz="2400" dirty="0" err="1" smtClean="0"/>
              <a:t>public</a:t>
            </a:r>
            <a:r>
              <a:rPr lang="hu-HU" sz="2400" dirty="0" smtClean="0"/>
              <a:t> </a:t>
            </a:r>
            <a:r>
              <a:rPr lang="hu-HU" sz="2400" dirty="0" err="1" smtClean="0"/>
              <a:t>participation</a:t>
            </a:r>
            <a:r>
              <a:rPr lang="hu-HU" sz="2400" dirty="0" smtClean="0"/>
              <a:t>!</a:t>
            </a:r>
          </a:p>
          <a:p>
            <a:endParaRPr lang="hu-HU" sz="2400" dirty="0" smtClean="0"/>
          </a:p>
          <a:p>
            <a:endParaRPr lang="hu-HU" sz="2400" dirty="0" smtClean="0"/>
          </a:p>
          <a:p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060848"/>
            <a:ext cx="7263051" cy="3505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lipszis 5"/>
          <p:cNvSpPr/>
          <p:nvPr/>
        </p:nvSpPr>
        <p:spPr>
          <a:xfrm>
            <a:off x="4860032" y="2708920"/>
            <a:ext cx="1440160" cy="432048"/>
          </a:xfrm>
          <a:prstGeom prst="ellipse">
            <a:avLst/>
          </a:prstGeom>
          <a:solidFill>
            <a:srgbClr val="FE8637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42910" y="908720"/>
            <a:ext cx="738547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hu-HU" sz="2400" dirty="0" smtClean="0"/>
              <a:t> O</a:t>
            </a:r>
            <a:r>
              <a:rPr lang="en-GB" sz="2400" dirty="0" err="1" smtClean="0"/>
              <a:t>penness</a:t>
            </a:r>
            <a:r>
              <a:rPr lang="en-GB" sz="2400" dirty="0" smtClean="0"/>
              <a:t> towards participatory processes is not </a:t>
            </a:r>
            <a:r>
              <a:rPr lang="hu-HU" sz="2400" dirty="0" err="1" smtClean="0"/>
              <a:t>uniquely</a:t>
            </a:r>
            <a:r>
              <a:rPr lang="hu-HU" sz="2400" dirty="0" smtClean="0"/>
              <a:t> </a:t>
            </a:r>
            <a:r>
              <a:rPr lang="en-GB" sz="2400" dirty="0" smtClean="0"/>
              <a:t>generated by low levels of trust in the institutions of the state or by looking for alternatives to them</a:t>
            </a:r>
            <a:r>
              <a:rPr lang="hu-HU" sz="2400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err="1" smtClean="0"/>
              <a:t>Certain</a:t>
            </a:r>
            <a:r>
              <a:rPr lang="hu-HU" sz="2400" dirty="0" smtClean="0"/>
              <a:t> </a:t>
            </a:r>
            <a:r>
              <a:rPr lang="hu-HU" sz="2400" dirty="0" err="1" smtClean="0"/>
              <a:t>level</a:t>
            </a:r>
            <a:r>
              <a:rPr lang="hu-HU" sz="2400" dirty="0" smtClean="0"/>
              <a:t> of </a:t>
            </a:r>
            <a:r>
              <a:rPr lang="hu-HU" sz="2400" dirty="0" err="1" smtClean="0"/>
              <a:t>confidence</a:t>
            </a:r>
            <a:r>
              <a:rPr lang="hu-HU" sz="2400" dirty="0" smtClean="0"/>
              <a:t> is a </a:t>
            </a:r>
            <a:r>
              <a:rPr lang="hu-HU" sz="2400" dirty="0" err="1" smtClean="0"/>
              <a:t>precondition</a:t>
            </a:r>
            <a:r>
              <a:rPr lang="hu-HU" sz="2400" dirty="0" smtClean="0"/>
              <a:t> of </a:t>
            </a:r>
            <a:r>
              <a:rPr lang="hu-HU" sz="2400" dirty="0" err="1" smtClean="0"/>
              <a:t>participation</a:t>
            </a:r>
            <a:r>
              <a:rPr lang="hu-HU" sz="2400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err="1" smtClean="0"/>
              <a:t>Too</a:t>
            </a:r>
            <a:r>
              <a:rPr lang="hu-HU" sz="2400" dirty="0" smtClean="0"/>
              <a:t> </a:t>
            </a:r>
            <a:r>
              <a:rPr lang="hu-HU" sz="2400" dirty="0" err="1" smtClean="0"/>
              <a:t>strong</a:t>
            </a:r>
            <a:r>
              <a:rPr lang="hu-HU" sz="2400" dirty="0" smtClean="0"/>
              <a:t> </a:t>
            </a:r>
            <a:r>
              <a:rPr lang="hu-HU" sz="2400" dirty="0" err="1" smtClean="0"/>
              <a:t>belief</a:t>
            </a:r>
            <a:r>
              <a:rPr lang="hu-HU" sz="2400" dirty="0" smtClean="0"/>
              <a:t> </a:t>
            </a:r>
            <a:r>
              <a:rPr lang="hu-HU" sz="2400" dirty="0" err="1" smtClean="0"/>
              <a:t>in</a:t>
            </a:r>
            <a:r>
              <a:rPr lang="hu-HU" sz="2400" dirty="0" smtClean="0"/>
              <a:t> </a:t>
            </a:r>
            <a:r>
              <a:rPr lang="hu-HU" sz="2400" dirty="0" err="1" smtClean="0"/>
              <a:t>official</a:t>
            </a:r>
            <a:r>
              <a:rPr lang="hu-HU" sz="2400" dirty="0" smtClean="0"/>
              <a:t> </a:t>
            </a:r>
            <a:r>
              <a:rPr lang="hu-HU" sz="2400" dirty="0" err="1" smtClean="0"/>
              <a:t>institutions</a:t>
            </a:r>
            <a:r>
              <a:rPr lang="hu-HU" sz="2400" dirty="0" smtClean="0"/>
              <a:t> </a:t>
            </a:r>
            <a:r>
              <a:rPr lang="hu-HU" sz="2400" dirty="0" err="1" smtClean="0"/>
              <a:t>decrease</a:t>
            </a:r>
            <a:r>
              <a:rPr lang="hu-HU" sz="2400" dirty="0" smtClean="0"/>
              <a:t> </a:t>
            </a:r>
            <a:r>
              <a:rPr lang="hu-HU" sz="2400" dirty="0" err="1" smtClean="0"/>
              <a:t>the</a:t>
            </a:r>
            <a:r>
              <a:rPr lang="hu-HU" sz="2400" dirty="0" smtClean="0"/>
              <a:t> </a:t>
            </a:r>
            <a:r>
              <a:rPr lang="hu-HU" sz="2400" dirty="0" err="1" smtClean="0"/>
              <a:t>support</a:t>
            </a:r>
            <a:r>
              <a:rPr lang="hu-HU" sz="2400" dirty="0" smtClean="0"/>
              <a:t> of </a:t>
            </a:r>
            <a:r>
              <a:rPr lang="hu-HU" sz="2400" dirty="0" err="1" smtClean="0"/>
              <a:t>participatory</a:t>
            </a:r>
            <a:r>
              <a:rPr lang="hu-HU" sz="2400" dirty="0" smtClean="0"/>
              <a:t> </a:t>
            </a:r>
            <a:r>
              <a:rPr lang="hu-HU" sz="2400" dirty="0" err="1" smtClean="0"/>
              <a:t>processes</a:t>
            </a:r>
            <a:r>
              <a:rPr lang="hu-HU" sz="2400" dirty="0" smtClean="0"/>
              <a:t>;</a:t>
            </a:r>
          </a:p>
          <a:p>
            <a:pPr>
              <a:buFont typeface="Arial" pitchFamily="34" charset="0"/>
              <a:buChar char="•"/>
            </a:pPr>
            <a:endParaRPr lang="hu-HU" sz="2400" dirty="0" smtClean="0"/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S</a:t>
            </a:r>
            <a:r>
              <a:rPr lang="en-GB" sz="2400" dirty="0" err="1" smtClean="0"/>
              <a:t>ocial</a:t>
            </a:r>
            <a:r>
              <a:rPr lang="en-GB" sz="2400" dirty="0" smtClean="0"/>
              <a:t> participation is mostly considered beneficial by those who have a medium level of trust</a:t>
            </a:r>
            <a:r>
              <a:rPr lang="hu-HU" sz="2400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11560" y="908720"/>
            <a:ext cx="7385474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err="1" smtClean="0"/>
              <a:t>Clusters</a:t>
            </a:r>
            <a:r>
              <a:rPr lang="hu-HU" sz="2400" dirty="0" smtClean="0"/>
              <a:t>:</a:t>
            </a:r>
          </a:p>
          <a:p>
            <a:endParaRPr lang="hu-HU" sz="2400" dirty="0" smtClean="0"/>
          </a:p>
          <a:p>
            <a:r>
              <a:rPr lang="hu-HU" sz="2400" dirty="0" smtClean="0"/>
              <a:t>3 </a:t>
            </a:r>
            <a:r>
              <a:rPr lang="hu-HU" sz="2400" dirty="0" err="1" smtClean="0"/>
              <a:t>groups</a:t>
            </a:r>
            <a:r>
              <a:rPr lang="hu-HU" sz="2400" dirty="0" smtClean="0"/>
              <a:t>: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en-GB" sz="2400" dirty="0" smtClean="0"/>
              <a:t>great trust in the system of institutions and also </a:t>
            </a:r>
            <a:r>
              <a:rPr lang="en-GB" sz="2400" dirty="0" err="1" smtClean="0"/>
              <a:t>activ</a:t>
            </a:r>
            <a:r>
              <a:rPr lang="hu-HU" sz="2400" dirty="0" smtClean="0"/>
              <a:t>e i</a:t>
            </a:r>
            <a:r>
              <a:rPr lang="en-GB" sz="2400" dirty="0" smtClean="0"/>
              <a:t>n social processes</a:t>
            </a:r>
            <a:r>
              <a:rPr lang="hu-HU" sz="2400" dirty="0" smtClean="0"/>
              <a:t>: </a:t>
            </a:r>
          </a:p>
          <a:p>
            <a:pPr algn="ctr"/>
            <a:r>
              <a:rPr lang="hu-HU" sz="2400" i="1" dirty="0" smtClean="0">
                <a:solidFill>
                  <a:schemeClr val="accent1">
                    <a:lumMod val="75000"/>
                  </a:schemeClr>
                </a:solidFill>
              </a:rPr>
              <a:t>INTEGRATED</a:t>
            </a:r>
            <a:r>
              <a:rPr lang="hu-HU" sz="2400" dirty="0" smtClean="0"/>
              <a:t> </a:t>
            </a:r>
            <a:r>
              <a:rPr lang="hu-HU" sz="2400" dirty="0" err="1" smtClean="0"/>
              <a:t>group</a:t>
            </a:r>
            <a:r>
              <a:rPr lang="hu-HU" sz="2400" dirty="0" smtClean="0"/>
              <a:t> (137)</a:t>
            </a:r>
          </a:p>
          <a:p>
            <a:pPr>
              <a:buFont typeface="Arial" pitchFamily="34" charset="0"/>
              <a:buChar char="•"/>
            </a:pPr>
            <a:r>
              <a:rPr lang="hu-HU" sz="2400" dirty="0" smtClean="0"/>
              <a:t> </a:t>
            </a:r>
            <a:r>
              <a:rPr lang="en-GB" sz="2400" dirty="0" smtClean="0"/>
              <a:t>low values over both segments: they do not trust the system of institutions and they also do not participate in social life</a:t>
            </a:r>
            <a:endParaRPr lang="hu-HU" sz="2400" dirty="0" smtClean="0"/>
          </a:p>
          <a:p>
            <a:pPr algn="ctr"/>
            <a:r>
              <a:rPr lang="hu-HU" sz="2400" i="1" dirty="0" smtClean="0">
                <a:solidFill>
                  <a:schemeClr val="accent1">
                    <a:lumMod val="75000"/>
                  </a:schemeClr>
                </a:solidFill>
              </a:rPr>
              <a:t>SCEPTICS</a:t>
            </a:r>
            <a:r>
              <a:rPr lang="hu-HU" sz="2400" dirty="0" smtClean="0"/>
              <a:t> </a:t>
            </a:r>
            <a:r>
              <a:rPr lang="hu-HU" sz="2400" dirty="0" err="1" smtClean="0"/>
              <a:t>group</a:t>
            </a:r>
            <a:r>
              <a:rPr lang="hu-HU" sz="2400" dirty="0" smtClean="0"/>
              <a:t> (330)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 smtClean="0"/>
              <a:t>no trust in the system of institutions, but having an extended scope of social activities</a:t>
            </a:r>
            <a:endParaRPr lang="hu-HU" sz="2400" dirty="0" smtClean="0"/>
          </a:p>
          <a:p>
            <a:pPr algn="ctr"/>
            <a:r>
              <a:rPr lang="hu-HU" sz="2400" i="1" dirty="0" smtClean="0">
                <a:solidFill>
                  <a:schemeClr val="accent1">
                    <a:lumMod val="75000"/>
                  </a:schemeClr>
                </a:solidFill>
              </a:rPr>
              <a:t>AUTONOMOUS</a:t>
            </a:r>
            <a:r>
              <a:rPr lang="hu-HU" sz="2400" dirty="0" smtClean="0"/>
              <a:t> </a:t>
            </a:r>
            <a:r>
              <a:rPr lang="hu-HU" sz="2400" dirty="0" err="1" smtClean="0"/>
              <a:t>group</a:t>
            </a:r>
            <a:r>
              <a:rPr lang="hu-HU" sz="2400" dirty="0" smtClean="0"/>
              <a:t> (45)</a:t>
            </a:r>
          </a:p>
          <a:p>
            <a:pPr>
              <a:buFont typeface="Arial" pitchFamily="34" charset="0"/>
              <a:buChar char="•"/>
            </a:pPr>
            <a:endParaRPr lang="hu-HU" sz="2400" dirty="0" smtClean="0"/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400" dirty="0" smtClean="0"/>
              <a:t>Jávor, B.: </a:t>
            </a:r>
            <a:r>
              <a:rPr lang="en-GB" sz="2000" i="1" dirty="0" smtClean="0"/>
              <a:t>Why or why not to participate?</a:t>
            </a:r>
            <a:endParaRPr lang="hu-HU" sz="2000" dirty="0"/>
          </a:p>
        </p:txBody>
      </p:sp>
      <p:sp>
        <p:nvSpPr>
          <p:cNvPr id="5" name="Téglalap 4"/>
          <p:cNvSpPr/>
          <p:nvPr/>
        </p:nvSpPr>
        <p:spPr>
          <a:xfrm>
            <a:off x="642910" y="908720"/>
            <a:ext cx="7385474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dirty="0" smtClean="0"/>
              <a:t>II. </a:t>
            </a:r>
            <a:r>
              <a:rPr lang="hu-HU" sz="2400" dirty="0" err="1" smtClean="0"/>
              <a:t>Age</a:t>
            </a:r>
            <a:r>
              <a:rPr lang="hu-HU" sz="2400" dirty="0" smtClean="0"/>
              <a:t> </a:t>
            </a:r>
            <a:r>
              <a:rPr lang="hu-HU" sz="2400" dirty="0" err="1" smtClean="0"/>
              <a:t>distribution</a:t>
            </a:r>
            <a:endParaRPr lang="hu-HU" sz="2400" dirty="0" smtClean="0"/>
          </a:p>
          <a:p>
            <a:endParaRPr lang="hu-HU" sz="2400" dirty="0" smtClean="0"/>
          </a:p>
          <a:p>
            <a:r>
              <a:rPr lang="hu-HU" sz="2000" dirty="0" err="1" smtClean="0"/>
              <a:t>Traditonal</a:t>
            </a:r>
            <a:r>
              <a:rPr lang="hu-HU" sz="2000" dirty="0" smtClean="0"/>
              <a:t> </a:t>
            </a:r>
            <a:r>
              <a:rPr lang="hu-HU" sz="2000" dirty="0" err="1" smtClean="0"/>
              <a:t>view</a:t>
            </a:r>
            <a:r>
              <a:rPr lang="hu-HU" sz="2000" dirty="0" smtClean="0"/>
              <a:t>: 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</a:t>
            </a:r>
            <a:r>
              <a:rPr lang="hu-HU" sz="2000" dirty="0" err="1" smtClean="0"/>
              <a:t>elderly</a:t>
            </a:r>
            <a:r>
              <a:rPr lang="hu-HU" sz="2000" dirty="0" smtClean="0"/>
              <a:t> </a:t>
            </a:r>
            <a:r>
              <a:rPr lang="hu-HU" sz="2000" dirty="0" err="1" smtClean="0"/>
              <a:t>generations</a:t>
            </a:r>
            <a:r>
              <a:rPr lang="hu-HU" sz="2000" dirty="0" smtClean="0"/>
              <a:t>’  had „</a:t>
            </a:r>
            <a:r>
              <a:rPr lang="hu-HU" sz="2000" dirty="0" err="1" smtClean="0"/>
              <a:t>bad</a:t>
            </a:r>
            <a:r>
              <a:rPr lang="hu-HU" sz="2000" dirty="0" smtClean="0"/>
              <a:t>” </a:t>
            </a:r>
            <a:r>
              <a:rPr lang="hu-HU" sz="2000" dirty="0" err="1" smtClean="0"/>
              <a:t>socialization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communist</a:t>
            </a:r>
            <a:r>
              <a:rPr lang="hu-HU" sz="2000" dirty="0" smtClean="0"/>
              <a:t> </a:t>
            </a:r>
            <a:r>
              <a:rPr lang="hu-HU" sz="2000" dirty="0" err="1" smtClean="0"/>
              <a:t>era</a:t>
            </a:r>
            <a:r>
              <a:rPr lang="hu-HU" sz="2000" dirty="0" smtClean="0"/>
              <a:t>;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/>
              <a:t> </a:t>
            </a:r>
            <a:r>
              <a:rPr lang="hu-HU" sz="2000" dirty="0" err="1" smtClean="0"/>
              <a:t>younger</a:t>
            </a:r>
            <a:r>
              <a:rPr lang="hu-HU" sz="2000" dirty="0" smtClean="0"/>
              <a:t> </a:t>
            </a:r>
            <a:r>
              <a:rPr lang="hu-HU" sz="2000" dirty="0" err="1" smtClean="0"/>
              <a:t>generations</a:t>
            </a:r>
            <a:r>
              <a:rPr lang="hu-HU" sz="2000" dirty="0" smtClean="0"/>
              <a:t> </a:t>
            </a:r>
            <a:r>
              <a:rPr lang="hu-HU" sz="2000" dirty="0" err="1" smtClean="0"/>
              <a:t>are</a:t>
            </a:r>
            <a:r>
              <a:rPr lang="hu-HU" sz="2000" dirty="0" smtClean="0"/>
              <a:t> more </a:t>
            </a:r>
            <a:r>
              <a:rPr lang="hu-HU" sz="2000" dirty="0" err="1" smtClean="0"/>
              <a:t>open-minded</a:t>
            </a:r>
            <a:r>
              <a:rPr lang="hu-HU" sz="2000" dirty="0" smtClean="0"/>
              <a:t>, and </a:t>
            </a:r>
            <a:r>
              <a:rPr lang="hu-HU" sz="2000" dirty="0" err="1" smtClean="0"/>
              <a:t>active</a:t>
            </a:r>
            <a:r>
              <a:rPr lang="hu-HU" sz="2000" dirty="0" smtClean="0"/>
              <a:t> </a:t>
            </a:r>
            <a:r>
              <a:rPr lang="hu-HU" sz="2000" dirty="0" err="1" smtClean="0"/>
              <a:t>in</a:t>
            </a:r>
            <a:r>
              <a:rPr lang="hu-HU" sz="2000" dirty="0" smtClean="0"/>
              <a:t> </a:t>
            </a:r>
            <a:r>
              <a:rPr lang="hu-HU" sz="2000" dirty="0" err="1" smtClean="0"/>
              <a:t>democratic</a:t>
            </a:r>
            <a:r>
              <a:rPr lang="hu-HU" sz="2000" dirty="0" smtClean="0"/>
              <a:t> </a:t>
            </a:r>
            <a:r>
              <a:rPr lang="hu-HU" sz="2000" dirty="0" err="1" smtClean="0"/>
              <a:t>activities</a:t>
            </a:r>
            <a:endParaRPr lang="hu-HU" sz="2000" dirty="0" smtClean="0"/>
          </a:p>
          <a:p>
            <a:pPr>
              <a:buFont typeface="Arial" pitchFamily="34" charset="0"/>
              <a:buChar char="•"/>
            </a:pPr>
            <a:endParaRPr lang="hu-HU" sz="2400" dirty="0" smtClean="0"/>
          </a:p>
          <a:p>
            <a:pPr>
              <a:buFont typeface="Arial" pitchFamily="34" charset="0"/>
              <a:buChar char="•"/>
            </a:pPr>
            <a:endParaRPr lang="hu-H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24944"/>
            <a:ext cx="7995249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ényűző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841</TotalTime>
  <Words>995</Words>
  <Application>Microsoft Office PowerPoint</Application>
  <PresentationFormat>Diavetítés a képernyőre (4:3 oldalarány)</PresentationFormat>
  <Paragraphs>221</Paragraphs>
  <Slides>23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4" baseType="lpstr">
      <vt:lpstr>Loggia</vt:lpstr>
      <vt:lpstr>Why or why not to participate?  Some social and political considerations of public participation </vt:lpstr>
      <vt:lpstr>Jávor, B.: Why or why not to participate?</vt:lpstr>
      <vt:lpstr>Jávor, B.: Why or why not to participate?</vt:lpstr>
      <vt:lpstr>Jávor, B.: Why or why not to participate?</vt:lpstr>
      <vt:lpstr>Jávor, B.: Why or why not to participate?</vt:lpstr>
      <vt:lpstr>Jávor, B.: Why or why not to participate?</vt:lpstr>
      <vt:lpstr>Jávor, B.: Why or why not to participate?</vt:lpstr>
      <vt:lpstr>Jávor, B.: Why or why not to participate?</vt:lpstr>
      <vt:lpstr>Jávor, B.: Why or why not to participate?</vt:lpstr>
      <vt:lpstr>Jávor, B.: Why or why not to participate?</vt:lpstr>
      <vt:lpstr>Jávor, B.: Why or why not to participate?</vt:lpstr>
      <vt:lpstr>Jávor, B.: Why or why not to participate?</vt:lpstr>
      <vt:lpstr>Jávor, B.: Why or why not to participate?</vt:lpstr>
      <vt:lpstr>Jávor, B.: Why or why not to participate?</vt:lpstr>
      <vt:lpstr>Jávor, B.: Why or why not to participate?</vt:lpstr>
      <vt:lpstr>Jávor, B.: Why or why not to participate?</vt:lpstr>
      <vt:lpstr>Jávor, B.: Why or why not to participate?</vt:lpstr>
      <vt:lpstr>Jávor, B.: Why or why not to participate?</vt:lpstr>
      <vt:lpstr>Jávor, B.: Why or why not to participate?</vt:lpstr>
      <vt:lpstr>Jávor, B.: Why or why not to participate?</vt:lpstr>
      <vt:lpstr>Jávor, B.: Why or why not to participate?</vt:lpstr>
      <vt:lpstr>Jávor, B.: Why or why not to participate?</vt:lpstr>
      <vt:lpstr>Jávor, B.: Why or why not to participate?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Környezet, egészség, igazságosság</dc:title>
  <dc:creator>BJAVOR</dc:creator>
  <cp:lastModifiedBy>BJAVOR</cp:lastModifiedBy>
  <cp:revision>80</cp:revision>
  <dcterms:created xsi:type="dcterms:W3CDTF">2010-09-21T08:15:32Z</dcterms:created>
  <dcterms:modified xsi:type="dcterms:W3CDTF">2012-10-18T17:44:25Z</dcterms:modified>
</cp:coreProperties>
</file>