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23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90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0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614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7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93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8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2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325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02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BA1D-197B-4D30-BF24-B08A10175EA0}" type="datetimeFigureOut">
              <a:rPr lang="hu-HU" smtClean="0"/>
              <a:t>2017.02.08.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3C4F-FC5A-4A7F-A16A-4657A78F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93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Magyar </a:t>
            </a:r>
            <a:r>
              <a:rPr lang="fr-CH" dirty="0" err="1" smtClean="0"/>
              <a:t>Nemzeti</a:t>
            </a:r>
            <a:r>
              <a:rPr lang="fr-CH" dirty="0" smtClean="0"/>
              <a:t> Bank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148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Stabilitási Tanács 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Az MNB hatáskörébe tartozó ügyek közül a Monetáris Tanács által meghatározott stratégiai keretek között a Pénzügyi Stabilitási Tanács jár el a </a:t>
            </a:r>
          </a:p>
          <a:p>
            <a:pPr>
              <a:buFontTx/>
              <a:buChar char="-"/>
            </a:pPr>
            <a:r>
              <a:rPr lang="hu-HU" dirty="0" smtClean="0"/>
              <a:t>a fizetési és elszámolási rendszer felvigyázásával, </a:t>
            </a:r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 err="1" smtClean="0"/>
              <a:t>makroprudenciális</a:t>
            </a:r>
            <a:r>
              <a:rPr lang="hu-HU" dirty="0" smtClean="0"/>
              <a:t> ellenőrzéssel,</a:t>
            </a:r>
          </a:p>
          <a:p>
            <a:pPr>
              <a:buFontTx/>
              <a:buChar char="-"/>
            </a:pPr>
            <a:r>
              <a:rPr lang="hu-HU" dirty="0" smtClean="0"/>
              <a:t>a szanálási hatósági feladatokkal és </a:t>
            </a:r>
          </a:p>
          <a:p>
            <a:pPr>
              <a:buFontTx/>
              <a:buChar char="-"/>
            </a:pPr>
            <a:r>
              <a:rPr lang="hu-HU" dirty="0" smtClean="0"/>
              <a:t>a pénzügyi felügyeleti feladatokkal</a:t>
            </a:r>
          </a:p>
          <a:p>
            <a:pPr marL="0" indent="0">
              <a:buNone/>
            </a:pPr>
            <a:r>
              <a:rPr lang="hu-HU" dirty="0" smtClean="0"/>
              <a:t>kapcsolatos eljárásokban.</a:t>
            </a:r>
          </a:p>
          <a:p>
            <a:pPr marL="0" indent="0">
              <a:buNone/>
            </a:pPr>
            <a:r>
              <a:rPr lang="hu-HU" dirty="0" smtClean="0"/>
              <a:t>A Pénzügyi Stabilitási Tanács tagjai:</a:t>
            </a:r>
          </a:p>
          <a:p>
            <a:pPr marL="0" indent="0">
              <a:buNone/>
            </a:pPr>
            <a:r>
              <a:rPr lang="hu-HU" dirty="0" smtClean="0"/>
              <a:t>a) elnökként az MNB elnöke,</a:t>
            </a:r>
          </a:p>
          <a:p>
            <a:pPr marL="0" indent="0">
              <a:buNone/>
            </a:pPr>
            <a:r>
              <a:rPr lang="hu-HU" dirty="0" smtClean="0"/>
              <a:t>b) a Tanács hatáskörébe tartozó feladatot felügyelő alelnökök,</a:t>
            </a:r>
          </a:p>
          <a:p>
            <a:pPr marL="0" indent="0">
              <a:buNone/>
            </a:pPr>
            <a:r>
              <a:rPr lang="hu-HU" dirty="0" smtClean="0"/>
              <a:t>c) az MNB elnöke által kijelölt vezetők.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765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felügyelőbizottság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A felügyelőbizottság az MNB folyamatos tulajdonosi ellenőrzésének szerve.</a:t>
            </a:r>
          </a:p>
          <a:p>
            <a:pPr marL="0" indent="0" algn="just">
              <a:buNone/>
            </a:pPr>
            <a:r>
              <a:rPr lang="hu-HU" dirty="0" smtClean="0"/>
              <a:t>A felügyelőbizottság ellenőrzési hatásköre nem terjed ki a monetáris politikával és a pénzügyi stabilitás biztosításával kapcsolatos feladatokra, illetve azoknak az MNB eredményére gyakorolt hatására. </a:t>
            </a:r>
          </a:p>
          <a:p>
            <a:pPr marL="0" indent="0" algn="just">
              <a:buNone/>
            </a:pPr>
            <a:r>
              <a:rPr lang="hu-HU" dirty="0" smtClean="0"/>
              <a:t>A felügyelőbizottság tagjai:</a:t>
            </a:r>
          </a:p>
          <a:p>
            <a:pPr marL="0" indent="0" algn="just">
              <a:buNone/>
            </a:pPr>
            <a:r>
              <a:rPr lang="hu-HU" dirty="0" smtClean="0"/>
              <a:t>a) az Országgyűlés által választott elnöke,</a:t>
            </a:r>
          </a:p>
          <a:p>
            <a:pPr marL="0" indent="0" algn="just">
              <a:buNone/>
            </a:pPr>
            <a:r>
              <a:rPr lang="hu-HU" dirty="0" smtClean="0"/>
              <a:t>b) az Országgyűlés által választott további három tag,</a:t>
            </a:r>
          </a:p>
          <a:p>
            <a:pPr marL="0" indent="0" algn="just">
              <a:buNone/>
            </a:pPr>
            <a:r>
              <a:rPr lang="hu-HU" dirty="0" smtClean="0"/>
              <a:t>c) a miniszter képviselője és</a:t>
            </a:r>
          </a:p>
          <a:p>
            <a:pPr marL="0" indent="0" algn="just">
              <a:buNone/>
            </a:pPr>
            <a:r>
              <a:rPr lang="hu-HU" dirty="0" smtClean="0"/>
              <a:t>d) a miniszter által megbízott szakértő.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229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Könyvvizsgáló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/>
              <a:t>Az MNB köteles könyvvizsgálót megbízni beszámolóinak ellenőrzésére.</a:t>
            </a:r>
          </a:p>
          <a:p>
            <a:pPr marL="0" indent="0" algn="just">
              <a:buNone/>
            </a:pPr>
            <a:r>
              <a:rPr lang="hu-HU" dirty="0" smtClean="0"/>
              <a:t>Az MNB könyvvizsgálója legfeljebb öt évre kaphat megbízást. A megbízás lejártát követően 5 éven belül a könyvvizsgálónak az MNB könyvvizsgálói feladatának ellátására újabb megbízás nem adható 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029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Monetáris politika és annak eszközei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hu-HU" sz="7200" dirty="0" smtClean="0"/>
              <a:t>Az MNB  az elsődleges célja (árstabilitás) szolgálatában a monetáris politikai eszközökkel befolyásolja a pénz- és hitelkínálatot, valamint a pénz- és hitelkeresletet.</a:t>
            </a:r>
          </a:p>
          <a:p>
            <a:pPr marL="0" indent="0" algn="just">
              <a:buNone/>
            </a:pPr>
            <a:r>
              <a:rPr lang="hu-HU" sz="7200" dirty="0" smtClean="0"/>
              <a:t>Az MNB monetáris politikáját, valamint e politika érvényesítésének eszközeit a törvény keretei között önállóan alakítja ki.</a:t>
            </a:r>
          </a:p>
          <a:p>
            <a:pPr marL="0" indent="0" algn="just">
              <a:buNone/>
            </a:pPr>
            <a:r>
              <a:rPr lang="hu-HU" sz="7200" dirty="0" smtClean="0"/>
              <a:t>Monetáris politikájának eszközeként az MNB:</a:t>
            </a:r>
          </a:p>
          <a:p>
            <a:pPr marL="0" indent="0" algn="just">
              <a:buNone/>
            </a:pPr>
            <a:r>
              <a:rPr lang="hu-HU" sz="7200" dirty="0" smtClean="0"/>
              <a:t>a) számlavezetési tevékenységével összefüggésben betétet fogad el és megfelelő biztosíték ellenében hitelt nyújt,</a:t>
            </a:r>
          </a:p>
          <a:p>
            <a:pPr marL="0" indent="0" algn="just">
              <a:buNone/>
            </a:pPr>
            <a:r>
              <a:rPr lang="hu-HU" sz="7200" dirty="0" smtClean="0"/>
              <a:t>b) nyíltpiaci műveletek és visszavásárlási megállapodások keretében értékpapírokat vásárol, ad el és közvetít az azonnali és származtatott piacokon,</a:t>
            </a:r>
          </a:p>
          <a:p>
            <a:pPr marL="0" indent="0" algn="just">
              <a:buNone/>
            </a:pPr>
            <a:r>
              <a:rPr lang="hu-HU" sz="7200" dirty="0" smtClean="0"/>
              <a:t>c) saját értékpapírokat bocsát ki,</a:t>
            </a:r>
          </a:p>
          <a:p>
            <a:pPr marL="0" indent="0" algn="just">
              <a:buNone/>
            </a:pPr>
            <a:r>
              <a:rPr lang="hu-HU" sz="7200" dirty="0" smtClean="0"/>
              <a:t>d) árfolyamokat és kamatokat befolyásol és határoz meg,</a:t>
            </a:r>
          </a:p>
          <a:p>
            <a:pPr marL="0" indent="0" algn="just">
              <a:buNone/>
            </a:pPr>
            <a:r>
              <a:rPr lang="hu-HU" sz="7200" dirty="0" smtClean="0"/>
              <a:t>e) értékpapírokat számítol le (visszleszámítol),</a:t>
            </a:r>
          </a:p>
          <a:p>
            <a:pPr marL="0" indent="0" algn="just">
              <a:buNone/>
            </a:pPr>
            <a:r>
              <a:rPr lang="hu-HU" sz="7200" dirty="0" smtClean="0"/>
              <a:t>f) szabályozza a kötelező tartalékot és</a:t>
            </a:r>
          </a:p>
          <a:p>
            <a:pPr marL="0" indent="0" algn="just">
              <a:buNone/>
            </a:pPr>
            <a:r>
              <a:rPr lang="hu-HU" sz="7200" dirty="0" smtClean="0"/>
              <a:t>g) egyéb jegybanki eszközöket alkalmaz.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604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Monetáris politika eszközei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hu-HU" sz="3400" b="1" dirty="0" smtClean="0"/>
              <a:t>Kötelező jegybanki tartalék</a:t>
            </a:r>
          </a:p>
          <a:p>
            <a:pPr marL="0" indent="0" algn="just">
              <a:buNone/>
            </a:pPr>
            <a:r>
              <a:rPr lang="hu-HU" sz="3400" dirty="0" smtClean="0"/>
              <a:t>Az MNB elnöke rendeletében előírhatja, hogy a pénzügyi intézmények és a befektetési vállalkozások idegen forrásaik, egyes eszközeik és mérlegen kívüli tételeik meghatározott arányában (a továbbiakban: tartalékráta) tartalékot helyezzenek el az MNB-nél.</a:t>
            </a:r>
          </a:p>
          <a:p>
            <a:pPr marL="0" indent="0" algn="just">
              <a:buNone/>
            </a:pPr>
            <a:r>
              <a:rPr lang="hu-HU" sz="3400" dirty="0" smtClean="0"/>
              <a:t>Az MNB a pénzügyi intézmények és a befektetési vállalkozások különböző típusú forrásaira, egyes eszközeire és mérlegen kívüli tételeire, ezek eltérő jellemzői alapján is eltérő mértékű tartalékrátát írhat elő. </a:t>
            </a:r>
          </a:p>
          <a:p>
            <a:pPr marL="0" indent="0" algn="just">
              <a:buNone/>
            </a:pPr>
            <a:r>
              <a:rPr lang="hu-HU" sz="3400" dirty="0" smtClean="0"/>
              <a:t>Az elhelyezett kötelező tartalékok után az MNB kamatot fizethet. A kamatok a tartalékráta különböző típusú elemei, valamint ezek eltérő jellemzői szerint eltérő mértékűek lehetnek.</a:t>
            </a:r>
          </a:p>
          <a:p>
            <a:pPr marL="0" indent="0" algn="just">
              <a:buNone/>
            </a:pPr>
            <a:endParaRPr lang="hu-HU" sz="3400" dirty="0" smtClean="0"/>
          </a:p>
          <a:p>
            <a:pPr marL="0" indent="0" algn="just">
              <a:buNone/>
            </a:pPr>
            <a:r>
              <a:rPr lang="hu-HU" sz="3400" b="1" dirty="0" smtClean="0"/>
              <a:t>Jegybanki alapkama</a:t>
            </a:r>
            <a:r>
              <a:rPr lang="hu-HU" sz="3400" dirty="0" smtClean="0"/>
              <a:t>t</a:t>
            </a:r>
          </a:p>
          <a:p>
            <a:pPr marL="0" indent="0" algn="just">
              <a:buNone/>
            </a:pPr>
            <a:r>
              <a:rPr lang="hu-HU" sz="3400" dirty="0" smtClean="0"/>
              <a:t>Az MNB irányadó kamatként jegybanki alapkamatot állapít meg. </a:t>
            </a:r>
          </a:p>
          <a:p>
            <a:pPr marL="0" indent="0" algn="just">
              <a:buNone/>
            </a:pPr>
            <a:endParaRPr lang="hu-HU" sz="3400" dirty="0"/>
          </a:p>
          <a:p>
            <a:pPr marL="0" indent="0" algn="just">
              <a:buNone/>
            </a:pPr>
            <a:r>
              <a:rPr lang="hu-HU" sz="3400" b="1" dirty="0" smtClean="0"/>
              <a:t>Árfolyamok</a:t>
            </a:r>
          </a:p>
          <a:p>
            <a:pPr marL="0" indent="0" algn="just">
              <a:buNone/>
            </a:pPr>
            <a:r>
              <a:rPr lang="hu-HU" sz="3400" dirty="0" smtClean="0"/>
              <a:t>Az MNB külföldi pénznemek forintra és forintnak külföldi pénznemekre való átszámítására vonatkozó hivatalos árfolyamokat jegyez és hoz nyilvánosságra.</a:t>
            </a:r>
          </a:p>
          <a:p>
            <a:pPr marL="0" indent="0" algn="just">
              <a:buNone/>
            </a:pPr>
            <a:r>
              <a:rPr lang="hu-HU" sz="3400" dirty="0" smtClean="0"/>
              <a:t>Az árfolyamrendszerről és annak valamennyi jellemzőjéről a Kormány az </a:t>
            </a:r>
            <a:r>
              <a:rPr lang="hu-HU" sz="3400" dirty="0" err="1" smtClean="0"/>
              <a:t>MNB-vel</a:t>
            </a:r>
            <a:r>
              <a:rPr lang="hu-HU" sz="3400" dirty="0" smtClean="0"/>
              <a:t> egyetértésben dönt. Az árfolyamrendszert érintő változtatások nem veszélyeztethetik az MNB árstabilitás elérésével és fenntartásával kapcsolatos elsődleges célját.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807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Felügyeleti hatáskör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5600" dirty="0" smtClean="0"/>
              <a:t>a) az Önkéntes Kölcsönös Biztosító Pénztárakról szóló törvény,</a:t>
            </a:r>
          </a:p>
          <a:p>
            <a:pPr marL="0" indent="0">
              <a:buNone/>
            </a:pPr>
            <a:r>
              <a:rPr lang="hu-HU" sz="5600" dirty="0" smtClean="0"/>
              <a:t>b) a Magyar </a:t>
            </a:r>
            <a:r>
              <a:rPr lang="hu-HU" sz="5600" dirty="0" err="1" smtClean="0"/>
              <a:t>Export-Import</a:t>
            </a:r>
            <a:r>
              <a:rPr lang="hu-HU" sz="5600" dirty="0" smtClean="0"/>
              <a:t> Bank Részvénytársaságról és a Magyar Exporthitel Biztosító Részvénytársaságról szóló törvény,</a:t>
            </a:r>
          </a:p>
          <a:p>
            <a:pPr marL="0" indent="0">
              <a:buNone/>
            </a:pPr>
            <a:r>
              <a:rPr lang="hu-HU" sz="5600" dirty="0" smtClean="0"/>
              <a:t>c) a hitelintézetekről és a pénzügyi vállalkozásokról szóló törvény (Hpt.),</a:t>
            </a:r>
          </a:p>
          <a:p>
            <a:pPr marL="0" indent="0">
              <a:buNone/>
            </a:pPr>
            <a:r>
              <a:rPr lang="hu-HU" sz="5600" dirty="0" smtClean="0"/>
              <a:t>d) a </a:t>
            </a:r>
            <a:r>
              <a:rPr lang="hu-HU" sz="5600" dirty="0" err="1" smtClean="0"/>
              <a:t>lakástakarékpénztárakról</a:t>
            </a:r>
            <a:r>
              <a:rPr lang="hu-HU" sz="5600" dirty="0" smtClean="0"/>
              <a:t> szóló törvény (</a:t>
            </a:r>
            <a:r>
              <a:rPr lang="hu-HU" sz="5600" dirty="0" err="1" smtClean="0"/>
              <a:t>Ltp</a:t>
            </a:r>
            <a:r>
              <a:rPr lang="hu-HU" sz="5600" dirty="0" smtClean="0"/>
              <a:t>.),</a:t>
            </a:r>
          </a:p>
          <a:p>
            <a:pPr marL="0" indent="0">
              <a:buNone/>
            </a:pPr>
            <a:r>
              <a:rPr lang="hu-HU" sz="5600" dirty="0" smtClean="0"/>
              <a:t>e) a jelzálog-hitelintézetről és a jelzáloglevélről szóló törvény,</a:t>
            </a:r>
          </a:p>
          <a:p>
            <a:pPr marL="0" indent="0">
              <a:buNone/>
            </a:pPr>
            <a:r>
              <a:rPr lang="hu-HU" sz="5600" dirty="0" smtClean="0"/>
              <a:t>f) a magánnyugdíjról és a </a:t>
            </a:r>
            <a:r>
              <a:rPr lang="hu-HU" sz="5600" dirty="0" err="1" smtClean="0"/>
              <a:t>magánnyugdíjpénztárakról</a:t>
            </a:r>
            <a:r>
              <a:rPr lang="hu-HU" sz="5600" dirty="0" smtClean="0"/>
              <a:t> szóló törvény,</a:t>
            </a:r>
          </a:p>
          <a:p>
            <a:pPr marL="0" indent="0">
              <a:buNone/>
            </a:pPr>
            <a:r>
              <a:rPr lang="hu-HU" sz="5600" dirty="0" smtClean="0"/>
              <a:t>g) a Magyar Fejlesztési Bank Részvénytársaságról szóló törvény,</a:t>
            </a:r>
          </a:p>
          <a:p>
            <a:pPr marL="0" indent="0">
              <a:buNone/>
            </a:pPr>
            <a:r>
              <a:rPr lang="hu-HU" sz="5600" dirty="0" smtClean="0"/>
              <a:t>h) a tőkepiacról szóló törvény (Tpt.),</a:t>
            </a:r>
          </a:p>
          <a:p>
            <a:pPr marL="0" indent="0">
              <a:buNone/>
            </a:pPr>
            <a:r>
              <a:rPr lang="hu-HU" sz="5600" dirty="0" smtClean="0"/>
              <a:t>i) a biztosítókról és a biztosítási tevékenységről szóló törvény (Bit).,</a:t>
            </a:r>
          </a:p>
          <a:p>
            <a:pPr marL="0" indent="0">
              <a:buNone/>
            </a:pPr>
            <a:r>
              <a:rPr lang="hu-HU" sz="5600" dirty="0" smtClean="0"/>
              <a:t>j) a távértékesítés keretében kötött pénzügyi ágazati szolgáltatási szerződésekről szóló törvény,</a:t>
            </a:r>
          </a:p>
          <a:p>
            <a:pPr marL="0" indent="0">
              <a:buNone/>
            </a:pPr>
            <a:r>
              <a:rPr lang="hu-HU" sz="5600" dirty="0" smtClean="0"/>
              <a:t>k) a foglalkoztatói nyugdíjról és intézményeiről szóló törvény (</a:t>
            </a:r>
            <a:r>
              <a:rPr lang="hu-HU" sz="5600" dirty="0" err="1" smtClean="0"/>
              <a:t>Fnytv</a:t>
            </a:r>
            <a:r>
              <a:rPr lang="hu-HU" sz="5600" dirty="0" smtClean="0"/>
              <a:t>.),</a:t>
            </a:r>
          </a:p>
          <a:p>
            <a:pPr marL="0" indent="0">
              <a:buNone/>
            </a:pPr>
            <a:r>
              <a:rPr lang="hu-HU" sz="5600" dirty="0" smtClean="0"/>
              <a:t>l) a </a:t>
            </a:r>
            <a:r>
              <a:rPr lang="hu-HU" sz="5600" dirty="0" err="1" smtClean="0"/>
              <a:t>a</a:t>
            </a:r>
            <a:r>
              <a:rPr lang="hu-HU" sz="5600" dirty="0" smtClean="0"/>
              <a:t> befektetési vállalkozásokról és az árutőzsdei szolgáltatókról, valamint az általuk végezhető tevékenységek szabályairól szóló törvény (</a:t>
            </a:r>
            <a:r>
              <a:rPr lang="hu-HU" sz="5600" dirty="0" err="1" smtClean="0"/>
              <a:t>Bszt</a:t>
            </a:r>
            <a:r>
              <a:rPr lang="hu-HU" sz="5600" dirty="0" smtClean="0"/>
              <a:t>.),</a:t>
            </a:r>
          </a:p>
          <a:p>
            <a:pPr marL="0" indent="0">
              <a:buNone/>
            </a:pPr>
            <a:r>
              <a:rPr lang="hu-HU" sz="5600" dirty="0" smtClean="0"/>
              <a:t>m) a kollektív befektetési formákról és kezelőikről, valamint egyes pénzügyi tárgyú törvények módosításáról szóló törvény (</a:t>
            </a:r>
            <a:r>
              <a:rPr lang="hu-HU" sz="5600" dirty="0" err="1" smtClean="0"/>
              <a:t>Kbftv</a:t>
            </a:r>
            <a:r>
              <a:rPr lang="hu-HU" sz="5600" dirty="0" smtClean="0"/>
              <a:t>.),</a:t>
            </a:r>
          </a:p>
          <a:p>
            <a:pPr marL="0" indent="0">
              <a:buNone/>
            </a:pPr>
            <a:r>
              <a:rPr lang="hu-HU" sz="5600" dirty="0" smtClean="0"/>
              <a:t>n) a viszontbiztosítókról szóló törvény (a továbbiakban: </a:t>
            </a:r>
            <a:r>
              <a:rPr lang="hu-HU" sz="5600" dirty="0" err="1" smtClean="0"/>
              <a:t>Vbit</a:t>
            </a:r>
            <a:r>
              <a:rPr lang="hu-HU" sz="5600" dirty="0" smtClean="0"/>
              <a:t>.),</a:t>
            </a:r>
          </a:p>
          <a:p>
            <a:pPr marL="0" indent="0">
              <a:buNone/>
            </a:pPr>
            <a:r>
              <a:rPr lang="hu-HU" sz="5600" dirty="0" smtClean="0"/>
              <a:t>o) a pénzforgalmi szolgáltatás nyújtásáról szóló törvény, valamint</a:t>
            </a:r>
          </a:p>
          <a:p>
            <a:pPr marL="0" indent="0">
              <a:buNone/>
            </a:pPr>
            <a:r>
              <a:rPr lang="hu-HU" sz="5600" dirty="0" smtClean="0"/>
              <a:t>p) a kötelező gépjármű-felelősségbiztosításról szóló törvény (a továbbiakban: </a:t>
            </a:r>
            <a:r>
              <a:rPr lang="hu-HU" sz="5600" dirty="0" err="1" smtClean="0"/>
              <a:t>Gfbt</a:t>
            </a:r>
            <a:r>
              <a:rPr lang="hu-HU" sz="5600" dirty="0" smtClean="0"/>
              <a:t>.),</a:t>
            </a:r>
          </a:p>
          <a:p>
            <a:pPr marL="0" indent="0">
              <a:buNone/>
            </a:pPr>
            <a:r>
              <a:rPr lang="hu-HU" sz="5600" dirty="0" smtClean="0"/>
              <a:t>q) a központi hitelinformációs rendszerről szóló törvény,</a:t>
            </a:r>
          </a:p>
          <a:p>
            <a:pPr marL="0" indent="0">
              <a:buNone/>
            </a:pPr>
            <a:r>
              <a:rPr lang="hu-HU" sz="5600" dirty="0" smtClean="0"/>
              <a:t>r) a fizetési, illetve értékpapír-elszámolási rendszerekben történő teljesítés véglegességéről szóló törvény,</a:t>
            </a:r>
          </a:p>
          <a:p>
            <a:pPr marL="0" indent="0">
              <a:buNone/>
            </a:pPr>
            <a:r>
              <a:rPr lang="hu-HU" sz="5600" dirty="0" smtClean="0"/>
              <a:t>s) az egyes fizetési szolgáltatókról szóló törvény</a:t>
            </a:r>
          </a:p>
          <a:p>
            <a:pPr marL="0" indent="0">
              <a:buNone/>
            </a:pPr>
            <a:r>
              <a:rPr lang="hu-HU" sz="5600" dirty="0" smtClean="0"/>
              <a:t>hatálya alá tartozó szervezetek, személyek és tevékenységek felügyelete.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6101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Felügyeleti feladatok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6400" dirty="0" smtClean="0"/>
              <a:t>Az MNB felügyeleti feladatkörében többek között</a:t>
            </a:r>
          </a:p>
          <a:p>
            <a:pPr marL="0" indent="0">
              <a:buNone/>
            </a:pPr>
            <a:r>
              <a:rPr lang="hu-HU" sz="6400" dirty="0" smtClean="0"/>
              <a:t>a) engedélykérelmeket és más beadványokat bírál el,</a:t>
            </a:r>
          </a:p>
          <a:p>
            <a:pPr marL="0" indent="0">
              <a:buNone/>
            </a:pPr>
            <a:r>
              <a:rPr lang="hu-HU" sz="6400" dirty="0" smtClean="0"/>
              <a:t>b) vezeti a feladatkörébe utalt nyilvántartásokat,</a:t>
            </a:r>
          </a:p>
          <a:p>
            <a:pPr marL="0" indent="0">
              <a:buNone/>
            </a:pPr>
            <a:r>
              <a:rPr lang="hu-HU" sz="6400" dirty="0" smtClean="0"/>
              <a:t>c) ellenőrzi a hatáskörébe tartozó személyek és szervezetek információszolgáltatási rendszerét és adatszolgáltatását,</a:t>
            </a:r>
          </a:p>
          <a:p>
            <a:pPr marL="0" indent="0">
              <a:buNone/>
            </a:pPr>
            <a:r>
              <a:rPr lang="hu-HU" sz="6400" dirty="0" smtClean="0"/>
              <a:t>d) ellenőrzi a hatáskörébe tartozó személyek és szervezetek működésére és tevékenységére vonatkozó, hazai jogszabályi rendelkezések és európai uniós jogi aktusok betartását és az MNB által hozott határozatok végrehajtását,</a:t>
            </a:r>
          </a:p>
          <a:p>
            <a:pPr marL="0" indent="0">
              <a:buNone/>
            </a:pPr>
            <a:r>
              <a:rPr lang="hu-HU" sz="6400" dirty="0" smtClean="0"/>
              <a:t>e) felügyeli a pénzügyi piacok működését,</a:t>
            </a:r>
          </a:p>
          <a:p>
            <a:pPr marL="0" indent="0">
              <a:buNone/>
            </a:pPr>
            <a:r>
              <a:rPr lang="hu-HU" sz="6400" dirty="0" smtClean="0"/>
              <a:t>g) piacfelügyeleti eljárást indít az engedély nélkül vagy bejelentés hiányában végzett tevékenység észlelése esetén; a bennfentes kereskedelem vagy piacbefolyásolás gyanúja esetén; valamint a bennfentes személyre vonatkozó bejelentési és közzétételi kötelezettségre vonatkozó szabályok ellenőrzése céljából,</a:t>
            </a:r>
          </a:p>
          <a:p>
            <a:pPr marL="0" indent="0">
              <a:buNone/>
            </a:pPr>
            <a:r>
              <a:rPr lang="hu-HU" sz="6400" dirty="0" smtClean="0"/>
              <a:t>h) együttműködik a külföldi pénzügyi felügyeleti hatóságokkal, különösen az EGT államainak pénzügyi felügyeleti hatóságaival,</a:t>
            </a:r>
          </a:p>
          <a:p>
            <a:pPr marL="0" indent="0">
              <a:buNone/>
            </a:pPr>
            <a:r>
              <a:rPr lang="hu-HU" sz="6400" dirty="0" smtClean="0"/>
              <a:t>i) teljesíti a nyilvánosságra hozatali és az Európai Bizottság felé fennálló bejelentési kötelezettségeket,</a:t>
            </a:r>
          </a:p>
          <a:p>
            <a:pPr marL="0" indent="0">
              <a:buNone/>
            </a:pPr>
            <a:r>
              <a:rPr lang="hu-HU" sz="6400" dirty="0" smtClean="0"/>
              <a:t>j) teljesíti a fióktelep létesítésével és a határon átnyúló tevékenység végzésével kapcsolatos értesítési és tájékoztatási kötelezettséget,,</a:t>
            </a:r>
          </a:p>
          <a:p>
            <a:pPr marL="0" indent="0">
              <a:buNone/>
            </a:pPr>
            <a:r>
              <a:rPr lang="hu-HU" sz="6400" dirty="0" smtClean="0"/>
              <a:t>k) ellenőrzi a nyilvánosan működő részvénytársaságban történő befolyásszerzéssel kapcsolatos szabályok és elvek betartását,</a:t>
            </a:r>
          </a:p>
          <a:p>
            <a:pPr marL="0" indent="0">
              <a:buNone/>
            </a:pPr>
            <a:r>
              <a:rPr lang="hu-HU" sz="6400" dirty="0" smtClean="0"/>
              <a:t>l) a közraktározásról szóló törvény szerint együttműködik a közraktári felügyelettel az engedélyezési és ellenőrzési eljárások során,</a:t>
            </a:r>
          </a:p>
          <a:p>
            <a:pPr marL="0" indent="0">
              <a:buNone/>
            </a:pPr>
            <a:r>
              <a:rPr lang="hu-HU" sz="6400" dirty="0" smtClean="0"/>
              <a:t>m) ellenőrzi a biztosítók tevékenységét.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172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MNB eljárásai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a) engedélyezés,</a:t>
            </a:r>
          </a:p>
          <a:p>
            <a:pPr marL="0" indent="0">
              <a:buNone/>
            </a:pPr>
            <a:r>
              <a:rPr lang="hu-HU" dirty="0" smtClean="0"/>
              <a:t>b) ellenőrzés,</a:t>
            </a:r>
          </a:p>
          <a:p>
            <a:pPr marL="0" indent="0">
              <a:buNone/>
            </a:pPr>
            <a:r>
              <a:rPr lang="hu-HU" dirty="0" smtClean="0"/>
              <a:t>c) fogyasztóvédelmi ellenőrzés és</a:t>
            </a:r>
          </a:p>
          <a:p>
            <a:pPr marL="0" indent="0">
              <a:buNone/>
            </a:pPr>
            <a:r>
              <a:rPr lang="hu-HU" dirty="0" smtClean="0"/>
              <a:t>d) piacfelügyeleti eljárás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067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ellenőrzés fajtái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a) átfogó vizsgálat (főszabályként 3 évente)</a:t>
            </a:r>
          </a:p>
          <a:p>
            <a:pPr marL="0" indent="0">
              <a:buNone/>
            </a:pPr>
            <a:r>
              <a:rPr lang="hu-HU" dirty="0" smtClean="0"/>
              <a:t>b) célvizsgálat,</a:t>
            </a:r>
          </a:p>
          <a:p>
            <a:pPr marL="0" indent="0">
              <a:buNone/>
            </a:pPr>
            <a:r>
              <a:rPr lang="hu-HU" dirty="0" smtClean="0"/>
              <a:t>c) témavizsgálat,</a:t>
            </a:r>
          </a:p>
          <a:p>
            <a:pPr marL="0" indent="0">
              <a:buNone/>
            </a:pPr>
            <a:r>
              <a:rPr lang="hu-HU" dirty="0" smtClean="0"/>
              <a:t>d) rendkívüli célvizsgálat és</a:t>
            </a:r>
          </a:p>
          <a:p>
            <a:pPr marL="0" indent="0">
              <a:buNone/>
            </a:pPr>
            <a:r>
              <a:rPr lang="hu-HU" dirty="0" smtClean="0"/>
              <a:t>e) utóvizsgálat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593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Kapcsolat az államháztartással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600" dirty="0" smtClean="0"/>
              <a:t>Az MNB nem nyújthat folyószámlahitelt vagy bármely más hitelt az Európai Unió működéséről szóló szerződés 123. cikkében meghatározott közszektor számára, továbbá ezektől közvetlenül nem vásárolhat adósságinstrumentumot.</a:t>
            </a:r>
          </a:p>
          <a:p>
            <a:pPr marL="0" indent="0" algn="just">
              <a:buNone/>
            </a:pPr>
            <a:endParaRPr lang="hu-HU" sz="1600" dirty="0" smtClean="0"/>
          </a:p>
          <a:p>
            <a:pPr marL="0" indent="0" algn="just">
              <a:buNone/>
            </a:pPr>
            <a:r>
              <a:rPr lang="hu-HU" sz="1600" dirty="0" smtClean="0"/>
              <a:t>Az MNB a külföldi pénznemben fennálló követeléseinek és kötelezettségeinek árfolyamnyereséget, illetve árfolyamveszteséget a forintárfolyam kiegyenlítési tartalékába köteles helyezni.</a:t>
            </a:r>
          </a:p>
          <a:p>
            <a:pPr marL="0" indent="0" algn="just">
              <a:buNone/>
            </a:pPr>
            <a:r>
              <a:rPr lang="hu-HU" sz="1600" dirty="0" smtClean="0"/>
              <a:t>Az MNB a devizában fennálló, értékpapíron alapuló követelések piaci értékelése alapján megállapított különbözetet a deviza-értékpapírok kiegyenlítési tartalékába köteles helyezni.</a:t>
            </a:r>
          </a:p>
          <a:p>
            <a:pPr marL="0" indent="0" algn="just">
              <a:buNone/>
            </a:pPr>
            <a:r>
              <a:rPr lang="hu-HU" sz="1600" dirty="0" smtClean="0"/>
              <a:t>A meghatározott forintárfolyam kiegyenlítési tartalék és deviza-értékpapír kiegyenlítési tartalék az MNB saját tőkéjének része.</a:t>
            </a:r>
          </a:p>
          <a:p>
            <a:pPr marL="0" indent="0" algn="just">
              <a:buNone/>
            </a:pPr>
            <a:r>
              <a:rPr lang="hu-HU" sz="1600" dirty="0" smtClean="0"/>
              <a:t>Ha kiegyenlítési tartalékok összege a rendelkezésre álló adatok alapján negatív egyenlegű, és ezen negatív egyenleg meghaladja az eredménytartalék és a tárgyévi eredmény pozitív összegét, akkor a negatív egyenlegnek az eredménytartalék és a tárgyévi eredmény pozitív összegét meghaladó mértékéig, illetve az eredménytartalék és a tárgyévi eredmény negatív egyenlege esetén a kiegyenlítési tartalékok negatív egyenlegének mértékéig a tárgyévet követő év március 31-éig a központi költségvetés az eredménytartalék javára pénzben térítést nyújt, amit a tárgyévi mérlegben el kell számolni.</a:t>
            </a:r>
          </a:p>
          <a:p>
            <a:pPr marL="0" indent="0" algn="just">
              <a:buNone/>
            </a:pPr>
            <a:r>
              <a:rPr lang="hu-HU" sz="1600" dirty="0" smtClean="0"/>
              <a:t>Ha a kiegyenlítési tartalékok összege a végleges adatok alapján negatív egyenlegű, és ezen negatív egyenleg meghaladja az eredménytartalék és a tárgyévi eredmény összegét, akkor a negatív egyenlegnek az eredménytartalék és a tárgyévi eredmény összegét meghaladó mértékéig a központi költségvetés az eredménytartalék javára pénzben térítést nyújt.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70448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Alapvet</a:t>
            </a:r>
            <a:r>
              <a:rPr lang="hu-HU" dirty="0" smtClean="0"/>
              <a:t>ő rendeltetése, státusza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Jegybank és</a:t>
            </a:r>
          </a:p>
          <a:p>
            <a:r>
              <a:rPr lang="hu-HU" dirty="0" smtClean="0"/>
              <a:t>Pénzügyi felügyelet</a:t>
            </a:r>
          </a:p>
          <a:p>
            <a:r>
              <a:rPr lang="hu-HU" dirty="0" smtClean="0"/>
              <a:t>Központi Bankok Európai Rendszerének, valamint a Pénzügyi Felügyeletek Európai Rendszerének tagja</a:t>
            </a:r>
          </a:p>
          <a:p>
            <a:endParaRPr lang="hu-HU" dirty="0"/>
          </a:p>
          <a:p>
            <a:r>
              <a:rPr lang="hu-HU" dirty="0" smtClean="0"/>
              <a:t>Független (szervezetileg és személyileg)</a:t>
            </a:r>
          </a:p>
          <a:p>
            <a:endParaRPr lang="hu-HU" dirty="0"/>
          </a:p>
          <a:p>
            <a:r>
              <a:rPr lang="hu-HU" dirty="0" smtClean="0"/>
              <a:t>Az MNB elsődleges célja az árstabilitás elérése és fenntartása.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558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Feladatai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u-HU" dirty="0" smtClean="0"/>
              <a:t>meghatározza és megvalósítja a monetáris politikát.</a:t>
            </a:r>
          </a:p>
          <a:p>
            <a:pPr algn="just"/>
            <a:r>
              <a:rPr lang="hu-HU" dirty="0" smtClean="0"/>
              <a:t>jogosult Magyarország hivatalos pénznemében bankjegy- és érmekibocsátásra. Az MNB által Magyarország hivatalos pénznemében kibocsátott bankjegy és érme Magyarország törvényes fizetőeszköze.</a:t>
            </a:r>
          </a:p>
          <a:p>
            <a:pPr algn="just"/>
            <a:r>
              <a:rPr lang="hu-HU" dirty="0" smtClean="0"/>
              <a:t>deviza- és aranytartalékot képez, és kezeli azt.</a:t>
            </a:r>
          </a:p>
          <a:p>
            <a:pPr algn="just"/>
            <a:r>
              <a:rPr lang="hu-HU" dirty="0" smtClean="0"/>
              <a:t>a devizatartalék kezelésével és az </a:t>
            </a:r>
            <a:r>
              <a:rPr lang="hu-HU" dirty="0" err="1" smtClean="0"/>
              <a:t>árfolyampolitika</a:t>
            </a:r>
            <a:r>
              <a:rPr lang="hu-HU" dirty="0" smtClean="0"/>
              <a:t> végrehajtásával kapcsolatban devizaműveleteket végez.</a:t>
            </a:r>
          </a:p>
          <a:p>
            <a:pPr algn="just"/>
            <a:r>
              <a:rPr lang="hu-HU" dirty="0" smtClean="0"/>
              <a:t>felvigyázza a fizetési és elszámolási, valamint az értékpapír-elszámolási rendszereket.</a:t>
            </a:r>
          </a:p>
          <a:p>
            <a:pPr algn="just"/>
            <a:r>
              <a:rPr lang="hu-HU" dirty="0" smtClean="0"/>
              <a:t>statisztikai információkat gyűjt és hoz nyilvánosságra.</a:t>
            </a:r>
          </a:p>
          <a:p>
            <a:pPr algn="just"/>
            <a:r>
              <a:rPr lang="hu-HU" dirty="0" smtClean="0"/>
              <a:t>ki</a:t>
            </a:r>
            <a:r>
              <a:rPr lang="hu-HU" dirty="0" smtClean="0"/>
              <a:t>alakítja a pénzügyi közvetítőrendszer egészének stabilitására vonatkozó </a:t>
            </a:r>
            <a:r>
              <a:rPr lang="hu-HU" dirty="0" err="1" smtClean="0"/>
              <a:t>makroprudenciális</a:t>
            </a:r>
            <a:r>
              <a:rPr lang="hu-HU" dirty="0" smtClean="0"/>
              <a:t> politikát, amelynek célja a pénzügyi közvetítőrendszer </a:t>
            </a:r>
            <a:r>
              <a:rPr lang="hu-HU" dirty="0" err="1" smtClean="0"/>
              <a:t>ellenállóképességének</a:t>
            </a:r>
            <a:r>
              <a:rPr lang="hu-HU" dirty="0" smtClean="0"/>
              <a:t> növelése, valamint a pénzügyi közvetítőrendszernek a gazdasági növekedéshez való fenntartható hozzájárulásának biztosítása. </a:t>
            </a:r>
          </a:p>
          <a:p>
            <a:pPr algn="just"/>
            <a:r>
              <a:rPr lang="hu-HU" dirty="0" smtClean="0"/>
              <a:t>külön törvényben meghatározott jogkörében szanálási hatóságként jár el.</a:t>
            </a:r>
          </a:p>
          <a:p>
            <a:pPr algn="just"/>
            <a:r>
              <a:rPr lang="hu-HU" dirty="0" smtClean="0"/>
              <a:t>ellátja pénzügyi közvetítőrendszer felügyeletét.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017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MNB jogi formája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sz="3400" dirty="0" smtClean="0"/>
              <a:t>Az MNB részvénytársasági formában működő jogi személy. </a:t>
            </a:r>
          </a:p>
          <a:p>
            <a:pPr marL="0" indent="0" algn="just">
              <a:buNone/>
            </a:pPr>
            <a:r>
              <a:rPr lang="hu-HU" sz="3400" dirty="0" smtClean="0"/>
              <a:t>Cégnevét a cégjegyzékbe nem kell bejegyezni. A részvénytársaság elnevezést a cégnevében nem kell feltüntetni.</a:t>
            </a:r>
          </a:p>
          <a:p>
            <a:pPr marL="0" indent="0" algn="just">
              <a:buNone/>
            </a:pPr>
            <a:r>
              <a:rPr lang="hu-HU" sz="3400" dirty="0" smtClean="0"/>
              <a:t>Alapító okiratát a részvényes állapítja meg, amelyet be kell mutatni az Országgyűlésnek.</a:t>
            </a:r>
          </a:p>
          <a:p>
            <a:pPr marL="0" indent="0" algn="just">
              <a:buNone/>
            </a:pPr>
            <a:r>
              <a:rPr lang="hu-HU" sz="3400" dirty="0" smtClean="0"/>
              <a:t>Részvényei az állam tulajdonában vannak. Az államot mint részvényest az államháztartásért felelős miniszter képviseli.</a:t>
            </a:r>
          </a:p>
          <a:p>
            <a:pPr marL="0" indent="0" algn="just">
              <a:buNone/>
            </a:pPr>
            <a:r>
              <a:rPr lang="hu-HU" sz="3400" dirty="0" smtClean="0"/>
              <a:t>Jegyzett tőkéje 10 000 </a:t>
            </a:r>
            <a:r>
              <a:rPr lang="hu-HU" sz="3400" dirty="0" err="1" smtClean="0"/>
              <a:t>000</a:t>
            </a:r>
            <a:r>
              <a:rPr lang="hu-HU" sz="3400" dirty="0" smtClean="0"/>
              <a:t> </a:t>
            </a:r>
            <a:r>
              <a:rPr lang="hu-HU" sz="3400" dirty="0" err="1" smtClean="0"/>
              <a:t>000</a:t>
            </a:r>
            <a:r>
              <a:rPr lang="hu-HU" sz="3400" dirty="0" smtClean="0"/>
              <a:t> Ft.</a:t>
            </a:r>
          </a:p>
          <a:p>
            <a:pPr marL="0" indent="0" algn="just">
              <a:buNone/>
            </a:pPr>
            <a:r>
              <a:rPr lang="hu-HU" sz="3400" dirty="0" smtClean="0"/>
              <a:t>A részvényes részvényesi határozattal dönt:</a:t>
            </a:r>
          </a:p>
          <a:p>
            <a:pPr marL="0" indent="0" algn="just">
              <a:buNone/>
            </a:pPr>
            <a:r>
              <a:rPr lang="hu-HU" sz="3400" dirty="0" smtClean="0"/>
              <a:t>a) az alapító okirat megállapításáról és módosításáról,</a:t>
            </a:r>
          </a:p>
          <a:p>
            <a:pPr marL="0" indent="0" algn="just">
              <a:buNone/>
            </a:pPr>
            <a:r>
              <a:rPr lang="hu-HU" sz="3400" dirty="0" smtClean="0"/>
              <a:t>b) a könyvvizsgáló megbízásáról és visszahívásáról és</a:t>
            </a:r>
          </a:p>
          <a:p>
            <a:pPr marL="0" indent="0" algn="just">
              <a:buNone/>
            </a:pPr>
            <a:r>
              <a:rPr lang="hu-HU" sz="3400" dirty="0" smtClean="0"/>
              <a:t>c) a könyvvizsgáló díjazásának megállapításáról.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457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MNB szervei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Monetáris Tanács,</a:t>
            </a:r>
          </a:p>
          <a:p>
            <a:pPr marL="0" indent="0">
              <a:buNone/>
            </a:pPr>
            <a:r>
              <a:rPr lang="hu-HU" dirty="0" smtClean="0"/>
              <a:t>b) a Pénzügyi Stabilitási Tanács,</a:t>
            </a:r>
          </a:p>
          <a:p>
            <a:pPr marL="0" indent="0">
              <a:buNone/>
            </a:pPr>
            <a:r>
              <a:rPr lang="hu-HU" dirty="0" smtClean="0"/>
              <a:t>c) az igazgatóság és</a:t>
            </a:r>
          </a:p>
          <a:p>
            <a:pPr marL="0" indent="0">
              <a:buNone/>
            </a:pPr>
            <a:r>
              <a:rPr lang="hu-HU" dirty="0" smtClean="0"/>
              <a:t>d) a felügyelőbizottság.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847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Monetáris Tanács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MNB legfőbb döntéshozó szerve a Monetáris Tanács.</a:t>
            </a:r>
          </a:p>
          <a:p>
            <a:pPr marL="0" indent="0">
              <a:buNone/>
            </a:pPr>
            <a:r>
              <a:rPr lang="hu-HU" dirty="0" smtClean="0"/>
              <a:t>Hatásköre: </a:t>
            </a:r>
          </a:p>
          <a:p>
            <a:pPr>
              <a:buFontTx/>
              <a:buChar char="-"/>
            </a:pPr>
            <a:r>
              <a:rPr lang="hu-HU" dirty="0" smtClean="0"/>
              <a:t>Monetáris politika meghatározása</a:t>
            </a:r>
          </a:p>
          <a:p>
            <a:pPr>
              <a:buFontTx/>
              <a:buChar char="-"/>
            </a:pPr>
            <a:r>
              <a:rPr lang="hu-HU" dirty="0" smtClean="0"/>
              <a:t>Pénzkibocsátás</a:t>
            </a:r>
          </a:p>
          <a:p>
            <a:pPr>
              <a:buFontTx/>
              <a:buChar char="-"/>
            </a:pPr>
            <a:r>
              <a:rPr lang="hu-HU" dirty="0" smtClean="0"/>
              <a:t>Arany és </a:t>
            </a:r>
            <a:r>
              <a:rPr lang="hu-HU" dirty="0" err="1" smtClean="0"/>
              <a:t>devizatartalékképzés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Árfolyampolitika</a:t>
            </a:r>
            <a:r>
              <a:rPr lang="hu-HU" dirty="0" smtClean="0"/>
              <a:t>, devizaműveletek</a:t>
            </a:r>
          </a:p>
          <a:p>
            <a:pPr>
              <a:buFontTx/>
              <a:buChar char="-"/>
            </a:pPr>
            <a:r>
              <a:rPr lang="hu-HU" dirty="0" smtClean="0"/>
              <a:t>Jegybanki </a:t>
            </a:r>
            <a:r>
              <a:rPr lang="hu-HU" dirty="0" err="1" smtClean="0"/>
              <a:t>satisztika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420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Monetáris tanács tagjai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 Monetáris Tanács legalább 5, legfeljebb   9 tagú testület. A Monetáris Tanács tagjai megbízatásuk időtartama alatt munkaviszonyban állnak az </a:t>
            </a:r>
            <a:r>
              <a:rPr lang="hu-HU" dirty="0" err="1" smtClean="0"/>
              <a:t>MNB-vel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A Monetáris Tanács tagjai:</a:t>
            </a:r>
          </a:p>
          <a:p>
            <a:pPr marL="0" indent="0">
              <a:buNone/>
            </a:pPr>
            <a:r>
              <a:rPr lang="hu-HU" dirty="0" smtClean="0"/>
              <a:t>a) az MNB elnöke, mint a Monetáris Tanács elnöke,</a:t>
            </a:r>
          </a:p>
          <a:p>
            <a:pPr marL="0" indent="0">
              <a:buNone/>
            </a:pPr>
            <a:r>
              <a:rPr lang="hu-HU" dirty="0" smtClean="0"/>
              <a:t>b) az MNB alelnökei és</a:t>
            </a:r>
          </a:p>
          <a:p>
            <a:pPr marL="0" indent="0">
              <a:buNone/>
            </a:pPr>
            <a:r>
              <a:rPr lang="hu-HU" dirty="0" smtClean="0"/>
              <a:t>c) a további tagok, akiket hat évre az Országgyűlés választ.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165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MNB elnöke és alelnökei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Az MNB élén elnök áll, akinek személyére a miniszterelnök tesz javaslatot a köztársasági elnök számára. Az elnök megbízatása hat évre szól. Egy személy legfeljebb két alkalommal lehet az MNB elnöke.</a:t>
            </a:r>
          </a:p>
          <a:p>
            <a:pPr marL="0" indent="0" algn="just">
              <a:buNone/>
            </a:pPr>
            <a:r>
              <a:rPr lang="hu-HU" dirty="0" smtClean="0"/>
              <a:t>Az MNB elnökét a miniszterelnök javaslatára a köztársasági elnök nevezi ki és menti fel.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815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igazgatóság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hu-HU" sz="3400" dirty="0" smtClean="0"/>
              <a:t>Az igazgatóság felelős a Monetáris Tanács és a Pénzügyi Stabilitási Tanács döntéseinek végrehajtásáért, valamint az MNB működésének irányításáért.</a:t>
            </a:r>
          </a:p>
          <a:p>
            <a:pPr marL="0" indent="0" algn="just">
              <a:buNone/>
            </a:pPr>
            <a:r>
              <a:rPr lang="hu-HU" sz="3400" dirty="0" smtClean="0"/>
              <a:t>Az igazgatóság tagjai:</a:t>
            </a:r>
          </a:p>
          <a:p>
            <a:pPr marL="0" indent="0" algn="just">
              <a:buNone/>
            </a:pPr>
            <a:r>
              <a:rPr lang="hu-HU" sz="3400" dirty="0" smtClean="0"/>
              <a:t>a) az MNB elnöke mint az igazgatóság elnöke és</a:t>
            </a:r>
          </a:p>
          <a:p>
            <a:pPr marL="0" indent="0" algn="just">
              <a:buNone/>
            </a:pPr>
            <a:r>
              <a:rPr lang="hu-HU" sz="3400" dirty="0" smtClean="0"/>
              <a:t>b) az MNB alelnökei.</a:t>
            </a:r>
          </a:p>
          <a:p>
            <a:pPr marL="0" indent="0" algn="just">
              <a:buNone/>
            </a:pPr>
            <a:r>
              <a:rPr lang="hu-HU" sz="3400" dirty="0" smtClean="0"/>
              <a:t>Az igazgatóság hatáskörébe tartozik:</a:t>
            </a:r>
          </a:p>
          <a:p>
            <a:pPr marL="0" indent="0" algn="just">
              <a:buNone/>
            </a:pPr>
            <a:r>
              <a:rPr lang="hu-HU" sz="3400" dirty="0" smtClean="0"/>
              <a:t>a) </a:t>
            </a:r>
            <a:r>
              <a:rPr lang="hu-HU" sz="3400" dirty="0" err="1" smtClean="0"/>
              <a:t>a</a:t>
            </a:r>
            <a:r>
              <a:rPr lang="hu-HU" sz="3400" dirty="0" smtClean="0"/>
              <a:t> Monetáris Tanács és a Pénzügyi Stabilitási Tanács által hozott döntések végrehajtásának irányítása,</a:t>
            </a:r>
          </a:p>
          <a:p>
            <a:pPr marL="0" indent="0" algn="just">
              <a:buNone/>
            </a:pPr>
            <a:r>
              <a:rPr lang="hu-HU" sz="3400" dirty="0" smtClean="0"/>
              <a:t>b) az MNB számviteli beszámolójának megállapítása, az osztalék fizetéséről való döntés meghozatala, továbbá az üzletvezetésről és az MNB vagyoni helyzetéről szóló, a részvényesnek küldendő jelentés tervezetének jóváhagyása,</a:t>
            </a:r>
          </a:p>
          <a:p>
            <a:pPr marL="0" indent="0" algn="just">
              <a:buNone/>
            </a:pPr>
            <a:r>
              <a:rPr lang="hu-HU" sz="3400" dirty="0" smtClean="0"/>
              <a:t>c) az MNB szervezetével és belső irányításával összefüggő kérdések jóváhagyása,</a:t>
            </a:r>
          </a:p>
          <a:p>
            <a:pPr marL="0" indent="0" algn="just">
              <a:buNone/>
            </a:pPr>
            <a:r>
              <a:rPr lang="hu-HU" sz="3400" dirty="0" smtClean="0"/>
              <a:t>d) az MNB működésével, illetve feladatainak ellátásával kapcsolatos szakmai tervek és programok – ideértve a fejlesztési és működési költségtervet is – jóváhagyása,</a:t>
            </a:r>
          </a:p>
          <a:p>
            <a:pPr marL="0" indent="0" algn="just">
              <a:buNone/>
            </a:pPr>
            <a:r>
              <a:rPr lang="hu-HU" sz="3400" dirty="0" smtClean="0"/>
              <a:t>e) a felügyelőbizottság hatáskörébe nem tartozó feladatok tekintetében az MNB belső ellenőrzési szervezetének irányítása, valamint a belső ellenőrzés tapasztalatainak és tervének megtárgyalása,</a:t>
            </a:r>
          </a:p>
          <a:p>
            <a:pPr marL="0" indent="0" algn="just">
              <a:buNone/>
            </a:pPr>
            <a:r>
              <a:rPr lang="hu-HU" sz="3400" dirty="0" smtClean="0"/>
              <a:t>f) a munkaviszonyból származó jogokkal és kötelezettségekkel, ezek gyakorlásának, illetve teljesítésének módjával, az ezzel kapcsolatos eljárás rendjével összefüggő kollektív szerződés-módosítás.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598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1791</Words>
  <Application>Microsoft Office PowerPoint</Application>
  <PresentationFormat>On-screen Show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Magyar Nemzeti Bank</vt:lpstr>
      <vt:lpstr>Alapvető rendeltetése, státusza</vt:lpstr>
      <vt:lpstr>Feladatai</vt:lpstr>
      <vt:lpstr>Az MNB jogi formája</vt:lpstr>
      <vt:lpstr>Az MNB szervei</vt:lpstr>
      <vt:lpstr>Monetáris Tanács</vt:lpstr>
      <vt:lpstr>Monetáris tanács tagjai</vt:lpstr>
      <vt:lpstr>Az MNB elnöke és alelnökei</vt:lpstr>
      <vt:lpstr>Az igazgatóság</vt:lpstr>
      <vt:lpstr>Pénzügyi Stabilitási Tanács </vt:lpstr>
      <vt:lpstr>A felügyelőbizottság</vt:lpstr>
      <vt:lpstr>Könyvvizsgáló</vt:lpstr>
      <vt:lpstr>Monetáris politika és annak eszközei</vt:lpstr>
      <vt:lpstr>Monetáris politika eszközei</vt:lpstr>
      <vt:lpstr>Felügyeleti hatáskör</vt:lpstr>
      <vt:lpstr>Felügyeleti feladatok</vt:lpstr>
      <vt:lpstr>Az MNB eljárásai</vt:lpstr>
      <vt:lpstr>Az ellenőrzés fajtái</vt:lpstr>
      <vt:lpstr>Kapcsolat az államháztartással </vt:lpstr>
    </vt:vector>
  </TitlesOfParts>
  <Company>European Investment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Nemzeti Bank</dc:title>
  <dc:creator>HALASZ Zsolt</dc:creator>
  <cp:lastModifiedBy>HALASZ Zsolt</cp:lastModifiedBy>
  <cp:revision>7</cp:revision>
  <dcterms:created xsi:type="dcterms:W3CDTF">2017-02-08T12:28:27Z</dcterms:created>
  <dcterms:modified xsi:type="dcterms:W3CDTF">2017-02-08T13:43:26Z</dcterms:modified>
</cp:coreProperties>
</file>