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1" r:id="rId15"/>
    <p:sldId id="269" r:id="rId16"/>
    <p:sldId id="270" r:id="rId17"/>
    <p:sldId id="279" r:id="rId18"/>
    <p:sldId id="271" r:id="rId19"/>
    <p:sldId id="282" r:id="rId20"/>
    <p:sldId id="272" r:id="rId21"/>
    <p:sldId id="273" r:id="rId22"/>
    <p:sldId id="274" r:id="rId23"/>
    <p:sldId id="275" r:id="rId24"/>
    <p:sldId id="276" r:id="rId25"/>
    <p:sldId id="283" r:id="rId26"/>
    <p:sldId id="277" r:id="rId27"/>
    <p:sldId id="278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DE7EC-DB86-4DA1-96D3-3469A2B56039}" type="datetimeFigureOut">
              <a:rPr lang="hu-HU" smtClean="0"/>
              <a:t>2020.04.29.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43CD6-D36D-48E7-BC53-BD0251B537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4755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FC0037-824F-4AB0-BAE7-24986F8DE7A3}" type="datetime1">
              <a:rPr lang="hu-HU" smtClean="0"/>
              <a:t>2020.04.29.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72411-91B8-4B33-A995-A309B24DCB9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472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9EB95-F1F6-4DA8-9797-9F6E392ADF89}" type="datetime1">
              <a:rPr lang="hu-HU" smtClean="0"/>
              <a:t>2020.04.29.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59FDE-F9CA-430C-9997-74AB6A2955E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465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6ED5A9-8507-48E0-957F-EF5934A22DC5}" type="datetime1">
              <a:rPr lang="hu-HU" smtClean="0"/>
              <a:t>2020.04.29.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59FDE-F9CA-430C-9997-74AB6A2955E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0200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9FF5A0-D1EB-4602-8B7B-E3A65BDEF18F}" type="datetime1">
              <a:rPr lang="hu-HU" smtClean="0"/>
              <a:t>2020.04.29.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59FDE-F9CA-430C-9997-74AB6A2955E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0668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B2CFEB-112E-4737-9D55-D3C063D88BE3}" type="datetime1">
              <a:rPr lang="hu-HU" smtClean="0"/>
              <a:t>2020.04.29.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59FDE-F9CA-430C-9997-74AB6A2955E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2458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0BD5E0-81D0-404D-B6F5-94AB418EABD7}" type="datetime1">
              <a:rPr lang="hu-HU" smtClean="0"/>
              <a:t>2020.04.29.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59FDE-F9CA-430C-9997-74AB6A2955E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7948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AE2424-9D50-4AD1-9F6C-8B10E1A8C224}" type="datetime1">
              <a:rPr lang="hu-HU" smtClean="0"/>
              <a:t>2020.04.29.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10F23-5364-465E-9044-CA12A40269F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5126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27638E-DAFD-4F27-84FA-E453A875AEFB}" type="datetime1">
              <a:rPr lang="hu-HU" smtClean="0"/>
              <a:t>2020.04.29.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3B585-9DA6-4601-BE1A-C44E7E76DB5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36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C6F88-BF00-4651-8427-F8CAFA142207}" type="datetime1">
              <a:rPr lang="hu-HU" smtClean="0"/>
              <a:t>2020.04.29.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941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3ADB7D-9784-4B99-9D63-02BC33402B94}" type="datetime1">
              <a:rPr lang="hu-HU" smtClean="0"/>
              <a:t>2020.04.29.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FEC90-AD90-4FA8-990B-AA27C6DF7CF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2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0FEE9C-6378-479E-B4F0-CC9B1F2D0D1E}" type="datetime1">
              <a:rPr lang="hu-HU" smtClean="0"/>
              <a:t>2020.04.29.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DBF264-3F26-4B65-AC1F-0FCC6FAEF411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840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417FE5-CE04-43CC-9C78-6DA7D76095FD}" type="datetime1">
              <a:rPr lang="hu-HU" smtClean="0"/>
              <a:t>2020.04.29.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3335D-A6F5-4B29-9C4B-593F84BAFA7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91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176A8-3BC7-407B-B405-68A9759810D8}" type="datetime1">
              <a:rPr lang="hu-HU" smtClean="0"/>
              <a:t>2020.04.29.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5C1F8-9B7D-4951-AB97-740903BE27F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254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31E02A-A451-42EB-ABFF-9C02C9C7D7C0}" type="datetime1">
              <a:rPr lang="hu-HU" smtClean="0"/>
              <a:t>2020.04.29.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EB525-5CC0-4A51-8BEB-4553D323CDA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501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3A85E0-25B0-4E74-9862-E99FD108E899}" type="datetime1">
              <a:rPr lang="hu-HU" smtClean="0"/>
              <a:t>2020.04.29.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382BB-697B-4A1F-8459-C561F626033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222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843617-9A14-4EE7-8716-B1E85BEBF190}" type="datetime1">
              <a:rPr lang="hu-HU" smtClean="0"/>
              <a:t>2020.04.29.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F45226-4F44-4D81-8B02-3C2D0141A8F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862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1AFCD6-ECBE-458D-9D4D-2541A5E0E4CE}" type="datetime1">
              <a:rPr lang="hu-HU" smtClean="0"/>
              <a:t>2020.04.29.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3E59FDE-F9CA-430C-9997-74AB6A2955E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297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A5CF4D1F-BE97-4D84-A639-2F70CC30CBF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altLang="hu-HU" dirty="0"/>
              <a:t>Illetékek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07446B-9528-4D21-B188-D022EF364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dirty="0"/>
          </a:p>
          <a:p>
            <a:pPr algn="ctr" fontAlgn="auto">
              <a:spcAft>
                <a:spcPts val="0"/>
              </a:spcAft>
              <a:defRPr/>
            </a:pPr>
            <a:r>
              <a:rPr lang="hu-HU" dirty="0"/>
              <a:t>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84D7682-9AB0-42E0-99A9-BB578778E7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Öröklési illeték tárgya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BF253-2B80-4F90-AF5C-D1DBDD8C5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Az öröklési illeték tárgya: az örökség – ideértve a haszonélvezeti jog megváltását is –, a hagyomány, a meghagyás alapján történő vagyonszerzés, a </a:t>
            </a:r>
            <a:r>
              <a:rPr lang="hu-HU" dirty="0" err="1"/>
              <a:t>kötelesrész</a:t>
            </a:r>
            <a:r>
              <a:rPr lang="hu-HU" dirty="0"/>
              <a:t> szerzése, továbbá a halál esetére szóló ajándékozás.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Az örökhagyó rendelkezése folytán a hagyatékból harmadik személynek juttatott vagyontárgyat mint az örökhagyóról közvetlenül a harmadik személyre átszállott hagyományt kell illeték alá vonni. Az ilyen vagyontárgy értékét az örökség (hagyomány) illetékének alapjául szolgáló értékéből le kell vonni.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 hagyatékhoz kell számítani az örökhagyóra szállott, de neki még át nem adott örökséget (hagyományt) is.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Az öröklésről való ingyenes lemondás esetén illetéket nem kell fizetni.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Nem kötelezhető öröklési illeték fizetésére az az örökös vagy hagyományos, aki az öröklés megnyílta után az örökséget, illetőleg hagyományt visszautasítja.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442E28-8B91-44AA-A06E-F03B91BF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5F327386-E750-4362-9ED8-59F59B6E9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Ajándékozási illeték tárgya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B9BE5-F91E-4E76-817F-685F8B9DF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Az ajándékozási illeték tárgya: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a) ingatlan ajándékozása,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b) ingó ajándékozása,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c) vagyoni értékű jognak ingyenes alapítása, ilyen jognak vagy gyakorlásának ingyenes átengedése, továbbá az ilyen jogról ellenszolgáltatás nélkül történő lemondás.</a:t>
            </a:r>
          </a:p>
          <a:p>
            <a:pPr marL="0" indent="0" algn="just">
              <a:buNone/>
              <a:defRPr/>
            </a:pPr>
            <a:r>
              <a:rPr lang="hu-HU" dirty="0"/>
              <a:t>Az ajándékozás csak akkor esik ajándékozási illeték alá, ha </a:t>
            </a:r>
          </a:p>
          <a:p>
            <a:pPr algn="just">
              <a:defRPr/>
            </a:pPr>
            <a:r>
              <a:rPr lang="hu-HU" dirty="0"/>
              <a:t>arról okiratot (pl. szerződést) állítottak ki, vagy </a:t>
            </a:r>
          </a:p>
          <a:p>
            <a:pPr algn="just">
              <a:defRPr/>
            </a:pPr>
            <a:r>
              <a:rPr lang="hu-HU" dirty="0"/>
              <a:t>ingó ajándékozása esetén okirat kiállítása nem történt, de az egy megajándékozottnak jutó ingó forgalmi értéke a 150 000 forintot meghaladja. (Ingatlan esetében törvényi szükségszerűség az írásbeli szerződés).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76A737-A6FC-486F-B31E-EC7622327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79AB2-900B-41E5-ADFD-282B53CB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Az öröklési és ajándékozási illeték alapja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4178E-ECE7-4173-B7A1-D5D698889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Az örökség és az ajándék tiszta értéke a megszerzett vagyonnak a terhekkel csökkentett forgalmi értéke.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 tiszta érték kiszámításánál a megszerzett vagyon forgalmi értékéből le kell vonni a hagyatékot terhelő tartozást, illetőleg az ajándékot terhelő adósság és az egyéb teher értékének egy-egy örökösre, illetőleg megajándékozottra eső részét.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ECC29-2D41-4C8B-966D-AB5BC448B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4A33CEFB-EA16-4A7E-9313-5F6414275B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Mentes az öröklési illeték alól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F350C-C10B-40D6-9E09-EA7181E38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340768"/>
            <a:ext cx="7924803" cy="4700595"/>
          </a:xfrm>
        </p:spPr>
        <p:txBody>
          <a:bodyPr rtlCol="0">
            <a:noAutofit/>
          </a:bodyPr>
          <a:lstStyle/>
          <a:p>
            <a:pPr marL="0" indent="0" algn="just">
              <a:buNone/>
              <a:defRPr/>
            </a:pPr>
            <a:r>
              <a:rPr lang="hu-HU" sz="1400" dirty="0"/>
              <a:t>a) a tudományos, művészeti, oktatási, közművelődési, közjóléti célra juttatott örökség (hagyomány);</a:t>
            </a:r>
          </a:p>
          <a:p>
            <a:pPr marL="0" indent="0" algn="just">
              <a:buNone/>
              <a:defRPr/>
            </a:pPr>
            <a:r>
              <a:rPr lang="hu-HU" sz="1400" dirty="0"/>
              <a:t>b) a lakástakarékpénztárakról szóló törvény szerinti lakás-előtakarékossági szerződés alapján történő vagyonszerzés;</a:t>
            </a:r>
          </a:p>
          <a:p>
            <a:pPr marL="0" indent="0" algn="just">
              <a:buNone/>
              <a:defRPr/>
            </a:pPr>
            <a:r>
              <a:rPr lang="hu-HU" sz="1400" dirty="0"/>
              <a:t>c) az örökhagyó mostoha- és nevelt gyermeke, mostoha- és nevelőszülője által megszerzett örökrész tiszta értékéből 20 000 000 forint;</a:t>
            </a:r>
          </a:p>
          <a:p>
            <a:pPr marL="0" indent="0" algn="just">
              <a:buNone/>
              <a:defRPr/>
            </a:pPr>
            <a:r>
              <a:rPr lang="hu-HU" sz="1400" b="1" dirty="0"/>
              <a:t>d) az egy örökösnek jutó ingóörökség 300 000 forint forgalmi értéket meg nem haladó része;</a:t>
            </a:r>
          </a:p>
          <a:p>
            <a:pPr marL="0" indent="0" algn="just">
              <a:buNone/>
              <a:defRPr/>
            </a:pPr>
            <a:r>
              <a:rPr lang="hu-HU" sz="1400" dirty="0"/>
              <a:t>e) az állami vagy helyi önkormányzati fenntartású közgyűjteményből a kulturális javakra vonatkozó jogszabályokban meghatározott eljárás keretében a volt tulajdonos örökösének visszaadott vagyontárgyra vonatkozó, a visszaadás időpontját megelőzően beállt öröklés;</a:t>
            </a:r>
          </a:p>
          <a:p>
            <a:pPr marL="0" indent="0" algn="just">
              <a:buNone/>
              <a:defRPr/>
            </a:pPr>
            <a:r>
              <a:rPr lang="hu-HU" sz="1400" dirty="0"/>
              <a:t>f) a lakóház építésére alkalmas telektulajdonnak (tulajdoni hányadnak), valamint az ilyen ingatlanra vonatkozó vagyoni értékű jognak az öröklése, ha az örökös az örökölt ingatlanon a hagyaték jogerős átadásától számított 4 éven belül lakóházat épít;</a:t>
            </a:r>
          </a:p>
          <a:p>
            <a:pPr marL="0" indent="0" algn="just">
              <a:buNone/>
              <a:defRPr/>
            </a:pPr>
            <a:r>
              <a:rPr lang="hu-HU" sz="1400" b="1" dirty="0"/>
              <a:t>g) az EGT állam által kibocsátott, hitelviszonyt megtestesítő értékpapír megszerzése;</a:t>
            </a:r>
          </a:p>
          <a:p>
            <a:pPr marL="0" indent="0" algn="just">
              <a:buNone/>
              <a:defRPr/>
            </a:pPr>
            <a:r>
              <a:rPr lang="hu-HU" sz="1400" b="1" dirty="0"/>
              <a:t>h) az örökhagyó egyenes ági rokona (ideértve az örökbefogadáson alapuló rokoni kapcsolatot is), valamint túlélő házastársa által megszerzett örökrész. </a:t>
            </a:r>
          </a:p>
          <a:p>
            <a:pPr marL="0" indent="0" algn="just">
              <a:buNone/>
              <a:defRPr/>
            </a:pPr>
            <a:r>
              <a:rPr lang="hu-HU" sz="1400" b="1" dirty="0"/>
              <a:t>A kiskorú örökös az öröklési illetéket a nagykorúvá válásától számított két évig késedelmipótlék-mentesen fizetheti meg. E fizetési határidő lejárta előtt a tartozás annyiszor 10%, de legfeljebb 70% kedvezménnyel fizethető meg, ahány megkezdett naptári évvel korábban teljesítik azt.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BE2D90-0956-48D7-8F7B-512B8B21A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E33F3-1E6E-4755-BBCF-8110D2EB4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Mentes az ajándékozási illeték alól (pl.)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D67BD-55FC-46CF-9B9B-36DE5143A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562801" cy="388077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u-HU" dirty="0"/>
              <a:t>a lakóház építésére alkalmas telektulajdonnak (tulajdoni hányadnak), valamint ilyen ingatlanon alapított vagyoni értékű jognak a megszerzése, ha a megajándékozott az ingatlanon a szerződés illetékkiszabásra történő bemutatásától számított 4 éven belül lakóházat épít;</a:t>
            </a:r>
          </a:p>
          <a:p>
            <a:pPr algn="just"/>
            <a:r>
              <a:rPr lang="hu-HU" dirty="0"/>
              <a:t>az olyan ajándék megszerzése, amely után az ajándékozót vagy a megajándékozottat személyi jövedelemadó, szociális hozzájárulási adó fizetési kötelezettség terheli, </a:t>
            </a:r>
          </a:p>
          <a:p>
            <a:pPr algn="just"/>
            <a:r>
              <a:rPr lang="hu-HU" dirty="0"/>
              <a:t>közhasznú szervezetnek közhasznú tevékenység céljára juttatott ajándék;</a:t>
            </a:r>
          </a:p>
          <a:p>
            <a:pPr algn="just"/>
            <a:r>
              <a:rPr lang="hu-HU" dirty="0"/>
              <a:t>a magánszeméllyel szemben fennálló, pénzügyi intézmény által elengedett követelés, ha a követelés elengedése – a pénzügyi intézmény által az adósnak kiadott igazolás szerint – az azonos helyzetben levők egyenlő elbánásának elve alapján történik;</a:t>
            </a:r>
          </a:p>
          <a:p>
            <a:pPr algn="just"/>
            <a:r>
              <a:rPr lang="hu-HU" dirty="0"/>
              <a:t>az ajándékozó egyenes ági rokona (ideértve az örökbefogadáson alapuló rokoni kapcsolatot is), illetve házastársa által megszerzett ajándék;</a:t>
            </a:r>
          </a:p>
          <a:p>
            <a:pPr algn="just"/>
            <a:r>
              <a:rPr lang="hu-HU" dirty="0"/>
              <a:t>a házastársi vagyonközösség megszüntetéséből származó vagyonszerzés.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332C4-3BB8-409A-BB85-DAA3A2179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9966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28FF-3014-41B4-8D44-D8CC050D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04664"/>
            <a:ext cx="6347713" cy="93610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Visszterhes vagyonátruházási illeték tárgya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F1823-0440-473D-B942-0D6485435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772816"/>
            <a:ext cx="7706817" cy="4680520"/>
          </a:xfrm>
        </p:spPr>
        <p:txBody>
          <a:bodyPr rtlCol="0">
            <a:normAutofit fontScale="25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/>
              <a:t>Ingatlannak, valamint egyes ingó dolgoknak és vagyoni értékű jognak visszteher mellett, továbbá öröklési vagy ajándékozási illeték alá nem eső, más módon történő megszerzése visszterhes vagyonátruházási illeték alá esik.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b="1" dirty="0"/>
              <a:t>Az illetéket a vagyon megszerzője fizeti.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/>
              <a:t>Az illetékfizetési kötelezettség a következő vagyoni értékű jogokra és ingókra terjed ki: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/>
              <a:t>a) </a:t>
            </a:r>
            <a:r>
              <a:rPr lang="hu-HU" sz="6400" b="1" dirty="0"/>
              <a:t>az ingatlanhoz kapcsolódó vagyoni értékű jog</a:t>
            </a:r>
            <a:r>
              <a:rPr lang="hu-HU" sz="6400" dirty="0"/>
              <a:t> megszerzése, továbbá e jognak a megszüntetése folytán bekövetkező vagyonszerzés;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/>
              <a:t>b) az ingatlanon fennálló haszonélvezet gyakorlásának átengedése;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/>
              <a:t>c) ingónak hatósági árverésen történő megszerzése;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/>
              <a:t>d) </a:t>
            </a:r>
            <a:r>
              <a:rPr lang="hu-HU" sz="6400" b="1" dirty="0"/>
              <a:t>gépjármű, illetőleg pótkocsi </a:t>
            </a:r>
            <a:r>
              <a:rPr lang="hu-HU" sz="6400" dirty="0"/>
              <a:t>tulajdonjogának, vagyoni értékű jogának megszerzése;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/>
              <a:t>e) közterületen álló, ingatlannak nem minősülő felépítmény tulajdonjogának, vagyoni értékű jogának megszerzése;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/>
              <a:t>f) az </a:t>
            </a:r>
            <a:r>
              <a:rPr lang="hu-HU" sz="6400" b="1" dirty="0"/>
              <a:t>értékpapír öröklési szerződéssel </a:t>
            </a:r>
            <a:r>
              <a:rPr lang="hu-HU" sz="6400" dirty="0"/>
              <a:t>való megszerzése;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/>
              <a:t>g) </a:t>
            </a:r>
            <a:r>
              <a:rPr lang="hu-HU" sz="6400" b="1" dirty="0"/>
              <a:t>belföldi ingatlanvagyonnal rendelkező társaságban fennálló vagyoni betét (részvény, üzletrész, szövetkezeti részesedés, átalakított befektetői részjegy) megszerzésére.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B2F90-5679-465E-BC5D-74F5C173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C9F5B976-9C87-4227-8C44-59CA01FF73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Csere és Cserét pótló vétel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65B48C86-925A-4311-92C2-47AA18E52A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8" y="1628800"/>
            <a:ext cx="7058745" cy="44125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dirty="0"/>
              <a:t>Ingatlanok tulajdonjogának cseréje esetén az illeték alapja a cserével megszerzett ingatlan forgalmi értéke.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b="1" dirty="0"/>
              <a:t>Kivétel: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b="1" dirty="0"/>
              <a:t>Lakástulajdonok</a:t>
            </a:r>
            <a:r>
              <a:rPr lang="hu-HU" altLang="hu-HU" dirty="0"/>
              <a:t> magánszemélyek közötti cseréje, valamint lakástulajdon vásárlása esetén, ha a magánszemély vevő a másik lakástulajdonát a vásárlást megelőző vagy azt követő 1 éven belül eladja, az illeték alapja az elcserélt lakástulajdonok, illetve a vásárolt és az eladott lakástulajdon – terhekkel nem csökkentett </a:t>
            </a:r>
            <a:r>
              <a:rPr lang="hu-HU" altLang="hu-HU" b="1" dirty="0"/>
              <a:t>– forgalmi értékének a különbözete.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dirty="0"/>
              <a:t>Ha a magánszemély több lakástulajdont cserél, illetve vásárol, értékesít, az illeték alapját képező értékkülönbözet megállapításánál minden egyes lakáscserével, lakásvásárlással szemben – a szerzést közvetlenül megelőző vagy követő, azonos jogcímű – a fizetésre kötelezett számára kedvezőbb illetékalapot eredményező egyetlen cserét, értékesítést lehet figyelembe venni.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b="1" dirty="0"/>
              <a:t>Mentes: </a:t>
            </a:r>
            <a:r>
              <a:rPr lang="hu-HU" altLang="hu-HU" dirty="0"/>
              <a:t>a lakástulajdon magánszemély általi cseréje és vásárlása, ha a magánszemély a másik lakástulajdonát a vásárlást megelőző három éven belül vagy a vásárlást követő egy éven belül eladja, </a:t>
            </a:r>
            <a:r>
              <a:rPr lang="hu-HU" altLang="hu-HU" b="1" dirty="0"/>
              <a:t>és a szerzett lakástulajdon forgalmi értéke az elcserélt, eladott lakástulajdon forgalmi értékénél kisebb.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CE2535-701A-4856-B99F-72337CC0D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7FFD-C8D0-474D-8F4F-593572A1B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429795" cy="1320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Vagyonszerzési illeték alapjának számítása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E2606389-DC22-4071-AD91-A61E7C26EA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9" y="2045495"/>
            <a:ext cx="7429795" cy="3880773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dirty="0"/>
              <a:t>A vagyonszerzési illeték alapjául szolgáló forgalmi érték megállapításánál az abban az időpontban fennálló forgalmi érték az irányadó, amikor a vagyonszerzést a közjegyző vagy bíróság bejelenti, illetve az ingatlanügyi hatóság a hozzá érkezett vagyonszerzési ügy iratait továbbítja az állami adóhatóságnak, vagy a vagyonszerzésről az állami adóhatóság más módon tudomást szerez.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BF11F3-2298-4FDB-8A25-1D1458490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3E062D2-7D4E-4A9B-8383-A51DC6ACEC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Gépjármű vagyonszerzési illetéke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13E64-5540-4992-9CC9-C7FC77211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Gépjármű tulajdonjogának megszerzése esetén az illeték mértékét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dirty="0"/>
              <a:t>a jármű hajtómotorjának hatósági nyilvántartásban feltüntetett – kilowattban kifejezett – teljesítménye, és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dirty="0"/>
              <a:t>a jármű gyártási évétől számított kora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alapján kell meghatározni.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290562-FB2A-452B-9DA9-64A191CCD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17CC1-F7FF-4391-99CD-BA6278437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Illetékmentesség visszterhes vagyonszerzés esetén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F80AF-C1EA-487C-895D-1F1AC1677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u-HU" dirty="0"/>
              <a:t>Mentes a visszterhes vagyonátruházási illeték alól:</a:t>
            </a:r>
          </a:p>
          <a:p>
            <a:pPr algn="just"/>
            <a:r>
              <a:rPr lang="hu-HU" dirty="0"/>
              <a:t>a lakóház építésére alkalmas telektulajdonnak (tulajdoni hányadnak), valamint ilyen ingatlanon alapított vagyoni értékű jognak a megszerzése, ha a vagyonszerző az ingatlanon a szerződés illetékkiszabásra történő bemutatásától számított 4 éven belül lakóházat épít;</a:t>
            </a:r>
          </a:p>
          <a:p>
            <a:pPr algn="just"/>
            <a:r>
              <a:rPr lang="hu-HU" dirty="0"/>
              <a:t>a vállalkozó által értékesítés céljára újonnan épített 15 millió forintot meg nem haladó forgalmi értékű új lakás tulajdonjogának megvásárlása. Amennyiben az új lakás forgalmi értéke nem haladja meg a 30 millió forintot és a vagyonszerző másik lakástulajdon eladását nem igazolja, akkor a megállapított illetékből nem kell megfizetni azt az összeget, amely akkor járna, ha a lakás forgalmi értéke 15 millió forint lenne;</a:t>
            </a:r>
          </a:p>
          <a:p>
            <a:pPr algn="just"/>
            <a:r>
              <a:rPr lang="hu-HU" dirty="0"/>
              <a:t>a gépjárműadóról szóló törvény szerinti környezetkímélő gépkocsi tulajdonjogának megszerzése;</a:t>
            </a:r>
          </a:p>
          <a:p>
            <a:pPr algn="just"/>
            <a:r>
              <a:rPr lang="hu-HU" dirty="0"/>
              <a:t>vagyonszerzés egyenes ági és házastársak egymás közötti vagyonátruházásából,</a:t>
            </a:r>
          </a:p>
          <a:p>
            <a:pPr algn="just"/>
            <a:r>
              <a:rPr lang="hu-HU" dirty="0"/>
              <a:t>autóbusz, nyerges vontató, tehergépjármű gazdálkodó szervezet általi megszerzése;</a:t>
            </a:r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B1B69-B362-44F4-AD4C-4FD77F66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002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95B7EB11-99AB-4F5F-AC02-403411C0A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Alapvető szabályozás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067D1-75FE-42E5-91C4-03ED5F84E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hu-HU" dirty="0"/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1990. évi XCIII. törvény az illetékekről (Itv).</a:t>
            </a:r>
          </a:p>
          <a:p>
            <a:pPr fontAlgn="auto">
              <a:spcAft>
                <a:spcPts val="0"/>
              </a:spcAft>
              <a:defRPr/>
            </a:pPr>
            <a:endParaRPr lang="hu-HU" dirty="0"/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Art.</a:t>
            </a:r>
          </a:p>
          <a:p>
            <a:pPr fontAlgn="auto">
              <a:spcAft>
                <a:spcPts val="0"/>
              </a:spcAft>
              <a:defRPr/>
            </a:pPr>
            <a:endParaRPr lang="hu-HU" dirty="0"/>
          </a:p>
          <a:p>
            <a:pPr fontAlgn="auto">
              <a:spcAft>
                <a:spcPts val="0"/>
              </a:spcAft>
              <a:defRPr/>
            </a:pPr>
            <a:r>
              <a:rPr lang="hu-HU" dirty="0"/>
              <a:t>Air.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E097CC-7B28-4993-A66A-2560FE659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99A87-1586-4FDD-9BF6-EECD87D33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Közigazgatási hatósági eljárási illeték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DE824-8A42-4C26-8963-88A426947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5500" dirty="0"/>
              <a:t>A közigazgatási hatósági eljárásért e törvényben megállapított illetéket kell fizetni.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5500" dirty="0"/>
              <a:t>Az illetékkötelezettség akkor is fennáll, ha a hatóság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5500" dirty="0"/>
              <a:t>a) a kérelemnek részben vagy egészben helyt ad, vagy azt elutasítja, ide nem értve az érdemi vizsgálat nélkül történő elutasítást;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5500" dirty="0"/>
              <a:t>b) az eljárást megszünteti, ide nem értve az illeték meg nem fizetése címén történő megszüntetést, valamint ha az eljárás megszüntetésének oka az, hogy a kérelem érdemi vizsgálat nélküli elutasításának lett volna helye, vagy az ügy érdemi eldöntése olyan kérdés előzetes elbírálásától függ, amelyben az eljárás más szerv hatáskörébe tartozik, vagy ugyanannak a hatóságnak az adott üggyel szorosan összefüggő más hatósági döntése nélkül megalapozottan nem dönthető el, és törvény nem biztosít lehetőséget az eljárás felfüggesztésére;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5500" dirty="0"/>
              <a:t>c) az eljárást egyezséget jóváhagyó határozattal zárja le.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5500" dirty="0"/>
              <a:t>Ha ugyanabban az ügyben kérelemre új eljárás indul, az illetéket ismét meg kell fizetni.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5500" dirty="0"/>
              <a:t>Nem tárgya a közigazgatási hatósági eljárási illetéknek az olyan eljárás, amelyért díjat kell fizetni.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9DAA69-6237-429C-A071-91154E18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00ACD-58FF-4B2E-9E64-31B85C95E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Közigazgatási hatósági eljárási illeték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7803CC9B-EEA4-4315-AB48-2F4F7D7D0D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/>
              <a:t>A közigazgatási hatósági eljárási illetéket az eljárás kezdeményezésekor az köteles megfizetni, aki az eljárás megindítását kéri. Az egyes közigazgatási hatósági eljárások külön illetéke tekintetében e törvény melléklete eltérően rendelkezhet.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87EECD-39C5-431D-AFA7-EDEF2B24F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86969879-084A-4E77-BAD2-D714C7A97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Bírósági eljárási illeték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CDDA2FD-5835-487A-9B93-5172A8685C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/>
              <a:t>A bírósági eljárásért a törvényben megállapított illetéket kell fizetni.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/>
              <a:t>Az illetéket az eljárást kezdeményező fél az eljárás megindításakor köteles megfizetni, kivéve, ha az illeték megfizetéséről utólag kell határozni. Az utóbbi esetben az illetéket az viseli, akit a bíróság erre kötelez.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6E41C7-471B-437D-B20F-CEAF5D15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1284F8BA-311B-4549-820B-A4A79DB3EB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Polgári eljárási illeték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CE6B9-5A6E-4959-BC5B-2260A4895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 polgári peres és </a:t>
            </a:r>
            <a:r>
              <a:rPr lang="hu-HU" dirty="0" err="1"/>
              <a:t>nemperes</a:t>
            </a:r>
            <a:r>
              <a:rPr lang="hu-HU" dirty="0"/>
              <a:t> eljárásban az illeték alapja — ha törvény másként nem rendelkezik — az eljárás tárgyának az eljárás megindításakor fennálló értéke, jogorvoslati eljárásban pedig a vitássá tett követelés vagy követelésrész értéke.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Ha az eljárás tárgyának értéke nem állapítható meg, az illeték számításának alapja a törvényben meghatározott vélelmezett érték.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Az illeték mértéke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hu-HU" dirty="0"/>
              <a:t>Főszabályként százalékos,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hu-HU" dirty="0"/>
              <a:t>Egyes esetekben (pl. bontóper, munkaügyi perek, csődeljárás, cégeljárás, közigazgatási perek) tételes.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74641B-A354-411E-8CA4-07599EDB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29B9E565-6159-40BD-8492-220749ADC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Büntető eljárás illetéke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16382-ADF9-45A6-97F0-C34D2291A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b="1" dirty="0"/>
              <a:t>Nem kell illetéket fizetni az eljárásnak abban a szakaszában, amelyben a vádat az ügyész képviseli.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 </a:t>
            </a:r>
            <a:r>
              <a:rPr lang="hu-HU" b="1" dirty="0"/>
              <a:t>kizárólag magánvád alapján </a:t>
            </a:r>
            <a:r>
              <a:rPr lang="hu-HU" dirty="0"/>
              <a:t>folyó eljárásban a feljelentés illetéke 10 000 forint, a fellebbezés illetéke 10 000 forint, a perújítási kérelem és a felülvizsgálati indítvány illetéke 15 000 forint.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Ha magánvádas eljárásban több feljelentő egy beadványban tesz feljelentést, továbbá, ha több feljelentő különálló ügyeit egyesítik, mindegyik feljelentő köteles az illetéket megfizetni. Ha ugyanannak a feljelentőnek több ügyét egyesítik, az egyesítést követően csak egyszer kell az illetéket megfizetni. Viszonvád esetén az illetéket mindkét vádra vonatkozóan külön kell megfizetni.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Nem tekinthető kizárólag magánvád alapján folytatottnak az eljárás, ha az ugyanannak a sértettnek a sérelmére elkövetett és egymással összefüggő olyan bűncselekmények miatt indult, amelyek miatt részben közvádnak, részben magánvádnak van helye.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23722F-783A-4308-ADA9-8EF24F2CC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4A80B-5498-4628-8F35-19F2515D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Mérsékelt illeték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737AA-D900-4EDB-B7FE-9D0F2375D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84784"/>
            <a:ext cx="7418785" cy="45565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Az illeték a peres eljárás illetékének 10%-a, ha</a:t>
            </a:r>
          </a:p>
          <a:p>
            <a:pPr marL="0" indent="0">
              <a:buNone/>
            </a:pPr>
            <a:r>
              <a:rPr lang="hu-HU" dirty="0"/>
              <a:t>a) a perfelvételt lezáró végzés meghozataláig, tárgyaláson kívüli elbírálás esetén az ítélet meghozatala előtt </a:t>
            </a:r>
          </a:p>
          <a:p>
            <a:pPr marL="0" indent="0">
              <a:buNone/>
            </a:pPr>
            <a:r>
              <a:rPr lang="hu-HU" dirty="0"/>
              <a:t>aa) a felperes eláll a keresetétől;</a:t>
            </a:r>
          </a:p>
          <a:p>
            <a:pPr marL="0" indent="0">
              <a:buNone/>
            </a:pPr>
            <a:r>
              <a:rPr lang="hu-HU" dirty="0"/>
              <a:t>ab) az eljárás szünetel, és az eljárás e szünetelés folytán megszűnik;</a:t>
            </a:r>
          </a:p>
          <a:p>
            <a:pPr marL="0" indent="0">
              <a:buNone/>
            </a:pPr>
            <a:r>
              <a:rPr lang="hu-HU" dirty="0"/>
              <a:t>ac) az alperes a követelést elismeri vagy a követelést teljesíti;</a:t>
            </a:r>
          </a:p>
          <a:p>
            <a:pPr marL="0" indent="0">
              <a:buNone/>
            </a:pPr>
            <a:r>
              <a:rPr lang="hu-HU" dirty="0"/>
              <a:t>ad) a felek egyezséget kötnek;</a:t>
            </a:r>
          </a:p>
          <a:p>
            <a:pPr marL="0" indent="0">
              <a:buNone/>
            </a:pPr>
            <a:r>
              <a:rPr lang="hu-HU" dirty="0"/>
              <a:t>ae) a felek az eljárás megszüntetését közösen kérik;</a:t>
            </a:r>
          </a:p>
          <a:p>
            <a:pPr marL="0" indent="0">
              <a:buNone/>
            </a:pPr>
            <a:r>
              <a:rPr lang="hu-HU" dirty="0"/>
              <a:t>Az illeték a peres eljárás illetékének 30%-a, ha a perfelvételt lezáró végzés meghozatalát követően az eljárás szüneteléssel vagy a felperes keresetétől való elállása folytán szűnik meg, illetve az eljárás megszüntetését a felek közösen kérik.</a:t>
            </a:r>
          </a:p>
          <a:p>
            <a:pPr marL="0" indent="0">
              <a:buNone/>
            </a:pPr>
            <a:r>
              <a:rPr lang="hu-HU" dirty="0"/>
              <a:t>Az illeték a peres eljárás illetékének 50%-a, ha a felek a perfelvételt lezáró végzés meghozatalát követően egyezséget kötnek.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2D07D-A035-4AA8-B424-214CDFE1A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8279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92D96FBD-74B1-428F-B827-A729C241D0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Illetékfeljegyzési jog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3AB48-F8B3-4E1F-9A56-7B1563DE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 fontScale="925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b="1" dirty="0"/>
              <a:t>ALANYI: </a:t>
            </a:r>
            <a:r>
              <a:rPr lang="hu-HU" dirty="0"/>
              <a:t>Akit illetékfeljegyzési jog illet meg, mentesül az illeték előzetes megfizetése alól. Ilyen esetben az fizeti az illetéket, akit a bíróság erre kötelez.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Ha az illeték előzetes megfizetése a félnek jövedelmi és vagyoni viszonyaival arányban nem álló megterhelést jelentene, mentesíteni lehet az illeték előzetes megfizetése alól, különösen, ha a lerovandó illeték a fél és a házastársa, valamint vele egy háztartásban élő, általa eltartott gyermekei előző adóévben elért egy főre eső adóköteles jövedelme 25%-át meghaladja.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Nem részesíthető az illetékfeljegyzési jog kedvezményében a fél, ha perlekedése rosszhiszeműnek vagy már előre teljesen eredménytelennek látszik, úgyszintén akkor sem, ha mint engedményes lép fel és valószínű, hogy az engedményezés az illetékfeljegyzési jog kedvezményével való perlés lehetővé tételét célozta.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b="1" dirty="0"/>
              <a:t>TÁRGYI: </a:t>
            </a:r>
            <a:r>
              <a:rPr lang="hu-HU" dirty="0"/>
              <a:t>Törvény meghatározza azokat az eljárásokat (pl. kártérítési ügyek,közigazgatási bírósági eljárás) amelyekben a feleket jövedelmi és vagyoni viszonyaikra tekintet nélkül illetékfeljegyzési jog illeti meg (tárgyi illetékfeljegyzési jog).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0A4BCC-9DBB-4193-881A-DF25AE7DF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3B284D4C-4950-4A6E-BD86-6E07D9426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Igazgatási szolgáltatások díja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3A374-E493-4EF0-AE0A-497DA40BB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Egyes közigazgatási hatósági eljárásokért, illetőleg egyes intézmények igazgatási jellegű szolgáltatásának igénybevételéért, továbbá egyes bírósági eljárási cselekményekért (szolgáltatásokért) díjat kell fizetni.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 fizetendő díj mértékét úgy kell megállapítani, hogy az az adott eljárással kapcsolatban az eljáró hatóságnál felmerülő és másra át nem hárítható valamennyi költségre fedezetet biztosítson.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68F086-E0CF-4D3B-9FD7-2339DE599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233D7FA9-D0A4-41C3-8B4F-CDBEA777F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hu-HU"/>
              <a:t>Az illeték megfizetése</a:t>
            </a:r>
            <a:endParaRPr lang="hu-HU" alt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AECC0-7DE9-43D3-8D2E-D8FB06CE3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fr-CH" dirty="0"/>
              <a:t>K</a:t>
            </a:r>
            <a:r>
              <a:rPr lang="hu-HU" dirty="0"/>
              <a:t>özigazgatási: bélyeggel, vagy átutalással vagy elektronikus fizetési rendszerben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dirty="0"/>
              <a:t>Kormányhivatalnál, kormányablaknál: átutalással, bankkártyával, készpénzzel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dirty="0"/>
              <a:t>Bírósági: illetékbélyeggel vagy elektronikus fizetési rendszeren keresztül, vagy átutalással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dirty="0"/>
              <a:t>Gépjármű vagyonszerzés: átutalás, bankkártya, készpénz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u-HU" dirty="0"/>
              <a:t>Egyéb vagyonszerzés: kiszabás alapján átutalással, postai átutalási megbízással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55E20D-C4C7-46F0-8EF5-0EB0787BF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28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B18238CD-7ED0-4907-8E3E-DA2B13EE8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Illetékek és díjak rendszere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FF32F-480A-49B8-8CAF-873ED439F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Illetékek</a:t>
            </a:r>
          </a:p>
          <a:p>
            <a:pPr lvl="1">
              <a:defRPr/>
            </a:pPr>
            <a:r>
              <a:rPr lang="hu-HU" sz="1800" dirty="0"/>
              <a:t>Eljárási</a:t>
            </a:r>
          </a:p>
          <a:p>
            <a:pPr lvl="2">
              <a:defRPr/>
            </a:pPr>
            <a:r>
              <a:rPr lang="hu-HU" sz="1800" dirty="0"/>
              <a:t>Közigazgatási hatósági</a:t>
            </a:r>
          </a:p>
          <a:p>
            <a:pPr lvl="2">
              <a:defRPr/>
            </a:pPr>
            <a:r>
              <a:rPr lang="hu-HU" sz="1800" dirty="0"/>
              <a:t>Bírósági</a:t>
            </a:r>
          </a:p>
          <a:p>
            <a:pPr lvl="2">
              <a:defRPr/>
            </a:pPr>
            <a:r>
              <a:rPr lang="hu-HU" sz="1800" dirty="0"/>
              <a:t>(Cégbírósági felügyeleti)</a:t>
            </a:r>
          </a:p>
          <a:p>
            <a:pPr lvl="1">
              <a:defRPr/>
            </a:pPr>
            <a:r>
              <a:rPr lang="hu-HU" sz="1800" dirty="0"/>
              <a:t>Vagyonszerzési</a:t>
            </a:r>
          </a:p>
          <a:p>
            <a:pPr lvl="2">
              <a:defRPr/>
            </a:pPr>
            <a:r>
              <a:rPr lang="hu-HU" sz="1800" dirty="0"/>
              <a:t>Ingyenes</a:t>
            </a:r>
          </a:p>
          <a:p>
            <a:pPr lvl="3">
              <a:defRPr/>
            </a:pPr>
            <a:r>
              <a:rPr lang="hu-HU" sz="1800" dirty="0"/>
              <a:t>Öröklési</a:t>
            </a:r>
          </a:p>
          <a:p>
            <a:pPr lvl="3">
              <a:defRPr/>
            </a:pPr>
            <a:r>
              <a:rPr lang="hu-HU" sz="1800" dirty="0"/>
              <a:t>Ajándékozási</a:t>
            </a:r>
          </a:p>
          <a:p>
            <a:pPr lvl="2">
              <a:defRPr/>
            </a:pPr>
            <a:r>
              <a:rPr lang="hu-HU" sz="1800" dirty="0"/>
              <a:t>Visszterhes</a:t>
            </a:r>
          </a:p>
          <a:p>
            <a:pPr indent="-285750">
              <a:defRPr/>
            </a:pPr>
            <a:r>
              <a:rPr lang="hu-HU" dirty="0"/>
              <a:t>Igazgatási és bírósági szolgáltatások díja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6D87A5-3A59-4E91-BF36-963B05A0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73321999-F2BD-45D7-821A-BDECD91A8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Öröklési illeték hatálya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D9185-59F3-486F-A195-B1CDBBE44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Az öröklési illetékre vonatkozó rendelkezéseket a belföldön levő hagyatékra minden esetben alkalmazni kell.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Magyar állampolgár, illetve Magyarországon élő nem magyar állampolgár vagy belföldi székhelyű jogi személy által örökölt, külföldön levő ingóhagyatékra, valamint a külföldi hagyatékba tartozó vagyoni értékű jogra abban az esetben kell alkalmazni, ha a hagyaték helye szerinti államban öröklési illetéket vagy ennek megfelelő adót nem kell fizetni.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 külföldön történt illeték- vagy adófizetés tényének bizonyítása az örököst terheli. Külföldön levő ingatlanhagyatékra az öröklési illetékre vonatkozó rendelkezések nem terjednek ki.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9E9BFC-29CA-4141-801E-67D87047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2D98C-53D1-4228-8BF7-3F3723B07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Ajándékozás és visszterhes vagyonátruházási illeték hatálya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CA78F-3126-454A-AD9F-B9E9CCEB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Az ajándékozási és visszterhes vagyonátruházási illetékre vonatkozó rendelkezéseket az ingó, a vagyoni értékű jog, a belföldi ingatlan és a belföldi ingatlanvagyonnal rendelkező társaság vagyoni betétje tekintetében kell alkalmazni, kivéve, ha nemzetközi szerződés másként rendelkezik.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Gépjármű és pótkocsi tulajdonjogának, vagyoni értékű jogának megszerzése tekintetében az ajándékozási és visszterhes vagyonátruházási illetékre vonatkozó rendelkezéseket akkor kell alkalmazni, ha a gépjárművet, pótkocsit belföldön vették, veszik nyilvántartásba, kivéve, ha nemzetközi szerződés másként rendelkezik.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7982C2-648E-4EAE-89E6-D3593A8AC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96A0F-06B0-4D99-9CD9-DAACD198E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Illetékkötelezettség keletkezése – öröklés és ajándékozás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EEE5E-CFEA-4513-B6C9-9CF7B22A0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Az öröklési illetékkötelezettség az örökhagyó halála napján keletkezik.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Az ajándékozási illetékkötelezettség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a) ingatlan ajándékozása esetén az ajándékozási szerződés megkötése napján,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b) ingó, vagyoni értékű jog ajándékozása esetén a szerződésről kiállított okirat aláírása napján; ha a szerződésről csak külföldön állítottak ki okiratot, azon a napon, amelyen az illetékkötelezettséget megalapító esemény bekövetkezett,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c) ha az ingó, a vagyoni értékű jog ajándékozásáról nem állítottak ki okiratot, a vagyonszerzéskor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keletkezik.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2099F-55B7-4763-9EFF-0A88AD857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20F37-77A5-4A8A-9BD9-25F0DDD10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626697" cy="1320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Illetékkötelezettség keletkezése – </a:t>
            </a:r>
            <a:br>
              <a:rPr lang="hu-HU" dirty="0"/>
            </a:br>
            <a:r>
              <a:rPr lang="hu-HU" dirty="0"/>
              <a:t>visszterhes vagyonátruházás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1B263-C41E-4347-B7DD-911354A67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 visszterhes vagyonátruházási illetékkötelezettség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a) </a:t>
            </a:r>
            <a:r>
              <a:rPr lang="hu-HU" dirty="0" err="1"/>
              <a:t>a</a:t>
            </a:r>
            <a:r>
              <a:rPr lang="hu-HU" dirty="0"/>
              <a:t> szerződés megkötése napján,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b) árverési vétel esetében az árverés napján,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c) ingatlannak, ingónak, vagyoni értékű jognak bírósági, hatósági határozattal történő megszerzése esetén a határozat jogerőre emelkedése, véglegessé válása napján,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d) az a)—c) pontban nem említett esetekben a vagyonszerzéskor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keletkezik.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5603D-62C6-4B97-8D8D-B56502D90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D234-4976-4E7A-AF57-D0BF7E667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770713" cy="1320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Illetékkötelezettség keletkezése – </a:t>
            </a:r>
            <a:br>
              <a:rPr lang="hu-HU" dirty="0"/>
            </a:br>
            <a:r>
              <a:rPr lang="hu-HU" dirty="0"/>
              <a:t>eljárási illeték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49C6588-961D-4D6E-AD0E-190D4D35DD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hu-HU" altLang="hu-HU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/>
              <a:t>Az eljárási illetékkötelezettség az eljárás megindítása iránti kérelem előterjesztésekor keletkezik.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5D4AE0-5F16-44BA-B7F6-A2E10117B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E3418B9F-45F3-42F7-AD45-ED4D6AE9A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Illetékmentesség fajtái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F646642-69A9-44E7-A639-71278BC2A6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dirty="0"/>
              <a:t>Az illeték tárgyára vonatkozó mentesség (tárgyi illetékmentesség) esetén nem kell illetéket fizetni.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dirty="0"/>
              <a:t>Az illeték fizetésére egyébként kötelezett mentessége (személyes illetékmentesség) esetén az illetéket a mentes féltől nem lehet követelni. Teljes személyes illetékmentességben részesül pl.: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dirty="0"/>
              <a:t>a) a Magyar Állam,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dirty="0"/>
              <a:t>b) a helyi önkormányzatok,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dirty="0"/>
              <a:t>c) a költségvetési szerv,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dirty="0"/>
              <a:t>d) az egyesület, a köztestület,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dirty="0"/>
              <a:t>e) az egyházi jogi személy,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dirty="0"/>
              <a:t>f) az alapítvány,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dirty="0"/>
              <a:t>g) a Magyar Nemzeti Vagyonkezelő Zrt.,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dirty="0"/>
              <a:t>h) a Magyar Nemzeti Bank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altLang="hu-HU" dirty="0"/>
              <a:t>Stb.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F07DBF-41EB-4136-B6B6-2B7B56B4B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750F1-9776-4C48-81D5-B11CFE75900A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2591</Words>
  <Application>Microsoft Office PowerPoint</Application>
  <PresentationFormat>On-screen Show (4:3)</PresentationFormat>
  <Paragraphs>201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Calibri</vt:lpstr>
      <vt:lpstr>Arial</vt:lpstr>
      <vt:lpstr>Facet</vt:lpstr>
      <vt:lpstr>Illetékek</vt:lpstr>
      <vt:lpstr>Alapvető szabályozás</vt:lpstr>
      <vt:lpstr>Illetékek és díjak rendszere</vt:lpstr>
      <vt:lpstr>Öröklési illeték hatálya</vt:lpstr>
      <vt:lpstr>Ajándékozás és visszterhes vagyonátruházási illeték hatálya</vt:lpstr>
      <vt:lpstr>Illetékkötelezettség keletkezése – öröklés és ajándékozás</vt:lpstr>
      <vt:lpstr>Illetékkötelezettség keletkezése –  visszterhes vagyonátruházás</vt:lpstr>
      <vt:lpstr>Illetékkötelezettség keletkezése –  eljárási illeték</vt:lpstr>
      <vt:lpstr>Illetékmentesség fajtái</vt:lpstr>
      <vt:lpstr>Öröklési illeték tárgya</vt:lpstr>
      <vt:lpstr>Ajándékozási illeték tárgya</vt:lpstr>
      <vt:lpstr>Az öröklési és ajándékozási illeték alapja</vt:lpstr>
      <vt:lpstr>Mentes az öröklési illeték alól</vt:lpstr>
      <vt:lpstr>Mentes az ajándékozási illeték alól (pl.)</vt:lpstr>
      <vt:lpstr>Visszterhes vagyonátruházási illeték tárgya</vt:lpstr>
      <vt:lpstr>Csere és Cserét pótló vétel</vt:lpstr>
      <vt:lpstr>Vagyonszerzési illeték alapjának számítása</vt:lpstr>
      <vt:lpstr>Gépjármű vagyonszerzési illetéke</vt:lpstr>
      <vt:lpstr>Illetékmentesség visszterhes vagyonszerzés esetén</vt:lpstr>
      <vt:lpstr>Közigazgatási hatósági eljárási illeték</vt:lpstr>
      <vt:lpstr>Közigazgatási hatósági eljárási illeték</vt:lpstr>
      <vt:lpstr>Bírósági eljárási illeték</vt:lpstr>
      <vt:lpstr>Polgári eljárási illeték</vt:lpstr>
      <vt:lpstr>Büntető eljárás illetéke</vt:lpstr>
      <vt:lpstr>Mérsékelt illeték</vt:lpstr>
      <vt:lpstr>Illetékfeljegyzési jog</vt:lpstr>
      <vt:lpstr>Igazgatási szolgáltatások díja</vt:lpstr>
      <vt:lpstr>Az illeték megfizetése</vt:lpstr>
    </vt:vector>
  </TitlesOfParts>
  <Company>European Investment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Pénzügyi jog</dc:title>
  <dc:creator>HALASZ Zsolt</dc:creator>
  <cp:lastModifiedBy>HZS</cp:lastModifiedBy>
  <cp:revision>16</cp:revision>
  <dcterms:created xsi:type="dcterms:W3CDTF">2017-11-29T15:49:41Z</dcterms:created>
  <dcterms:modified xsi:type="dcterms:W3CDTF">2020-04-29T13:03:12Z</dcterms:modified>
</cp:coreProperties>
</file>