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82" r:id="rId4"/>
    <p:sldId id="271" r:id="rId5"/>
    <p:sldId id="270" r:id="rId6"/>
    <p:sldId id="274" r:id="rId7"/>
    <p:sldId id="275" r:id="rId8"/>
    <p:sldId id="287" r:id="rId9"/>
    <p:sldId id="276" r:id="rId10"/>
    <p:sldId id="286" r:id="rId11"/>
    <p:sldId id="281" r:id="rId12"/>
    <p:sldId id="285" r:id="rId13"/>
    <p:sldId id="277" r:id="rId14"/>
    <p:sldId id="278" r:id="rId15"/>
    <p:sldId id="279"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hu-HU"/>
          </a:p>
        </p:txBody>
      </p:sp>
      <p:sp>
        <p:nvSpPr>
          <p:cNvPr id="5" name="Footer Placeholder 4"/>
          <p:cNvSpPr>
            <a:spLocks noGrp="1"/>
          </p:cNvSpPr>
          <p:nvPr>
            <p:ph type="ftr" sz="quarter" idx="11"/>
          </p:nvPr>
        </p:nvSpPr>
        <p:spPr/>
        <p:txBody>
          <a:bodyPr/>
          <a:lstStyle/>
          <a:p>
            <a:pPr>
              <a:defRPr/>
            </a:pPr>
            <a:endParaRPr lang="hu-HU"/>
          </a:p>
        </p:txBody>
      </p:sp>
      <p:sp>
        <p:nvSpPr>
          <p:cNvPr id="6" name="Slide Number Placeholder 5"/>
          <p:cNvSpPr>
            <a:spLocks noGrp="1"/>
          </p:cNvSpPr>
          <p:nvPr>
            <p:ph type="sldNum" sz="quarter" idx="12"/>
          </p:nvPr>
        </p:nvSpPr>
        <p:spPr/>
        <p:txBody>
          <a:bodyPr/>
          <a:lstStyle/>
          <a:p>
            <a:pPr>
              <a:defRPr/>
            </a:pPr>
            <a:fld id="{05983A73-A97B-4C62-9E35-16A87A87DF5A}" type="slidenum">
              <a:rPr lang="hu-HU" altLang="hu-HU" smtClean="0"/>
              <a:pPr>
                <a:defRPr/>
              </a:pPr>
              <a:t>‹#›</a:t>
            </a:fld>
            <a:endParaRPr lang="hu-HU" altLang="hu-HU"/>
          </a:p>
        </p:txBody>
      </p:sp>
    </p:spTree>
    <p:extLst>
      <p:ext uri="{BB962C8B-B14F-4D97-AF65-F5344CB8AC3E}">
        <p14:creationId xmlns:p14="http://schemas.microsoft.com/office/powerpoint/2010/main" val="1948005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hu-HU"/>
          </a:p>
        </p:txBody>
      </p:sp>
      <p:sp>
        <p:nvSpPr>
          <p:cNvPr id="5" name="Footer Placeholder 4"/>
          <p:cNvSpPr>
            <a:spLocks noGrp="1"/>
          </p:cNvSpPr>
          <p:nvPr>
            <p:ph type="ftr" sz="quarter" idx="11"/>
          </p:nvPr>
        </p:nvSpPr>
        <p:spPr/>
        <p:txBody>
          <a:bodyPr/>
          <a:lstStyle/>
          <a:p>
            <a:pPr>
              <a:defRPr/>
            </a:pPr>
            <a:endParaRPr lang="hu-HU"/>
          </a:p>
        </p:txBody>
      </p:sp>
      <p:sp>
        <p:nvSpPr>
          <p:cNvPr id="6" name="Slide Number Placeholder 5"/>
          <p:cNvSpPr>
            <a:spLocks noGrp="1"/>
          </p:cNvSpPr>
          <p:nvPr>
            <p:ph type="sldNum" sz="quarter" idx="12"/>
          </p:nvPr>
        </p:nvSpPr>
        <p:spPr/>
        <p:txBody>
          <a:bodyPr/>
          <a:lstStyle/>
          <a:p>
            <a:pPr>
              <a:defRPr/>
            </a:pPr>
            <a:fld id="{05983A73-A97B-4C62-9E35-16A87A87DF5A}" type="slidenum">
              <a:rPr lang="hu-HU" altLang="hu-HU" smtClean="0"/>
              <a:pPr>
                <a:defRPr/>
              </a:pPr>
              <a:t>‹#›</a:t>
            </a:fld>
            <a:endParaRPr lang="hu-HU" altLang="hu-HU"/>
          </a:p>
        </p:txBody>
      </p:sp>
    </p:spTree>
    <p:extLst>
      <p:ext uri="{BB962C8B-B14F-4D97-AF65-F5344CB8AC3E}">
        <p14:creationId xmlns:p14="http://schemas.microsoft.com/office/powerpoint/2010/main" val="926435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hu-HU"/>
          </a:p>
        </p:txBody>
      </p:sp>
      <p:sp>
        <p:nvSpPr>
          <p:cNvPr id="5" name="Footer Placeholder 4"/>
          <p:cNvSpPr>
            <a:spLocks noGrp="1"/>
          </p:cNvSpPr>
          <p:nvPr>
            <p:ph type="ftr" sz="quarter" idx="11"/>
          </p:nvPr>
        </p:nvSpPr>
        <p:spPr/>
        <p:txBody>
          <a:bodyPr/>
          <a:lstStyle/>
          <a:p>
            <a:pPr>
              <a:defRPr/>
            </a:pPr>
            <a:endParaRPr lang="hu-HU"/>
          </a:p>
        </p:txBody>
      </p:sp>
      <p:sp>
        <p:nvSpPr>
          <p:cNvPr id="6" name="Slide Number Placeholder 5"/>
          <p:cNvSpPr>
            <a:spLocks noGrp="1"/>
          </p:cNvSpPr>
          <p:nvPr>
            <p:ph type="sldNum" sz="quarter" idx="12"/>
          </p:nvPr>
        </p:nvSpPr>
        <p:spPr/>
        <p:txBody>
          <a:bodyPr/>
          <a:lstStyle/>
          <a:p>
            <a:pPr>
              <a:defRPr/>
            </a:pPr>
            <a:fld id="{05983A73-A97B-4C62-9E35-16A87A87DF5A}" type="slidenum">
              <a:rPr lang="hu-HU" altLang="hu-HU" smtClean="0"/>
              <a:pPr>
                <a:defRPr/>
              </a:pPr>
              <a:t>‹#›</a:t>
            </a:fld>
            <a:endParaRPr lang="hu-HU" altLang="hu-H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636617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hu-HU"/>
          </a:p>
        </p:txBody>
      </p:sp>
      <p:sp>
        <p:nvSpPr>
          <p:cNvPr id="5" name="Footer Placeholder 4"/>
          <p:cNvSpPr>
            <a:spLocks noGrp="1"/>
          </p:cNvSpPr>
          <p:nvPr>
            <p:ph type="ftr" sz="quarter" idx="11"/>
          </p:nvPr>
        </p:nvSpPr>
        <p:spPr/>
        <p:txBody>
          <a:bodyPr/>
          <a:lstStyle/>
          <a:p>
            <a:pPr>
              <a:defRPr/>
            </a:pPr>
            <a:endParaRPr lang="hu-HU"/>
          </a:p>
        </p:txBody>
      </p:sp>
      <p:sp>
        <p:nvSpPr>
          <p:cNvPr id="6" name="Slide Number Placeholder 5"/>
          <p:cNvSpPr>
            <a:spLocks noGrp="1"/>
          </p:cNvSpPr>
          <p:nvPr>
            <p:ph type="sldNum" sz="quarter" idx="12"/>
          </p:nvPr>
        </p:nvSpPr>
        <p:spPr/>
        <p:txBody>
          <a:bodyPr/>
          <a:lstStyle/>
          <a:p>
            <a:pPr>
              <a:defRPr/>
            </a:pPr>
            <a:fld id="{05983A73-A97B-4C62-9E35-16A87A87DF5A}" type="slidenum">
              <a:rPr lang="hu-HU" altLang="hu-HU" smtClean="0"/>
              <a:pPr>
                <a:defRPr/>
              </a:pPr>
              <a:t>‹#›</a:t>
            </a:fld>
            <a:endParaRPr lang="hu-HU" altLang="hu-HU"/>
          </a:p>
        </p:txBody>
      </p:sp>
    </p:spTree>
    <p:extLst>
      <p:ext uri="{BB962C8B-B14F-4D97-AF65-F5344CB8AC3E}">
        <p14:creationId xmlns:p14="http://schemas.microsoft.com/office/powerpoint/2010/main" val="3827071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hu-HU"/>
          </a:p>
        </p:txBody>
      </p:sp>
      <p:sp>
        <p:nvSpPr>
          <p:cNvPr id="5" name="Footer Placeholder 4"/>
          <p:cNvSpPr>
            <a:spLocks noGrp="1"/>
          </p:cNvSpPr>
          <p:nvPr>
            <p:ph type="ftr" sz="quarter" idx="11"/>
          </p:nvPr>
        </p:nvSpPr>
        <p:spPr/>
        <p:txBody>
          <a:bodyPr/>
          <a:lstStyle/>
          <a:p>
            <a:pPr>
              <a:defRPr/>
            </a:pPr>
            <a:endParaRPr lang="hu-HU"/>
          </a:p>
        </p:txBody>
      </p:sp>
      <p:sp>
        <p:nvSpPr>
          <p:cNvPr id="6" name="Slide Number Placeholder 5"/>
          <p:cNvSpPr>
            <a:spLocks noGrp="1"/>
          </p:cNvSpPr>
          <p:nvPr>
            <p:ph type="sldNum" sz="quarter" idx="12"/>
          </p:nvPr>
        </p:nvSpPr>
        <p:spPr/>
        <p:txBody>
          <a:bodyPr/>
          <a:lstStyle/>
          <a:p>
            <a:pPr>
              <a:defRPr/>
            </a:pPr>
            <a:fld id="{05983A73-A97B-4C62-9E35-16A87A87DF5A}" type="slidenum">
              <a:rPr lang="hu-HU" altLang="hu-HU" smtClean="0"/>
              <a:pPr>
                <a:defRPr/>
              </a:pPr>
              <a:t>‹#›</a:t>
            </a:fld>
            <a:endParaRPr lang="hu-HU" altLang="hu-H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512475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hu-HU"/>
          </a:p>
        </p:txBody>
      </p:sp>
      <p:sp>
        <p:nvSpPr>
          <p:cNvPr id="5" name="Footer Placeholder 4"/>
          <p:cNvSpPr>
            <a:spLocks noGrp="1"/>
          </p:cNvSpPr>
          <p:nvPr>
            <p:ph type="ftr" sz="quarter" idx="11"/>
          </p:nvPr>
        </p:nvSpPr>
        <p:spPr/>
        <p:txBody>
          <a:bodyPr/>
          <a:lstStyle/>
          <a:p>
            <a:pPr>
              <a:defRPr/>
            </a:pPr>
            <a:endParaRPr lang="hu-HU"/>
          </a:p>
        </p:txBody>
      </p:sp>
      <p:sp>
        <p:nvSpPr>
          <p:cNvPr id="6" name="Slide Number Placeholder 5"/>
          <p:cNvSpPr>
            <a:spLocks noGrp="1"/>
          </p:cNvSpPr>
          <p:nvPr>
            <p:ph type="sldNum" sz="quarter" idx="12"/>
          </p:nvPr>
        </p:nvSpPr>
        <p:spPr/>
        <p:txBody>
          <a:bodyPr/>
          <a:lstStyle/>
          <a:p>
            <a:pPr>
              <a:defRPr/>
            </a:pPr>
            <a:fld id="{05983A73-A97B-4C62-9E35-16A87A87DF5A}" type="slidenum">
              <a:rPr lang="hu-HU" altLang="hu-HU" smtClean="0"/>
              <a:pPr>
                <a:defRPr/>
              </a:pPr>
              <a:t>‹#›</a:t>
            </a:fld>
            <a:endParaRPr lang="hu-HU" altLang="hu-HU"/>
          </a:p>
        </p:txBody>
      </p:sp>
    </p:spTree>
    <p:extLst>
      <p:ext uri="{BB962C8B-B14F-4D97-AF65-F5344CB8AC3E}">
        <p14:creationId xmlns:p14="http://schemas.microsoft.com/office/powerpoint/2010/main" val="34854642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hu-HU"/>
          </a:p>
        </p:txBody>
      </p:sp>
      <p:sp>
        <p:nvSpPr>
          <p:cNvPr id="5" name="Footer Placeholder 4"/>
          <p:cNvSpPr>
            <a:spLocks noGrp="1"/>
          </p:cNvSpPr>
          <p:nvPr>
            <p:ph type="ftr" sz="quarter" idx="11"/>
          </p:nvPr>
        </p:nvSpPr>
        <p:spPr/>
        <p:txBody>
          <a:bodyPr/>
          <a:lstStyle/>
          <a:p>
            <a:pPr>
              <a:defRPr/>
            </a:pPr>
            <a:endParaRPr lang="hu-HU"/>
          </a:p>
        </p:txBody>
      </p:sp>
      <p:sp>
        <p:nvSpPr>
          <p:cNvPr id="6" name="Slide Number Placeholder 5"/>
          <p:cNvSpPr>
            <a:spLocks noGrp="1"/>
          </p:cNvSpPr>
          <p:nvPr>
            <p:ph type="sldNum" sz="quarter" idx="12"/>
          </p:nvPr>
        </p:nvSpPr>
        <p:spPr/>
        <p:txBody>
          <a:bodyPr/>
          <a:lstStyle/>
          <a:p>
            <a:pPr>
              <a:defRPr/>
            </a:pPr>
            <a:fld id="{05983A73-A97B-4C62-9E35-16A87A87DF5A}" type="slidenum">
              <a:rPr lang="hu-HU" altLang="hu-HU" smtClean="0"/>
              <a:pPr>
                <a:defRPr/>
              </a:pPr>
              <a:t>‹#›</a:t>
            </a:fld>
            <a:endParaRPr lang="hu-HU" altLang="hu-HU"/>
          </a:p>
        </p:txBody>
      </p:sp>
    </p:spTree>
    <p:extLst>
      <p:ext uri="{BB962C8B-B14F-4D97-AF65-F5344CB8AC3E}">
        <p14:creationId xmlns:p14="http://schemas.microsoft.com/office/powerpoint/2010/main" val="20075325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hu-HU"/>
          </a:p>
        </p:txBody>
      </p:sp>
      <p:sp>
        <p:nvSpPr>
          <p:cNvPr id="5" name="Footer Placeholder 4"/>
          <p:cNvSpPr>
            <a:spLocks noGrp="1"/>
          </p:cNvSpPr>
          <p:nvPr>
            <p:ph type="ftr" sz="quarter" idx="11"/>
          </p:nvPr>
        </p:nvSpPr>
        <p:spPr/>
        <p:txBody>
          <a:bodyPr/>
          <a:lstStyle/>
          <a:p>
            <a:pPr>
              <a:defRPr/>
            </a:pPr>
            <a:endParaRPr lang="hu-HU"/>
          </a:p>
        </p:txBody>
      </p:sp>
      <p:sp>
        <p:nvSpPr>
          <p:cNvPr id="6" name="Slide Number Placeholder 5"/>
          <p:cNvSpPr>
            <a:spLocks noGrp="1"/>
          </p:cNvSpPr>
          <p:nvPr>
            <p:ph type="sldNum" sz="quarter" idx="12"/>
          </p:nvPr>
        </p:nvSpPr>
        <p:spPr/>
        <p:txBody>
          <a:bodyPr/>
          <a:lstStyle/>
          <a:p>
            <a:pPr>
              <a:defRPr/>
            </a:pPr>
            <a:fld id="{05983A73-A97B-4C62-9E35-16A87A87DF5A}" type="slidenum">
              <a:rPr lang="hu-HU" altLang="hu-HU" smtClean="0"/>
              <a:pPr>
                <a:defRPr/>
              </a:pPr>
              <a:t>‹#›</a:t>
            </a:fld>
            <a:endParaRPr lang="hu-HU" altLang="hu-HU"/>
          </a:p>
        </p:txBody>
      </p:sp>
    </p:spTree>
    <p:extLst>
      <p:ext uri="{BB962C8B-B14F-4D97-AF65-F5344CB8AC3E}">
        <p14:creationId xmlns:p14="http://schemas.microsoft.com/office/powerpoint/2010/main" val="2516389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hu-HU"/>
          </a:p>
        </p:txBody>
      </p:sp>
      <p:sp>
        <p:nvSpPr>
          <p:cNvPr id="5" name="Footer Placeholder 4"/>
          <p:cNvSpPr>
            <a:spLocks noGrp="1"/>
          </p:cNvSpPr>
          <p:nvPr>
            <p:ph type="ftr" sz="quarter" idx="11"/>
          </p:nvPr>
        </p:nvSpPr>
        <p:spPr/>
        <p:txBody>
          <a:bodyPr/>
          <a:lstStyle/>
          <a:p>
            <a:pPr>
              <a:defRPr/>
            </a:pPr>
            <a:endParaRPr lang="hu-HU"/>
          </a:p>
        </p:txBody>
      </p:sp>
      <p:sp>
        <p:nvSpPr>
          <p:cNvPr id="6" name="Slide Number Placeholder 5"/>
          <p:cNvSpPr>
            <a:spLocks noGrp="1"/>
          </p:cNvSpPr>
          <p:nvPr>
            <p:ph type="sldNum" sz="quarter" idx="12"/>
          </p:nvPr>
        </p:nvSpPr>
        <p:spPr/>
        <p:txBody>
          <a:bodyPr/>
          <a:lstStyle/>
          <a:p>
            <a:pPr>
              <a:defRPr/>
            </a:pPr>
            <a:fld id="{05983A73-A97B-4C62-9E35-16A87A87DF5A}" type="slidenum">
              <a:rPr lang="hu-HU" altLang="hu-HU" smtClean="0"/>
              <a:pPr>
                <a:defRPr/>
              </a:pPr>
              <a:t>‹#›</a:t>
            </a:fld>
            <a:endParaRPr lang="hu-HU" altLang="hu-HU"/>
          </a:p>
        </p:txBody>
      </p:sp>
    </p:spTree>
    <p:extLst>
      <p:ext uri="{BB962C8B-B14F-4D97-AF65-F5344CB8AC3E}">
        <p14:creationId xmlns:p14="http://schemas.microsoft.com/office/powerpoint/2010/main" val="3703339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hu-HU"/>
          </a:p>
        </p:txBody>
      </p:sp>
      <p:sp>
        <p:nvSpPr>
          <p:cNvPr id="5" name="Footer Placeholder 4"/>
          <p:cNvSpPr>
            <a:spLocks noGrp="1"/>
          </p:cNvSpPr>
          <p:nvPr>
            <p:ph type="ftr" sz="quarter" idx="11"/>
          </p:nvPr>
        </p:nvSpPr>
        <p:spPr/>
        <p:txBody>
          <a:bodyPr/>
          <a:lstStyle/>
          <a:p>
            <a:pPr>
              <a:defRPr/>
            </a:pPr>
            <a:endParaRPr lang="hu-HU"/>
          </a:p>
        </p:txBody>
      </p:sp>
      <p:sp>
        <p:nvSpPr>
          <p:cNvPr id="6" name="Slide Number Placeholder 5"/>
          <p:cNvSpPr>
            <a:spLocks noGrp="1"/>
          </p:cNvSpPr>
          <p:nvPr>
            <p:ph type="sldNum" sz="quarter" idx="12"/>
          </p:nvPr>
        </p:nvSpPr>
        <p:spPr/>
        <p:txBody>
          <a:bodyPr/>
          <a:lstStyle/>
          <a:p>
            <a:pPr>
              <a:defRPr/>
            </a:pPr>
            <a:fld id="{05983A73-A97B-4C62-9E35-16A87A87DF5A}" type="slidenum">
              <a:rPr lang="hu-HU" altLang="hu-HU" smtClean="0"/>
              <a:pPr>
                <a:defRPr/>
              </a:pPr>
              <a:t>‹#›</a:t>
            </a:fld>
            <a:endParaRPr lang="hu-HU" altLang="hu-HU"/>
          </a:p>
        </p:txBody>
      </p:sp>
    </p:spTree>
    <p:extLst>
      <p:ext uri="{BB962C8B-B14F-4D97-AF65-F5344CB8AC3E}">
        <p14:creationId xmlns:p14="http://schemas.microsoft.com/office/powerpoint/2010/main" val="256836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hu-HU"/>
          </a:p>
        </p:txBody>
      </p:sp>
      <p:sp>
        <p:nvSpPr>
          <p:cNvPr id="6" name="Footer Placeholder 5"/>
          <p:cNvSpPr>
            <a:spLocks noGrp="1"/>
          </p:cNvSpPr>
          <p:nvPr>
            <p:ph type="ftr" sz="quarter" idx="11"/>
          </p:nvPr>
        </p:nvSpPr>
        <p:spPr/>
        <p:txBody>
          <a:bodyPr/>
          <a:lstStyle/>
          <a:p>
            <a:pPr>
              <a:defRPr/>
            </a:pPr>
            <a:endParaRPr lang="hu-HU"/>
          </a:p>
        </p:txBody>
      </p:sp>
      <p:sp>
        <p:nvSpPr>
          <p:cNvPr id="7" name="Slide Number Placeholder 6"/>
          <p:cNvSpPr>
            <a:spLocks noGrp="1"/>
          </p:cNvSpPr>
          <p:nvPr>
            <p:ph type="sldNum" sz="quarter" idx="12"/>
          </p:nvPr>
        </p:nvSpPr>
        <p:spPr/>
        <p:txBody>
          <a:bodyPr/>
          <a:lstStyle/>
          <a:p>
            <a:pPr>
              <a:defRPr/>
            </a:pPr>
            <a:fld id="{05983A73-A97B-4C62-9E35-16A87A87DF5A}" type="slidenum">
              <a:rPr lang="hu-HU" altLang="hu-HU" smtClean="0"/>
              <a:pPr>
                <a:defRPr/>
              </a:pPr>
              <a:t>‹#›</a:t>
            </a:fld>
            <a:endParaRPr lang="hu-HU" altLang="hu-HU"/>
          </a:p>
        </p:txBody>
      </p:sp>
    </p:spTree>
    <p:extLst>
      <p:ext uri="{BB962C8B-B14F-4D97-AF65-F5344CB8AC3E}">
        <p14:creationId xmlns:p14="http://schemas.microsoft.com/office/powerpoint/2010/main" val="3797309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hu-HU"/>
          </a:p>
        </p:txBody>
      </p:sp>
      <p:sp>
        <p:nvSpPr>
          <p:cNvPr id="8" name="Footer Placeholder 7"/>
          <p:cNvSpPr>
            <a:spLocks noGrp="1"/>
          </p:cNvSpPr>
          <p:nvPr>
            <p:ph type="ftr" sz="quarter" idx="11"/>
          </p:nvPr>
        </p:nvSpPr>
        <p:spPr/>
        <p:txBody>
          <a:bodyPr/>
          <a:lstStyle/>
          <a:p>
            <a:pPr>
              <a:defRPr/>
            </a:pPr>
            <a:endParaRPr lang="hu-HU"/>
          </a:p>
        </p:txBody>
      </p:sp>
      <p:sp>
        <p:nvSpPr>
          <p:cNvPr id="9" name="Slide Number Placeholder 8"/>
          <p:cNvSpPr>
            <a:spLocks noGrp="1"/>
          </p:cNvSpPr>
          <p:nvPr>
            <p:ph type="sldNum" sz="quarter" idx="12"/>
          </p:nvPr>
        </p:nvSpPr>
        <p:spPr/>
        <p:txBody>
          <a:bodyPr/>
          <a:lstStyle/>
          <a:p>
            <a:pPr>
              <a:defRPr/>
            </a:pPr>
            <a:fld id="{05983A73-A97B-4C62-9E35-16A87A87DF5A}" type="slidenum">
              <a:rPr lang="hu-HU" altLang="hu-HU" smtClean="0"/>
              <a:pPr>
                <a:defRPr/>
              </a:pPr>
              <a:t>‹#›</a:t>
            </a:fld>
            <a:endParaRPr lang="hu-HU" altLang="hu-HU"/>
          </a:p>
        </p:txBody>
      </p:sp>
    </p:spTree>
    <p:extLst>
      <p:ext uri="{BB962C8B-B14F-4D97-AF65-F5344CB8AC3E}">
        <p14:creationId xmlns:p14="http://schemas.microsoft.com/office/powerpoint/2010/main" val="3723344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hu-HU"/>
          </a:p>
        </p:txBody>
      </p:sp>
      <p:sp>
        <p:nvSpPr>
          <p:cNvPr id="4" name="Footer Placeholder 3"/>
          <p:cNvSpPr>
            <a:spLocks noGrp="1"/>
          </p:cNvSpPr>
          <p:nvPr>
            <p:ph type="ftr" sz="quarter" idx="11"/>
          </p:nvPr>
        </p:nvSpPr>
        <p:spPr/>
        <p:txBody>
          <a:bodyPr/>
          <a:lstStyle/>
          <a:p>
            <a:pPr>
              <a:defRPr/>
            </a:pPr>
            <a:endParaRPr lang="hu-HU"/>
          </a:p>
        </p:txBody>
      </p:sp>
      <p:sp>
        <p:nvSpPr>
          <p:cNvPr id="5" name="Slide Number Placeholder 4"/>
          <p:cNvSpPr>
            <a:spLocks noGrp="1"/>
          </p:cNvSpPr>
          <p:nvPr>
            <p:ph type="sldNum" sz="quarter" idx="12"/>
          </p:nvPr>
        </p:nvSpPr>
        <p:spPr/>
        <p:txBody>
          <a:bodyPr/>
          <a:lstStyle/>
          <a:p>
            <a:pPr>
              <a:defRPr/>
            </a:pPr>
            <a:fld id="{05983A73-A97B-4C62-9E35-16A87A87DF5A}" type="slidenum">
              <a:rPr lang="hu-HU" altLang="hu-HU" smtClean="0"/>
              <a:pPr>
                <a:defRPr/>
              </a:pPr>
              <a:t>‹#›</a:t>
            </a:fld>
            <a:endParaRPr lang="hu-HU" altLang="hu-HU"/>
          </a:p>
        </p:txBody>
      </p:sp>
    </p:spTree>
    <p:extLst>
      <p:ext uri="{BB962C8B-B14F-4D97-AF65-F5344CB8AC3E}">
        <p14:creationId xmlns:p14="http://schemas.microsoft.com/office/powerpoint/2010/main" val="3477400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hu-HU"/>
          </a:p>
        </p:txBody>
      </p:sp>
      <p:sp>
        <p:nvSpPr>
          <p:cNvPr id="3" name="Footer Placeholder 2"/>
          <p:cNvSpPr>
            <a:spLocks noGrp="1"/>
          </p:cNvSpPr>
          <p:nvPr>
            <p:ph type="ftr" sz="quarter" idx="11"/>
          </p:nvPr>
        </p:nvSpPr>
        <p:spPr/>
        <p:txBody>
          <a:bodyPr/>
          <a:lstStyle/>
          <a:p>
            <a:pPr>
              <a:defRPr/>
            </a:pPr>
            <a:endParaRPr lang="hu-HU"/>
          </a:p>
        </p:txBody>
      </p:sp>
      <p:sp>
        <p:nvSpPr>
          <p:cNvPr id="4" name="Slide Number Placeholder 3"/>
          <p:cNvSpPr>
            <a:spLocks noGrp="1"/>
          </p:cNvSpPr>
          <p:nvPr>
            <p:ph type="sldNum" sz="quarter" idx="12"/>
          </p:nvPr>
        </p:nvSpPr>
        <p:spPr/>
        <p:txBody>
          <a:bodyPr/>
          <a:lstStyle/>
          <a:p>
            <a:pPr>
              <a:defRPr/>
            </a:pPr>
            <a:fld id="{05983A73-A97B-4C62-9E35-16A87A87DF5A}" type="slidenum">
              <a:rPr lang="hu-HU" altLang="hu-HU" smtClean="0"/>
              <a:pPr>
                <a:defRPr/>
              </a:pPr>
              <a:t>‹#›</a:t>
            </a:fld>
            <a:endParaRPr lang="hu-HU" altLang="hu-HU"/>
          </a:p>
        </p:txBody>
      </p:sp>
    </p:spTree>
    <p:extLst>
      <p:ext uri="{BB962C8B-B14F-4D97-AF65-F5344CB8AC3E}">
        <p14:creationId xmlns:p14="http://schemas.microsoft.com/office/powerpoint/2010/main" val="4237307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hu-HU"/>
          </a:p>
        </p:txBody>
      </p:sp>
      <p:sp>
        <p:nvSpPr>
          <p:cNvPr id="6" name="Footer Placeholder 5"/>
          <p:cNvSpPr>
            <a:spLocks noGrp="1"/>
          </p:cNvSpPr>
          <p:nvPr>
            <p:ph type="ftr" sz="quarter" idx="11"/>
          </p:nvPr>
        </p:nvSpPr>
        <p:spPr/>
        <p:txBody>
          <a:bodyPr/>
          <a:lstStyle/>
          <a:p>
            <a:pPr>
              <a:defRPr/>
            </a:pPr>
            <a:endParaRPr lang="hu-HU"/>
          </a:p>
        </p:txBody>
      </p:sp>
      <p:sp>
        <p:nvSpPr>
          <p:cNvPr id="7" name="Slide Number Placeholder 6"/>
          <p:cNvSpPr>
            <a:spLocks noGrp="1"/>
          </p:cNvSpPr>
          <p:nvPr>
            <p:ph type="sldNum" sz="quarter" idx="12"/>
          </p:nvPr>
        </p:nvSpPr>
        <p:spPr/>
        <p:txBody>
          <a:bodyPr/>
          <a:lstStyle/>
          <a:p>
            <a:pPr>
              <a:defRPr/>
            </a:pPr>
            <a:fld id="{05983A73-A97B-4C62-9E35-16A87A87DF5A}" type="slidenum">
              <a:rPr lang="hu-HU" altLang="hu-HU" smtClean="0"/>
              <a:pPr>
                <a:defRPr/>
              </a:pPr>
              <a:t>‹#›</a:t>
            </a:fld>
            <a:endParaRPr lang="hu-HU" altLang="hu-HU"/>
          </a:p>
        </p:txBody>
      </p:sp>
    </p:spTree>
    <p:extLst>
      <p:ext uri="{BB962C8B-B14F-4D97-AF65-F5344CB8AC3E}">
        <p14:creationId xmlns:p14="http://schemas.microsoft.com/office/powerpoint/2010/main" val="296016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hu-HU"/>
          </a:p>
        </p:txBody>
      </p:sp>
      <p:sp>
        <p:nvSpPr>
          <p:cNvPr id="6" name="Footer Placeholder 5"/>
          <p:cNvSpPr>
            <a:spLocks noGrp="1"/>
          </p:cNvSpPr>
          <p:nvPr>
            <p:ph type="ftr" sz="quarter" idx="11"/>
          </p:nvPr>
        </p:nvSpPr>
        <p:spPr/>
        <p:txBody>
          <a:bodyPr/>
          <a:lstStyle/>
          <a:p>
            <a:pPr>
              <a:defRPr/>
            </a:pPr>
            <a:endParaRPr lang="hu-HU"/>
          </a:p>
        </p:txBody>
      </p:sp>
      <p:sp>
        <p:nvSpPr>
          <p:cNvPr id="7" name="Slide Number Placeholder 6"/>
          <p:cNvSpPr>
            <a:spLocks noGrp="1"/>
          </p:cNvSpPr>
          <p:nvPr>
            <p:ph type="sldNum" sz="quarter" idx="12"/>
          </p:nvPr>
        </p:nvSpPr>
        <p:spPr/>
        <p:txBody>
          <a:bodyPr/>
          <a:lstStyle/>
          <a:p>
            <a:pPr>
              <a:defRPr/>
            </a:pPr>
            <a:fld id="{05983A73-A97B-4C62-9E35-16A87A87DF5A}" type="slidenum">
              <a:rPr lang="hu-HU" altLang="hu-HU" smtClean="0"/>
              <a:pPr>
                <a:defRPr/>
              </a:pPr>
              <a:t>‹#›</a:t>
            </a:fld>
            <a:endParaRPr lang="hu-HU" altLang="hu-HU"/>
          </a:p>
        </p:txBody>
      </p:sp>
    </p:spTree>
    <p:extLst>
      <p:ext uri="{BB962C8B-B14F-4D97-AF65-F5344CB8AC3E}">
        <p14:creationId xmlns:p14="http://schemas.microsoft.com/office/powerpoint/2010/main" val="822015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hu-HU"/>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hu-HU"/>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05983A73-A97B-4C62-9E35-16A87A87DF5A}" type="slidenum">
              <a:rPr lang="hu-HU" altLang="hu-HU" smtClean="0"/>
              <a:pPr>
                <a:defRPr/>
              </a:pPr>
              <a:t>‹#›</a:t>
            </a:fld>
            <a:endParaRPr lang="hu-HU" altLang="hu-HU"/>
          </a:p>
        </p:txBody>
      </p:sp>
    </p:spTree>
    <p:extLst>
      <p:ext uri="{BB962C8B-B14F-4D97-AF65-F5344CB8AC3E}">
        <p14:creationId xmlns:p14="http://schemas.microsoft.com/office/powerpoint/2010/main" val="26996488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34BBF331-C789-4E1F-8B3A-A2D71A016FE9}"/>
              </a:ext>
            </a:extLst>
          </p:cNvPr>
          <p:cNvSpPr>
            <a:spLocks noGrp="1" noChangeArrowheads="1"/>
          </p:cNvSpPr>
          <p:nvPr>
            <p:ph type="ctrTitle"/>
          </p:nvPr>
        </p:nvSpPr>
        <p:spPr/>
        <p:txBody>
          <a:bodyPr/>
          <a:lstStyle/>
          <a:p>
            <a:pPr algn="ctr" eaLnBrk="1" hangingPunct="1"/>
            <a:r>
              <a:rPr lang="hu-HU" altLang="hu-HU" dirty="0"/>
              <a:t>A helyi adók</a:t>
            </a:r>
            <a:br>
              <a:rPr lang="hu-HU" altLang="hu-HU" dirty="0"/>
            </a:br>
            <a:r>
              <a:rPr lang="hu-HU" altLang="hu-HU" sz="3600" dirty="0"/>
              <a:t>(vagyoni és idegenfrgami adók)</a:t>
            </a:r>
            <a:endParaRPr lang="hu-HU" altLang="hu-HU" dirty="0"/>
          </a:p>
        </p:txBody>
      </p:sp>
      <p:sp>
        <p:nvSpPr>
          <p:cNvPr id="2051" name="Rectangle 3">
            <a:extLst>
              <a:ext uri="{FF2B5EF4-FFF2-40B4-BE49-F238E27FC236}">
                <a16:creationId xmlns:a16="http://schemas.microsoft.com/office/drawing/2014/main" id="{D6A3655E-4480-46B5-BE0E-A7137289DC6B}"/>
              </a:ext>
            </a:extLst>
          </p:cNvPr>
          <p:cNvSpPr>
            <a:spLocks noGrp="1" noChangeArrowheads="1"/>
          </p:cNvSpPr>
          <p:nvPr>
            <p:ph type="subTitle" idx="1"/>
          </p:nvPr>
        </p:nvSpPr>
        <p:spPr/>
        <p:txBody>
          <a:bodyPr/>
          <a:lstStyle/>
          <a:p>
            <a:pPr eaLnBrk="1" hangingPunct="1"/>
            <a:endParaRPr lang="hu-HU" altLang="hu-HU" dirty="0"/>
          </a:p>
          <a:p>
            <a:pPr algn="ctr" eaLnBrk="1" hangingPunct="1"/>
            <a:r>
              <a:rPr lang="hu-HU" altLang="hu-HU" dirty="0"/>
              <a:t>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D7387-E4F8-44FF-9CF6-FCC18576CBE0}"/>
              </a:ext>
            </a:extLst>
          </p:cNvPr>
          <p:cNvSpPr>
            <a:spLocks noGrp="1"/>
          </p:cNvSpPr>
          <p:nvPr>
            <p:ph type="title"/>
          </p:nvPr>
        </p:nvSpPr>
        <p:spPr/>
        <p:txBody>
          <a:bodyPr/>
          <a:lstStyle/>
          <a:p>
            <a:r>
              <a:rPr lang="hu-HU" dirty="0"/>
              <a:t>Építményadó 5.</a:t>
            </a:r>
          </a:p>
        </p:txBody>
      </p:sp>
      <p:sp>
        <p:nvSpPr>
          <p:cNvPr id="3" name="Content Placeholder 2">
            <a:extLst>
              <a:ext uri="{FF2B5EF4-FFF2-40B4-BE49-F238E27FC236}">
                <a16:creationId xmlns:a16="http://schemas.microsoft.com/office/drawing/2014/main" id="{2AABA8CD-44E2-4F5B-B2CF-3C8D637EEC18}"/>
              </a:ext>
            </a:extLst>
          </p:cNvPr>
          <p:cNvSpPr>
            <a:spLocks noGrp="1"/>
          </p:cNvSpPr>
          <p:nvPr>
            <p:ph idx="1"/>
          </p:nvPr>
        </p:nvSpPr>
        <p:spPr>
          <a:xfrm>
            <a:off x="609599" y="1628800"/>
            <a:ext cx="6347714" cy="4412563"/>
          </a:xfrm>
        </p:spPr>
        <p:txBody>
          <a:bodyPr>
            <a:normAutofit fontScale="92500" lnSpcReduction="10000"/>
          </a:bodyPr>
          <a:lstStyle/>
          <a:p>
            <a:pPr marL="0" indent="0" algn="just">
              <a:buNone/>
            </a:pPr>
            <a:r>
              <a:rPr lang="hu-HU" b="1" dirty="0"/>
              <a:t>Reklámhordozók adóköteezettsége</a:t>
            </a:r>
          </a:p>
          <a:p>
            <a:pPr marL="0" indent="0" algn="just">
              <a:buNone/>
            </a:pPr>
            <a:r>
              <a:rPr lang="hu-HU" dirty="0"/>
              <a:t>Adóköteles az önkormányzat illetékességi területén lévő ingatlanon elhelyezett, a településkép védelméről szóló törvény szerinti reklámhordozó. (pl. Óriásplakát)</a:t>
            </a:r>
          </a:p>
          <a:p>
            <a:pPr marL="0" indent="0" algn="just">
              <a:buNone/>
            </a:pPr>
            <a:r>
              <a:rPr lang="hu-HU" dirty="0"/>
              <a:t>Az adó alanya, aki az év első napján a reklámhordozó  tulajdonosa.</a:t>
            </a:r>
          </a:p>
          <a:p>
            <a:pPr marL="0" indent="0" algn="just">
              <a:buNone/>
            </a:pPr>
            <a:r>
              <a:rPr lang="hu-HU" dirty="0"/>
              <a:t>Az adókötelezettség a reklámhordozó elhelyezésére vonatkozó hatósági engedély kiadását, engedély hiányában a reklámhordozó ingatlanon való elhelyezését követő év első napján keletkezik. Az adókötelezettség a reklámhordozó lebontása, eltávolítása vagy megsemmisülése, de legkorábban az adókötelezettség keletkezése évének utolsó napjával szűnik meg.</a:t>
            </a:r>
          </a:p>
          <a:p>
            <a:pPr marL="0" indent="0" algn="just">
              <a:buNone/>
            </a:pPr>
            <a:r>
              <a:rPr lang="hu-HU" dirty="0"/>
              <a:t>Az adó alapja a reklámhordozó reklámközzétételre használható, m</a:t>
            </a:r>
            <a:r>
              <a:rPr lang="hu-HU" baseline="30000" dirty="0"/>
              <a:t>2</a:t>
            </a:r>
            <a:r>
              <a:rPr lang="hu-HU" dirty="0"/>
              <a:t>-ben számított felülete. Az adó évi mértékének felső határa a ebben az esetben 12 000 Ft/m</a:t>
            </a:r>
            <a:r>
              <a:rPr lang="hu-HU" baseline="30000" dirty="0"/>
              <a:t>2</a:t>
            </a:r>
            <a:r>
              <a:rPr lang="hu-HU" dirty="0"/>
              <a:t>.</a:t>
            </a:r>
          </a:p>
          <a:p>
            <a:pPr marL="0" indent="0">
              <a:buNone/>
            </a:pPr>
            <a:endParaRPr lang="hu-HU" dirty="0"/>
          </a:p>
        </p:txBody>
      </p:sp>
    </p:spTree>
    <p:extLst>
      <p:ext uri="{BB962C8B-B14F-4D97-AF65-F5344CB8AC3E}">
        <p14:creationId xmlns:p14="http://schemas.microsoft.com/office/powerpoint/2010/main" val="3340411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ím 1">
            <a:extLst>
              <a:ext uri="{FF2B5EF4-FFF2-40B4-BE49-F238E27FC236}">
                <a16:creationId xmlns:a16="http://schemas.microsoft.com/office/drawing/2014/main" id="{C1D6FD70-251C-415A-816C-CD90D10400AD}"/>
              </a:ext>
            </a:extLst>
          </p:cNvPr>
          <p:cNvSpPr>
            <a:spLocks noGrp="1" noChangeArrowheads="1"/>
          </p:cNvSpPr>
          <p:nvPr>
            <p:ph type="title"/>
          </p:nvPr>
        </p:nvSpPr>
        <p:spPr/>
        <p:txBody>
          <a:bodyPr/>
          <a:lstStyle/>
          <a:p>
            <a:pPr eaLnBrk="1" hangingPunct="1"/>
            <a:r>
              <a:rPr lang="hu-HU" altLang="hu-HU"/>
              <a:t>Telekadó </a:t>
            </a:r>
          </a:p>
        </p:txBody>
      </p:sp>
      <p:sp>
        <p:nvSpPr>
          <p:cNvPr id="13315" name="Tartalom helye 2">
            <a:extLst>
              <a:ext uri="{FF2B5EF4-FFF2-40B4-BE49-F238E27FC236}">
                <a16:creationId xmlns:a16="http://schemas.microsoft.com/office/drawing/2014/main" id="{43041B68-A9E1-4863-87C5-77A2FD246BDD}"/>
              </a:ext>
            </a:extLst>
          </p:cNvPr>
          <p:cNvSpPr>
            <a:spLocks noGrp="1" noChangeArrowheads="1"/>
          </p:cNvSpPr>
          <p:nvPr>
            <p:ph idx="1"/>
          </p:nvPr>
        </p:nvSpPr>
        <p:spPr/>
        <p:txBody>
          <a:bodyPr>
            <a:normAutofit fontScale="85000" lnSpcReduction="10000"/>
          </a:bodyPr>
          <a:lstStyle/>
          <a:p>
            <a:pPr algn="just" eaLnBrk="1" hangingPunct="1">
              <a:buFontTx/>
              <a:buNone/>
            </a:pPr>
            <a:r>
              <a:rPr lang="hu-HU" altLang="hu-HU" sz="1800" dirty="0"/>
              <a:t>Adóköteles az önkormányzat illetékességi területén lévő telek.</a:t>
            </a:r>
          </a:p>
          <a:p>
            <a:pPr algn="just" eaLnBrk="1" hangingPunct="1">
              <a:buFontTx/>
              <a:buNone/>
            </a:pPr>
            <a:r>
              <a:rPr lang="hu-HU" altLang="hu-HU" sz="1800" dirty="0"/>
              <a:t>Az adó alanya az, aki az év első napján a telek tulajdonosa. Ingatlannyilvántartásba bejegyzett vagyoni értékű jog, illetőleg több tulajdonos esetén az építményadó szabályai az irányadók.</a:t>
            </a:r>
          </a:p>
          <a:p>
            <a:pPr algn="just" eaLnBrk="1" hangingPunct="1">
              <a:buFontTx/>
              <a:buNone/>
            </a:pPr>
            <a:r>
              <a:rPr lang="hu-HU" altLang="hu-HU" sz="1800" dirty="0"/>
              <a:t>Mentes az adó alól:</a:t>
            </a:r>
          </a:p>
          <a:p>
            <a:pPr algn="just" eaLnBrk="1" hangingPunct="1">
              <a:buFontTx/>
              <a:buNone/>
            </a:pPr>
            <a:r>
              <a:rPr lang="hu-HU" altLang="hu-HU" sz="1800" dirty="0"/>
              <a:t>a) az épület, épületrész hasznos alapterületével egyező nagyságú telekrész,</a:t>
            </a:r>
          </a:p>
          <a:p>
            <a:pPr algn="just" eaLnBrk="1" hangingPunct="1">
              <a:buFontTx/>
              <a:buNone/>
            </a:pPr>
            <a:r>
              <a:rPr lang="hu-HU" altLang="hu-HU" sz="1800" dirty="0"/>
              <a:t>b) a mezőgazdasági művelés alatt álló belterületi telek,</a:t>
            </a:r>
          </a:p>
          <a:p>
            <a:pPr algn="just" eaLnBrk="1" hangingPunct="1">
              <a:buFontTx/>
              <a:buNone/>
            </a:pPr>
            <a:r>
              <a:rPr lang="hu-HU" altLang="hu-HU" sz="1800" dirty="0"/>
              <a:t>c) az építési tilalom alatt álló telek adóköteles területének 50%-a.</a:t>
            </a:r>
          </a:p>
          <a:p>
            <a:pPr algn="just" eaLnBrk="1" hangingPunct="1">
              <a:buFontTx/>
              <a:buNone/>
            </a:pPr>
            <a:r>
              <a:rPr lang="hu-HU" altLang="hu-HU" sz="1800" dirty="0"/>
              <a:t>d) az adóalany termék-előállító üzeméhez tartozó, jogszabályban vagy hatósági előírásban megállapított védő-biztonsági terület (övezet), feltéve, ha az adóalany adóévet megelőző adóévi, évesített nettó árbevétele legalább 50%-ban saját előállítású termék értékesítéséből származik.</a:t>
            </a:r>
          </a:p>
          <a:p>
            <a:pPr eaLnBrk="1" hangingPunct="1">
              <a:buFontTx/>
              <a:buNone/>
            </a:pPr>
            <a:endParaRPr lang="hu-HU" altLang="hu-HU" dirty="0"/>
          </a:p>
          <a:p>
            <a:pPr eaLnBrk="1" hangingPunct="1">
              <a:buFontTx/>
              <a:buNone/>
            </a:pPr>
            <a:endParaRPr lang="hu-HU" altLang="hu-H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B68655EB-343E-4DA7-B4BE-EA61E9821AD4}"/>
              </a:ext>
            </a:extLst>
          </p:cNvPr>
          <p:cNvSpPr>
            <a:spLocks noGrp="1" noChangeArrowheads="1"/>
          </p:cNvSpPr>
          <p:nvPr>
            <p:ph type="title"/>
          </p:nvPr>
        </p:nvSpPr>
        <p:spPr/>
        <p:txBody>
          <a:bodyPr/>
          <a:lstStyle/>
          <a:p>
            <a:r>
              <a:rPr lang="hu-HU" altLang="hu-HU"/>
              <a:t>Telekadó 2.</a:t>
            </a:r>
          </a:p>
        </p:txBody>
      </p:sp>
      <p:sp>
        <p:nvSpPr>
          <p:cNvPr id="14339" name="Content Placeholder 2">
            <a:extLst>
              <a:ext uri="{FF2B5EF4-FFF2-40B4-BE49-F238E27FC236}">
                <a16:creationId xmlns:a16="http://schemas.microsoft.com/office/drawing/2014/main" id="{7BE70E3A-770F-4AE3-83E5-E30F2EA69C84}"/>
              </a:ext>
            </a:extLst>
          </p:cNvPr>
          <p:cNvSpPr>
            <a:spLocks noGrp="1" noChangeArrowheads="1"/>
          </p:cNvSpPr>
          <p:nvPr>
            <p:ph idx="1"/>
          </p:nvPr>
        </p:nvSpPr>
        <p:spPr/>
        <p:txBody>
          <a:bodyPr/>
          <a:lstStyle/>
          <a:p>
            <a:pPr marL="0" indent="0" algn="just">
              <a:buFontTx/>
              <a:buNone/>
            </a:pPr>
            <a:r>
              <a:rPr lang="hu-HU" altLang="hu-HU"/>
              <a:t>Az adó alapja az önkormányzat döntésétől függően:</a:t>
            </a:r>
          </a:p>
          <a:p>
            <a:pPr marL="0" indent="0" algn="just">
              <a:buFontTx/>
              <a:buNone/>
            </a:pPr>
            <a:r>
              <a:rPr lang="hu-HU" altLang="hu-HU"/>
              <a:t>a) a telek m2-ben számított területe, vagy</a:t>
            </a:r>
          </a:p>
          <a:p>
            <a:pPr marL="0" indent="0" algn="just">
              <a:buFontTx/>
              <a:buNone/>
            </a:pPr>
            <a:r>
              <a:rPr lang="hu-HU" altLang="hu-HU"/>
              <a:t>b) a telek korrigált forgalmi értéke.</a:t>
            </a:r>
          </a:p>
          <a:p>
            <a:pPr marL="0" indent="0" algn="just">
              <a:buFontTx/>
              <a:buNone/>
            </a:pPr>
            <a:r>
              <a:rPr lang="hu-HU" altLang="hu-HU"/>
              <a:t>Az adó évi mértékének felső határa:</a:t>
            </a:r>
          </a:p>
          <a:p>
            <a:pPr marL="0" indent="0" algn="just">
              <a:buFontTx/>
              <a:buNone/>
            </a:pPr>
            <a:r>
              <a:rPr lang="hu-HU" altLang="hu-HU"/>
              <a:t>a) az a) pont szerinti adóalap-számítás esetén: 200 Ft/m2,</a:t>
            </a:r>
          </a:p>
          <a:p>
            <a:pPr marL="0" indent="0" algn="just">
              <a:buFontTx/>
              <a:buNone/>
            </a:pPr>
            <a:r>
              <a:rPr lang="hu-HU" altLang="hu-HU"/>
              <a:t>b) a b) pont szerinti adóalap-számítás esetén: a korrigált forgalmi érték 3%-a.</a:t>
            </a:r>
          </a:p>
          <a:p>
            <a:pPr marL="0" indent="0">
              <a:buFontTx/>
              <a:buNone/>
            </a:pPr>
            <a:endParaRPr lang="hu-HU" altLang="hu-H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ím 1">
            <a:extLst>
              <a:ext uri="{FF2B5EF4-FFF2-40B4-BE49-F238E27FC236}">
                <a16:creationId xmlns:a16="http://schemas.microsoft.com/office/drawing/2014/main" id="{C72DEDC6-355A-4C84-807F-B9300A53B59A}"/>
              </a:ext>
            </a:extLst>
          </p:cNvPr>
          <p:cNvSpPr>
            <a:spLocks noGrp="1" noChangeArrowheads="1"/>
          </p:cNvSpPr>
          <p:nvPr>
            <p:ph type="title"/>
          </p:nvPr>
        </p:nvSpPr>
        <p:spPr/>
        <p:txBody>
          <a:bodyPr>
            <a:normAutofit/>
          </a:bodyPr>
          <a:lstStyle/>
          <a:p>
            <a:pPr eaLnBrk="1" hangingPunct="1"/>
            <a:r>
              <a:rPr lang="hu-HU" altLang="hu-HU" sz="3200" dirty="0"/>
              <a:t>Magánszemély kommunális adója</a:t>
            </a:r>
          </a:p>
        </p:txBody>
      </p:sp>
      <p:sp>
        <p:nvSpPr>
          <p:cNvPr id="3" name="Tartalom helye 2">
            <a:extLst>
              <a:ext uri="{FF2B5EF4-FFF2-40B4-BE49-F238E27FC236}">
                <a16:creationId xmlns:a16="http://schemas.microsoft.com/office/drawing/2014/main" id="{F6954331-15E5-4C1C-9065-CC585DD76C7C}"/>
              </a:ext>
            </a:extLst>
          </p:cNvPr>
          <p:cNvSpPr>
            <a:spLocks noGrp="1"/>
          </p:cNvSpPr>
          <p:nvPr>
            <p:ph idx="1"/>
          </p:nvPr>
        </p:nvSpPr>
        <p:spPr>
          <a:xfrm>
            <a:off x="457200" y="1484313"/>
            <a:ext cx="8229600" cy="4641850"/>
          </a:xfrm>
        </p:spPr>
        <p:txBody>
          <a:bodyPr>
            <a:normAutofit fontScale="92500" lnSpcReduction="10000"/>
          </a:bodyPr>
          <a:lstStyle/>
          <a:p>
            <a:pPr marL="0" indent="0" algn="just" eaLnBrk="1" hangingPunct="1">
              <a:buFontTx/>
              <a:buNone/>
              <a:defRPr/>
            </a:pPr>
            <a:r>
              <a:rPr lang="hu-HU" sz="1800" b="1" dirty="0"/>
              <a:t>Alanya</a:t>
            </a:r>
            <a:r>
              <a:rPr lang="hu-HU" sz="1800" dirty="0"/>
              <a:t>: Kommunális adókötelezettség terheli a építmény/telekadó alany magánszemélyt, továbbá azt a magánszemélyt is, aki az önkormányzat illetékességi területén nem magánszemély tulajdonában álló lakás bérleti jogával rendelkezik. </a:t>
            </a:r>
          </a:p>
          <a:p>
            <a:pPr marL="0" indent="0" algn="just" eaLnBrk="1" hangingPunct="1">
              <a:buFontTx/>
              <a:buNone/>
              <a:defRPr/>
            </a:pPr>
            <a:r>
              <a:rPr lang="hu-HU" sz="1800" dirty="0"/>
              <a:t>Az adókötelezettség keletkezésére és megszűnésére az építmény/telekadóra vonatkozó szabályok az irányadók.</a:t>
            </a:r>
          </a:p>
          <a:p>
            <a:pPr marL="0" indent="0" algn="just" eaLnBrk="1" hangingPunct="1">
              <a:buFontTx/>
              <a:buNone/>
              <a:defRPr/>
            </a:pPr>
            <a:endParaRPr lang="hu-HU" sz="1800" dirty="0"/>
          </a:p>
          <a:p>
            <a:pPr marL="0" indent="0" algn="just" eaLnBrk="1" hangingPunct="1">
              <a:buFontTx/>
              <a:buNone/>
              <a:defRPr/>
            </a:pPr>
            <a:r>
              <a:rPr lang="hu-HU" sz="1800" b="1" dirty="0"/>
              <a:t>Az adó mértéke</a:t>
            </a:r>
          </a:p>
          <a:p>
            <a:pPr marL="0" indent="0" algn="just" eaLnBrk="1" hangingPunct="1">
              <a:buFontTx/>
              <a:buNone/>
              <a:defRPr/>
            </a:pPr>
            <a:r>
              <a:rPr lang="hu-HU" sz="1800" dirty="0"/>
              <a:t>Az adó évi mértékének felső határa a adótárgyanként, illetőleg lakásbérleti jogonként legfeljebb 17 000 Ft.</a:t>
            </a:r>
          </a:p>
          <a:p>
            <a:pPr marL="0" indent="0" algn="just" eaLnBrk="1" hangingPunct="1">
              <a:buFontTx/>
              <a:buNone/>
              <a:defRPr/>
            </a:pPr>
            <a:endParaRPr lang="hu-HU" sz="1800" dirty="0"/>
          </a:p>
          <a:p>
            <a:pPr marL="0" indent="0" algn="just" eaLnBrk="1" hangingPunct="1">
              <a:buFontTx/>
              <a:buNone/>
              <a:defRPr/>
            </a:pPr>
            <a:r>
              <a:rPr lang="hu-HU" sz="1800" b="1" dirty="0"/>
              <a:t>Az adófelfüggesztés</a:t>
            </a:r>
          </a:p>
          <a:p>
            <a:pPr marL="0" indent="0" algn="just" eaLnBrk="1" hangingPunct="1">
              <a:buFontTx/>
              <a:buNone/>
              <a:defRPr/>
            </a:pPr>
            <a:r>
              <a:rPr lang="hu-HU" sz="1800" dirty="0"/>
              <a:t>Az adóalany az építményadónál meghatározott feltételek teljesülése esetén az ott meghatározottak szerint jogosult az adó felfüggesztésére.</a:t>
            </a:r>
          </a:p>
          <a:p>
            <a:pPr eaLnBrk="1" hangingPunct="1">
              <a:buFontTx/>
              <a:buNone/>
              <a:defRPr/>
            </a:pPr>
            <a:r>
              <a:rPr lang="hu-HU" dirty="0"/>
              <a:t>Alternatív adónem!</a:t>
            </a:r>
          </a:p>
          <a:p>
            <a:pPr eaLnBrk="1" hangingPunct="1">
              <a:buFontTx/>
              <a:buNone/>
              <a:defRPr/>
            </a:pPr>
            <a:endParaRPr lang="hu-H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ím 1">
            <a:extLst>
              <a:ext uri="{FF2B5EF4-FFF2-40B4-BE49-F238E27FC236}">
                <a16:creationId xmlns:a16="http://schemas.microsoft.com/office/drawing/2014/main" id="{5619EF4A-2FC9-4005-85A6-49CEF537E85D}"/>
              </a:ext>
            </a:extLst>
          </p:cNvPr>
          <p:cNvSpPr>
            <a:spLocks noGrp="1" noChangeArrowheads="1"/>
          </p:cNvSpPr>
          <p:nvPr>
            <p:ph type="title"/>
          </p:nvPr>
        </p:nvSpPr>
        <p:spPr/>
        <p:txBody>
          <a:bodyPr/>
          <a:lstStyle/>
          <a:p>
            <a:pPr eaLnBrk="1" hangingPunct="1"/>
            <a:r>
              <a:rPr lang="hu-HU" altLang="hu-HU"/>
              <a:t>Idegenforgalmi adó</a:t>
            </a:r>
          </a:p>
        </p:txBody>
      </p:sp>
      <p:sp>
        <p:nvSpPr>
          <p:cNvPr id="3" name="Tartalom helye 2">
            <a:extLst>
              <a:ext uri="{FF2B5EF4-FFF2-40B4-BE49-F238E27FC236}">
                <a16:creationId xmlns:a16="http://schemas.microsoft.com/office/drawing/2014/main" id="{928F97F1-0DF0-4ABA-8A92-E63CE296B50E}"/>
              </a:ext>
            </a:extLst>
          </p:cNvPr>
          <p:cNvSpPr>
            <a:spLocks noGrp="1"/>
          </p:cNvSpPr>
          <p:nvPr>
            <p:ph idx="1"/>
          </p:nvPr>
        </p:nvSpPr>
        <p:spPr/>
        <p:txBody>
          <a:bodyPr>
            <a:normAutofit fontScale="77500" lnSpcReduction="20000"/>
          </a:bodyPr>
          <a:lstStyle/>
          <a:p>
            <a:pPr marL="0" indent="0" algn="just" eaLnBrk="1" hangingPunct="1">
              <a:buFontTx/>
              <a:buNone/>
              <a:defRPr/>
            </a:pPr>
            <a:r>
              <a:rPr lang="hu-HU" sz="1600" dirty="0"/>
              <a:t>Adókötelezettség terheli azt a magánszemélyt aki nem állandó lakosként az önkormányzat illetékességi területén legalább egy vendégéjszakát eltölt.</a:t>
            </a:r>
          </a:p>
          <a:p>
            <a:pPr marL="0" indent="0" algn="just" eaLnBrk="1" hangingPunct="1">
              <a:buFontTx/>
              <a:buNone/>
              <a:defRPr/>
            </a:pPr>
            <a:r>
              <a:rPr lang="hu-HU" sz="1600" dirty="0"/>
              <a:t>Az adókötelezettség alól mentes:</a:t>
            </a:r>
          </a:p>
          <a:p>
            <a:pPr marL="0" indent="0" algn="just" eaLnBrk="1" hangingPunct="1">
              <a:buFontTx/>
              <a:buNone/>
              <a:defRPr/>
            </a:pPr>
            <a:r>
              <a:rPr lang="hu-HU" sz="1600" dirty="0"/>
              <a:t>a) </a:t>
            </a:r>
            <a:r>
              <a:rPr lang="hu-HU" sz="1600" dirty="0" err="1"/>
              <a:t>a</a:t>
            </a:r>
            <a:r>
              <a:rPr lang="hu-HU" sz="1600" dirty="0"/>
              <a:t> 18. életévét be nem töltött magánszemély;</a:t>
            </a:r>
          </a:p>
          <a:p>
            <a:pPr marL="0" indent="0" algn="just" eaLnBrk="1" hangingPunct="1">
              <a:buFontTx/>
              <a:buNone/>
              <a:defRPr/>
            </a:pPr>
            <a:r>
              <a:rPr lang="hu-HU" sz="1600" dirty="0"/>
              <a:t>b) a gyógyintézetben fekvőbeteg szakellátásban részesülő vagy szociális intézményben ellátott magánszemély;</a:t>
            </a:r>
          </a:p>
          <a:p>
            <a:pPr marL="0" indent="0" algn="just" eaLnBrk="1" hangingPunct="1">
              <a:buFontTx/>
              <a:buNone/>
              <a:defRPr/>
            </a:pPr>
            <a:r>
              <a:rPr lang="hu-HU" sz="1600" dirty="0"/>
              <a:t>c) a közép- és felsőfokú oktatási intézménynél tanulói vagy hallgatói jogviszony alapján, hatóság vagy bíróság intézkedése folytán, a szakképzés keretében, a szolgálati kötelezettség teljesítése, vagy a településen székhellyel, vagy telephellyel rendelkező vállalkozó esetén vállalkozási tevékenység vagy ezen vállalkozó munkavállalója által folytatott munkavégzés céljából az önkormányzat illetékességi területén tartózkodó magánszemély, továbbá</a:t>
            </a:r>
          </a:p>
          <a:p>
            <a:pPr marL="0" indent="0" algn="just" eaLnBrk="1" hangingPunct="1">
              <a:buFontTx/>
              <a:buNone/>
              <a:defRPr/>
            </a:pPr>
            <a:r>
              <a:rPr lang="hu-HU" sz="1600" dirty="0"/>
              <a:t>d) aki az önkormányzat illetékességi területén lévő üdülő tulajdonosa vagy bérlője, továbbá a használati jogosultság időtartamára a lakásszövetkezet tulajdonában álló üdülő használati jogával rendelkező lakásszövetkezeti tag, illetőleg a tulajdonos, a bérlő hozzátartozója, valamint a lakásszövetkezet tulajdonában álló üdülő használati jogával rendelkező lakásszövetkezeti tag használati jogosultságának időtartamára annak hozzátartozója.</a:t>
            </a:r>
          </a:p>
          <a:p>
            <a:pPr eaLnBrk="1" hangingPunct="1">
              <a:defRPr/>
            </a:pPr>
            <a:endParaRPr lang="hu-HU" dirty="0"/>
          </a:p>
          <a:p>
            <a:pPr eaLnBrk="1" hangingPunct="1">
              <a:buFontTx/>
              <a:buNone/>
              <a:defRPr/>
            </a:pPr>
            <a:endParaRPr lang="hu-H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ím 1">
            <a:extLst>
              <a:ext uri="{FF2B5EF4-FFF2-40B4-BE49-F238E27FC236}">
                <a16:creationId xmlns:a16="http://schemas.microsoft.com/office/drawing/2014/main" id="{F1A3E103-96C1-4440-83AD-0B9BD514C1F3}"/>
              </a:ext>
            </a:extLst>
          </p:cNvPr>
          <p:cNvSpPr>
            <a:spLocks noGrp="1" noChangeArrowheads="1"/>
          </p:cNvSpPr>
          <p:nvPr>
            <p:ph type="title"/>
          </p:nvPr>
        </p:nvSpPr>
        <p:spPr/>
        <p:txBody>
          <a:bodyPr/>
          <a:lstStyle/>
          <a:p>
            <a:pPr eaLnBrk="1" hangingPunct="1"/>
            <a:r>
              <a:rPr lang="hu-HU" altLang="hu-HU"/>
              <a:t>Idegenforgalmi adó 2.</a:t>
            </a:r>
          </a:p>
        </p:txBody>
      </p:sp>
      <p:sp>
        <p:nvSpPr>
          <p:cNvPr id="17411" name="Tartalom helye 2">
            <a:extLst>
              <a:ext uri="{FF2B5EF4-FFF2-40B4-BE49-F238E27FC236}">
                <a16:creationId xmlns:a16="http://schemas.microsoft.com/office/drawing/2014/main" id="{E3A412C4-264A-497C-839D-2AD1F63E5119}"/>
              </a:ext>
            </a:extLst>
          </p:cNvPr>
          <p:cNvSpPr>
            <a:spLocks noGrp="1" noChangeArrowheads="1"/>
          </p:cNvSpPr>
          <p:nvPr>
            <p:ph idx="1"/>
          </p:nvPr>
        </p:nvSpPr>
        <p:spPr/>
        <p:txBody>
          <a:bodyPr>
            <a:normAutofit fontScale="85000" lnSpcReduction="20000"/>
          </a:bodyPr>
          <a:lstStyle/>
          <a:p>
            <a:pPr eaLnBrk="1" hangingPunct="1">
              <a:buFontTx/>
              <a:buNone/>
            </a:pPr>
            <a:r>
              <a:rPr lang="hu-HU" altLang="hu-HU" sz="2400"/>
              <a:t>Az adó alapja:</a:t>
            </a:r>
          </a:p>
          <a:p>
            <a:pPr eaLnBrk="1" hangingPunct="1">
              <a:buFontTx/>
              <a:buNone/>
            </a:pPr>
            <a:r>
              <a:rPr lang="hu-HU" altLang="hu-HU" sz="2400"/>
              <a:t>1. a megkezdett vendégéjszakák száma, vagy</a:t>
            </a:r>
          </a:p>
          <a:p>
            <a:pPr eaLnBrk="1" hangingPunct="1">
              <a:buFontTx/>
              <a:buNone/>
            </a:pPr>
            <a:r>
              <a:rPr lang="hu-HU" altLang="hu-HU" sz="2400"/>
              <a:t>2. a megkezdett vendégéjszakára eső</a:t>
            </a:r>
          </a:p>
          <a:p>
            <a:pPr eaLnBrk="1" hangingPunct="1">
              <a:buFontTx/>
              <a:buNone/>
            </a:pPr>
            <a:r>
              <a:rPr lang="hu-HU" altLang="hu-HU" sz="2400"/>
              <a:t>a) szállásdíj, ennek hiányában</a:t>
            </a:r>
          </a:p>
          <a:p>
            <a:pPr eaLnBrk="1" hangingPunct="1">
              <a:buFontTx/>
              <a:buNone/>
            </a:pPr>
            <a:r>
              <a:rPr lang="hu-HU" altLang="hu-HU" sz="2400"/>
              <a:t>b) a szállásért bármilyen jogcímen (pl. üdülőhasználati jog) fizetendő ellenérték (pl. üzemeltetési költség);</a:t>
            </a:r>
          </a:p>
          <a:p>
            <a:pPr eaLnBrk="1" hangingPunct="1">
              <a:buFontTx/>
              <a:buNone/>
            </a:pPr>
            <a:r>
              <a:rPr lang="hu-HU" altLang="hu-HU" sz="2400"/>
              <a:t>Az adó mértékének felső határa:</a:t>
            </a:r>
          </a:p>
          <a:p>
            <a:pPr eaLnBrk="1" hangingPunct="1">
              <a:buFontTx/>
              <a:buNone/>
            </a:pPr>
            <a:r>
              <a:rPr lang="hu-HU" altLang="hu-HU" sz="2400"/>
              <a:t>a) az 1. pont alapján: személyenként és vendégéjszakánként 300 Ft;</a:t>
            </a:r>
          </a:p>
          <a:p>
            <a:pPr eaLnBrk="1" hangingPunct="1">
              <a:buFontTx/>
              <a:buNone/>
            </a:pPr>
            <a:r>
              <a:rPr lang="hu-HU" altLang="hu-HU" sz="2400"/>
              <a:t>b) a 2. pont alapján: az adóalap 4%-a;</a:t>
            </a:r>
          </a:p>
          <a:p>
            <a:pPr eaLnBrk="1" hangingPunct="1">
              <a:buFontTx/>
              <a:buNone/>
            </a:pPr>
            <a:endParaRPr lang="hu-HU" altLang="hu-HU"/>
          </a:p>
          <a:p>
            <a:pPr eaLnBrk="1" hangingPunct="1">
              <a:buFontTx/>
              <a:buNone/>
            </a:pPr>
            <a:endParaRPr lang="hu-HU" altLang="hu-H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ím 1">
            <a:extLst>
              <a:ext uri="{FF2B5EF4-FFF2-40B4-BE49-F238E27FC236}">
                <a16:creationId xmlns:a16="http://schemas.microsoft.com/office/drawing/2014/main" id="{FE9F49BF-01C1-4F69-9740-06514417362B}"/>
              </a:ext>
            </a:extLst>
          </p:cNvPr>
          <p:cNvSpPr>
            <a:spLocks noGrp="1" noChangeArrowheads="1"/>
          </p:cNvSpPr>
          <p:nvPr>
            <p:ph type="title"/>
          </p:nvPr>
        </p:nvSpPr>
        <p:spPr/>
        <p:txBody>
          <a:bodyPr/>
          <a:lstStyle/>
          <a:p>
            <a:pPr eaLnBrk="1" hangingPunct="1"/>
            <a:r>
              <a:rPr lang="hu-HU" altLang="hu-HU"/>
              <a:t>Adómegállapítás</a:t>
            </a:r>
          </a:p>
        </p:txBody>
      </p:sp>
      <p:sp>
        <p:nvSpPr>
          <p:cNvPr id="3075" name="Tartalom helye 2">
            <a:extLst>
              <a:ext uri="{FF2B5EF4-FFF2-40B4-BE49-F238E27FC236}">
                <a16:creationId xmlns:a16="http://schemas.microsoft.com/office/drawing/2014/main" id="{DBC702A0-0512-4FD8-A4F6-FA6EADEE53C9}"/>
              </a:ext>
            </a:extLst>
          </p:cNvPr>
          <p:cNvSpPr>
            <a:spLocks noGrp="1" noChangeArrowheads="1"/>
          </p:cNvSpPr>
          <p:nvPr>
            <p:ph idx="1"/>
          </p:nvPr>
        </p:nvSpPr>
        <p:spPr/>
        <p:txBody>
          <a:bodyPr>
            <a:normAutofit fontScale="70000" lnSpcReduction="20000"/>
          </a:bodyPr>
          <a:lstStyle/>
          <a:p>
            <a:pPr algn="just" eaLnBrk="1" hangingPunct="1"/>
            <a:r>
              <a:rPr lang="hu-HU" altLang="hu-HU" sz="2400"/>
              <a:t>Helyi adókról szóló törvény (1990. évi C. tv.) kereti között</a:t>
            </a:r>
          </a:p>
          <a:p>
            <a:pPr algn="just" eaLnBrk="1" hangingPunct="1"/>
            <a:r>
              <a:rPr lang="hu-HU" altLang="hu-HU" sz="2400"/>
              <a:t>A települési önkormányzat joga az adómegállapítás</a:t>
            </a:r>
          </a:p>
          <a:p>
            <a:pPr algn="just" eaLnBrk="1" hangingPunct="1"/>
            <a:r>
              <a:rPr lang="hu-HU" altLang="hu-HU" sz="2400"/>
              <a:t>Az önkormányzat illetékességi területén</a:t>
            </a:r>
          </a:p>
          <a:p>
            <a:pPr algn="just" eaLnBrk="1" hangingPunct="1"/>
            <a:r>
              <a:rPr lang="hu-HU" altLang="hu-HU" sz="2400"/>
              <a:t>A főváros esetében az építményadót, a telekadót, a magánszemély kommunális adóját és az idegenforgalmi adót a  kerületi önkormányzat, a helyi iparűzési adót a fővárosi önkormányzat jogosult bevezetni.</a:t>
            </a:r>
          </a:p>
          <a:p>
            <a:pPr algn="just" eaLnBrk="1" hangingPunct="1"/>
            <a:r>
              <a:rPr lang="hu-HU" altLang="hu-HU" sz="2400"/>
              <a:t>A kerületi önkormányzat által bevezethető adót a kerületi önkormányzat helyett a fővárosi önkormányzat akkor jogosult bevezetni, ha ahhoz minden adóév tekintetében az érintett kerületi önkormányzat képviselőtestülete előzetes beleegyezését adja.</a:t>
            </a:r>
          </a:p>
          <a:p>
            <a:pPr eaLnBrk="1" hangingPunct="1"/>
            <a:endParaRPr lang="hu-HU" altLang="hu-HU"/>
          </a:p>
          <a:p>
            <a:pPr eaLnBrk="1" hangingPunct="1"/>
            <a:endParaRPr lang="hu-HU" altLang="hu-HU"/>
          </a:p>
          <a:p>
            <a:pPr eaLnBrk="1" hangingPunct="1"/>
            <a:endParaRPr lang="hu-HU" altLang="hu-H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C7466721-D5C9-4F46-A00F-109845D74592}"/>
              </a:ext>
            </a:extLst>
          </p:cNvPr>
          <p:cNvSpPr>
            <a:spLocks noGrp="1" noChangeArrowheads="1"/>
          </p:cNvSpPr>
          <p:nvPr>
            <p:ph type="title"/>
          </p:nvPr>
        </p:nvSpPr>
        <p:spPr/>
        <p:txBody>
          <a:bodyPr/>
          <a:lstStyle/>
          <a:p>
            <a:r>
              <a:rPr lang="fr-CH" altLang="hu-HU"/>
              <a:t>Ad</a:t>
            </a:r>
            <a:r>
              <a:rPr lang="hu-HU" altLang="hu-HU"/>
              <a:t>ómegállapítás – települési adó</a:t>
            </a:r>
          </a:p>
        </p:txBody>
      </p:sp>
      <p:sp>
        <p:nvSpPr>
          <p:cNvPr id="4099" name="Content Placeholder 2">
            <a:extLst>
              <a:ext uri="{FF2B5EF4-FFF2-40B4-BE49-F238E27FC236}">
                <a16:creationId xmlns:a16="http://schemas.microsoft.com/office/drawing/2014/main" id="{8FEFC53D-18F9-46C8-8948-8CE121798D3C}"/>
              </a:ext>
            </a:extLst>
          </p:cNvPr>
          <p:cNvSpPr>
            <a:spLocks noGrp="1" noChangeArrowheads="1"/>
          </p:cNvSpPr>
          <p:nvPr>
            <p:ph idx="1"/>
          </p:nvPr>
        </p:nvSpPr>
        <p:spPr/>
        <p:txBody>
          <a:bodyPr>
            <a:normAutofit fontScale="85000" lnSpcReduction="20000"/>
          </a:bodyPr>
          <a:lstStyle/>
          <a:p>
            <a:pPr marL="0" indent="0" algn="just">
              <a:buFontTx/>
              <a:buNone/>
            </a:pPr>
            <a:r>
              <a:rPr lang="hu-HU" altLang="hu-HU" sz="2800"/>
              <a:t>Az önkormányzat az illetékességi területén rendelettel olyan települési adót, települési adókat vezethet be, amelyet vagy amelyeket más törvény nem tilt. </a:t>
            </a:r>
          </a:p>
          <a:p>
            <a:pPr marL="0" indent="0" algn="just">
              <a:buFontTx/>
              <a:buNone/>
            </a:pPr>
            <a:r>
              <a:rPr lang="hu-HU" altLang="hu-HU" sz="2800"/>
              <a:t>Az önkormányzat települési adót bármely adótárgyra megállapíthat, feltéve, hogy arra nem terjed ki törvényben szabályozott közteher hatálya. </a:t>
            </a:r>
          </a:p>
          <a:p>
            <a:pPr marL="0" indent="0" algn="just">
              <a:buFontTx/>
              <a:buNone/>
            </a:pPr>
            <a:r>
              <a:rPr lang="hu-HU" altLang="hu-HU" sz="2800"/>
              <a:t>A települési adónak nem lehet alanya állam, önkormányzat, szervezet, továbbá – e minőségére tekintettel – vállalkozó .</a:t>
            </a:r>
          </a:p>
          <a:p>
            <a:pPr marL="0" indent="0">
              <a:buFontTx/>
              <a:buNone/>
            </a:pPr>
            <a:endParaRPr lang="hu-HU" altLang="hu-H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ím 1">
            <a:extLst>
              <a:ext uri="{FF2B5EF4-FFF2-40B4-BE49-F238E27FC236}">
                <a16:creationId xmlns:a16="http://schemas.microsoft.com/office/drawing/2014/main" id="{E9C2E078-E895-4534-9F35-32D3D8A5CD5C}"/>
              </a:ext>
            </a:extLst>
          </p:cNvPr>
          <p:cNvSpPr>
            <a:spLocks noGrp="1" noChangeArrowheads="1"/>
          </p:cNvSpPr>
          <p:nvPr>
            <p:ph type="title"/>
          </p:nvPr>
        </p:nvSpPr>
        <p:spPr/>
        <p:txBody>
          <a:bodyPr/>
          <a:lstStyle/>
          <a:p>
            <a:pPr eaLnBrk="1" hangingPunct="1"/>
            <a:r>
              <a:rPr lang="hu-HU" altLang="hu-HU"/>
              <a:t>A helyik adók fajtái</a:t>
            </a:r>
          </a:p>
        </p:txBody>
      </p:sp>
      <p:sp>
        <p:nvSpPr>
          <p:cNvPr id="6147" name="Tartalom helye 2">
            <a:extLst>
              <a:ext uri="{FF2B5EF4-FFF2-40B4-BE49-F238E27FC236}">
                <a16:creationId xmlns:a16="http://schemas.microsoft.com/office/drawing/2014/main" id="{8B9D149F-3E79-4530-93D3-88E1198821DB}"/>
              </a:ext>
            </a:extLst>
          </p:cNvPr>
          <p:cNvSpPr>
            <a:spLocks noGrp="1" noChangeArrowheads="1"/>
          </p:cNvSpPr>
          <p:nvPr>
            <p:ph idx="1"/>
          </p:nvPr>
        </p:nvSpPr>
        <p:spPr/>
        <p:txBody>
          <a:bodyPr/>
          <a:lstStyle/>
          <a:p>
            <a:pPr eaLnBrk="1" hangingPunct="1">
              <a:buFontTx/>
              <a:buNone/>
            </a:pPr>
            <a:r>
              <a:rPr lang="hu-HU" altLang="hu-HU"/>
              <a:t>Az önkormányzat rendeletével:</a:t>
            </a:r>
          </a:p>
          <a:p>
            <a:pPr eaLnBrk="1" hangingPunct="1">
              <a:buFontTx/>
              <a:buNone/>
            </a:pPr>
            <a:r>
              <a:rPr lang="hu-HU" altLang="hu-HU"/>
              <a:t>a) vagyoni típusú adók (építményadó, telekadó),</a:t>
            </a:r>
          </a:p>
          <a:p>
            <a:pPr eaLnBrk="1" hangingPunct="1">
              <a:buFontTx/>
              <a:buNone/>
            </a:pPr>
            <a:r>
              <a:rPr lang="hu-HU" altLang="hu-HU"/>
              <a:t>b) kommunális jellegű adók (MKA, IFA), továbbá</a:t>
            </a:r>
          </a:p>
          <a:p>
            <a:pPr eaLnBrk="1" hangingPunct="1">
              <a:buFontTx/>
              <a:buNone/>
            </a:pPr>
            <a:r>
              <a:rPr lang="hu-HU" altLang="hu-HU"/>
              <a:t>c) helyi iparűzési adó</a:t>
            </a:r>
          </a:p>
          <a:p>
            <a:pPr eaLnBrk="1" hangingPunct="1">
              <a:buFontTx/>
              <a:buNone/>
            </a:pPr>
            <a:r>
              <a:rPr lang="hu-HU" altLang="hu-HU"/>
              <a:t>d) települési adó</a:t>
            </a:r>
          </a:p>
          <a:p>
            <a:pPr eaLnBrk="1" hangingPunct="1">
              <a:buFontTx/>
              <a:buNone/>
            </a:pPr>
            <a:r>
              <a:rPr lang="hu-HU" altLang="hu-HU"/>
              <a:t>bevezetésére jogosult.</a:t>
            </a:r>
          </a:p>
          <a:p>
            <a:pPr eaLnBrk="1" hangingPunct="1"/>
            <a:endParaRPr lang="hu-HU" altLang="hu-HU"/>
          </a:p>
          <a:p>
            <a:pPr eaLnBrk="1" hangingPunct="1">
              <a:buFontTx/>
              <a:buNone/>
            </a:pPr>
            <a:endParaRPr lang="hu-HU" altLang="hu-H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ím 1">
            <a:extLst>
              <a:ext uri="{FF2B5EF4-FFF2-40B4-BE49-F238E27FC236}">
                <a16:creationId xmlns:a16="http://schemas.microsoft.com/office/drawing/2014/main" id="{5285CA5A-564C-4FFC-BEEF-ABD0899441D8}"/>
              </a:ext>
            </a:extLst>
          </p:cNvPr>
          <p:cNvSpPr>
            <a:spLocks noGrp="1" noChangeArrowheads="1"/>
          </p:cNvSpPr>
          <p:nvPr>
            <p:ph type="title"/>
          </p:nvPr>
        </p:nvSpPr>
        <p:spPr/>
        <p:txBody>
          <a:bodyPr/>
          <a:lstStyle/>
          <a:p>
            <a:pPr eaLnBrk="1" hangingPunct="1"/>
            <a:r>
              <a:rPr lang="hu-HU" altLang="hu-HU"/>
              <a:t>Adótárgy</a:t>
            </a:r>
          </a:p>
        </p:txBody>
      </p:sp>
      <p:sp>
        <p:nvSpPr>
          <p:cNvPr id="5123" name="Tartalom helye 2">
            <a:extLst>
              <a:ext uri="{FF2B5EF4-FFF2-40B4-BE49-F238E27FC236}">
                <a16:creationId xmlns:a16="http://schemas.microsoft.com/office/drawing/2014/main" id="{9BF28105-DE54-4921-9390-58A3D404499A}"/>
              </a:ext>
            </a:extLst>
          </p:cNvPr>
          <p:cNvSpPr>
            <a:spLocks noGrp="1" noChangeArrowheads="1"/>
          </p:cNvSpPr>
          <p:nvPr>
            <p:ph idx="1"/>
          </p:nvPr>
        </p:nvSpPr>
        <p:spPr/>
        <p:txBody>
          <a:bodyPr/>
          <a:lstStyle/>
          <a:p>
            <a:pPr algn="just" eaLnBrk="1" hangingPunct="1">
              <a:buFontTx/>
              <a:buNone/>
            </a:pPr>
            <a:r>
              <a:rPr lang="hu-HU" altLang="hu-HU" sz="2400" b="1" dirty="0"/>
              <a:t>Az adókötelezettség az önkormányzat illetékességi területén a következőkre terjed ki:</a:t>
            </a:r>
          </a:p>
          <a:p>
            <a:pPr algn="just" eaLnBrk="1" hangingPunct="1">
              <a:buFontTx/>
              <a:buNone/>
            </a:pPr>
            <a:r>
              <a:rPr lang="hu-HU" altLang="hu-HU" sz="2400" dirty="0"/>
              <a:t>a) az ingatlantulajdonra, ingatlanhoz kapcsolódó vagyoni értékű jogra,</a:t>
            </a:r>
          </a:p>
          <a:p>
            <a:pPr algn="just" eaLnBrk="1" hangingPunct="1">
              <a:buFontTx/>
              <a:buNone/>
            </a:pPr>
            <a:r>
              <a:rPr lang="hu-HU" altLang="hu-HU" sz="2400" dirty="0"/>
              <a:t>b) nem állandó lakosként való tartózkodásra és</a:t>
            </a:r>
          </a:p>
          <a:p>
            <a:pPr algn="just" eaLnBrk="1" hangingPunct="1">
              <a:buFontTx/>
              <a:buNone/>
            </a:pPr>
            <a:r>
              <a:rPr lang="hu-HU" altLang="hu-HU" sz="2400" dirty="0"/>
              <a:t>c) gazdasági tevékenység gyakorlására.</a:t>
            </a:r>
          </a:p>
          <a:p>
            <a:pPr eaLnBrk="1" hangingPunct="1"/>
            <a:endParaRPr lang="hu-HU" altLang="hu-HU" dirty="0"/>
          </a:p>
          <a:p>
            <a:pPr eaLnBrk="1" hangingPunct="1">
              <a:buFontTx/>
              <a:buNone/>
            </a:pPr>
            <a:endParaRPr lang="hu-HU" altLang="hu-H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ím 1">
            <a:extLst>
              <a:ext uri="{FF2B5EF4-FFF2-40B4-BE49-F238E27FC236}">
                <a16:creationId xmlns:a16="http://schemas.microsoft.com/office/drawing/2014/main" id="{EA4D9ABE-B1DC-48FF-B662-2B78C0D8DCFD}"/>
              </a:ext>
            </a:extLst>
          </p:cNvPr>
          <p:cNvSpPr>
            <a:spLocks noGrp="1" noChangeArrowheads="1"/>
          </p:cNvSpPr>
          <p:nvPr>
            <p:ph type="title"/>
          </p:nvPr>
        </p:nvSpPr>
        <p:spPr/>
        <p:txBody>
          <a:bodyPr/>
          <a:lstStyle/>
          <a:p>
            <a:pPr eaLnBrk="1" hangingPunct="1"/>
            <a:r>
              <a:rPr lang="hu-HU" altLang="hu-HU"/>
              <a:t>Építményadó</a:t>
            </a:r>
          </a:p>
        </p:txBody>
      </p:sp>
      <p:sp>
        <p:nvSpPr>
          <p:cNvPr id="3" name="Tartalom helye 2">
            <a:extLst>
              <a:ext uri="{FF2B5EF4-FFF2-40B4-BE49-F238E27FC236}">
                <a16:creationId xmlns:a16="http://schemas.microsoft.com/office/drawing/2014/main" id="{C261FF64-651F-4973-B5D7-9383F3364149}"/>
              </a:ext>
            </a:extLst>
          </p:cNvPr>
          <p:cNvSpPr>
            <a:spLocks noGrp="1"/>
          </p:cNvSpPr>
          <p:nvPr>
            <p:ph idx="1"/>
          </p:nvPr>
        </p:nvSpPr>
        <p:spPr>
          <a:xfrm>
            <a:off x="468313" y="1268413"/>
            <a:ext cx="8229600" cy="4886325"/>
          </a:xfrm>
        </p:spPr>
        <p:txBody>
          <a:bodyPr>
            <a:normAutofit lnSpcReduction="10000"/>
          </a:bodyPr>
          <a:lstStyle/>
          <a:p>
            <a:pPr marL="0" indent="0" algn="just" eaLnBrk="1" hangingPunct="1">
              <a:buFontTx/>
              <a:buNone/>
              <a:defRPr/>
            </a:pPr>
            <a:r>
              <a:rPr lang="hu-HU" sz="1600" b="1" dirty="0"/>
              <a:t>Adóköteles az önkormányzat illetékességi területén lévő építmények közül a lakás és a nem lakás céljára szolgáló épület, épületrész (építmény).</a:t>
            </a:r>
          </a:p>
          <a:p>
            <a:pPr marL="0" indent="0" algn="just" eaLnBrk="1" hangingPunct="1">
              <a:buFontTx/>
              <a:buNone/>
              <a:defRPr/>
            </a:pPr>
            <a:r>
              <a:rPr lang="hu-HU" sz="1600" dirty="0"/>
              <a:t>Az adó alanya az, aki a naptári év első napján az építmény tulajdonosa. Több tulajdonos esetén a tulajdonosok tulajdoni hányadaik arányában adóalanyok. Amennyiben az építményt az ingatlan-nyilvántartásba bejegyzett vagyoni értékű jog terheli, az annak gyakorlására jogosult az adó alanya.</a:t>
            </a:r>
          </a:p>
          <a:p>
            <a:pPr marL="0" indent="0" algn="just" eaLnBrk="1" hangingPunct="1">
              <a:buFontTx/>
              <a:buNone/>
              <a:defRPr/>
            </a:pPr>
            <a:r>
              <a:rPr lang="es-ES" sz="1600" b="1" dirty="0"/>
              <a:t>Mentes az adó alól:</a:t>
            </a:r>
          </a:p>
          <a:p>
            <a:pPr marL="0" indent="0" algn="just" eaLnBrk="1" hangingPunct="1">
              <a:buFontTx/>
              <a:buNone/>
              <a:defRPr/>
            </a:pPr>
            <a:r>
              <a:rPr lang="hu-HU" sz="1600" dirty="0"/>
              <a:t>a) </a:t>
            </a:r>
            <a:r>
              <a:rPr lang="hu-HU" sz="1600" dirty="0" err="1"/>
              <a:t>a</a:t>
            </a:r>
            <a:r>
              <a:rPr lang="hu-HU" sz="1600" dirty="0"/>
              <a:t> szükséglakás,</a:t>
            </a:r>
          </a:p>
          <a:p>
            <a:pPr marL="0" indent="0" algn="just" eaLnBrk="1" hangingPunct="1">
              <a:buFontTx/>
              <a:buNone/>
              <a:defRPr/>
            </a:pPr>
            <a:r>
              <a:rPr lang="hu-HU" sz="1600" dirty="0"/>
              <a:t>b) az ingatlan-nyilvántartási állapot szerint állattartásra vagy növénytermesztésre szolgáló épület vagy az állattartáshoz, növénytermesztéshez kapcsolódó tároló épület (pl. istálló, üvegház, terménytároló, magtár, műtrágyatároló), feltéve, hogy az épületet az adóalany rendeltetésszerűen állattartási, növénytermesztési tevékenységéhez kapcsolódóan használja.</a:t>
            </a:r>
          </a:p>
          <a:p>
            <a:pPr marL="0" indent="0" algn="just" eaLnBrk="1" hangingPunct="1">
              <a:buFontTx/>
              <a:buNone/>
              <a:defRPr/>
            </a:pPr>
            <a:r>
              <a:rPr lang="hu-HU" sz="1600" dirty="0"/>
              <a:t>c) a kizárólag az önálló orvosi tevékenységről szóló törvény szerinti háziorvos által nyújtott egészségügyi ellátás céljára szolgáló helyiség</a:t>
            </a:r>
          </a:p>
          <a:p>
            <a:pPr marL="0" indent="0" algn="just" eaLnBrk="1" hangingPunct="1">
              <a:buFontTx/>
              <a:buNone/>
              <a:defRPr/>
            </a:pPr>
            <a:r>
              <a:rPr lang="hu-HU" sz="1600" dirty="0"/>
              <a:t>d) az atomenergiáról szóló törvény szerint kizárólag a radioaktív hulladék elhelyezésére, illetve a kiégett nukleáris üzemanyag tárolására használt építmény,</a:t>
            </a:r>
          </a:p>
          <a:p>
            <a:pPr marL="0" indent="0" eaLnBrk="1" hangingPunct="1">
              <a:buFontTx/>
              <a:buNone/>
              <a:defRPr/>
            </a:pPr>
            <a:endParaRPr lang="hu-HU" dirty="0"/>
          </a:p>
          <a:p>
            <a:pPr eaLnBrk="1" hangingPunct="1">
              <a:buFontTx/>
              <a:buNone/>
              <a:defRPr/>
            </a:pPr>
            <a:endParaRPr lang="hu-H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ím 1">
            <a:extLst>
              <a:ext uri="{FF2B5EF4-FFF2-40B4-BE49-F238E27FC236}">
                <a16:creationId xmlns:a16="http://schemas.microsoft.com/office/drawing/2014/main" id="{874BADD5-A19B-46B9-90E1-895C635A354C}"/>
              </a:ext>
            </a:extLst>
          </p:cNvPr>
          <p:cNvSpPr>
            <a:spLocks noGrp="1" noChangeArrowheads="1"/>
          </p:cNvSpPr>
          <p:nvPr>
            <p:ph type="title"/>
          </p:nvPr>
        </p:nvSpPr>
        <p:spPr/>
        <p:txBody>
          <a:bodyPr/>
          <a:lstStyle/>
          <a:p>
            <a:pPr eaLnBrk="1" hangingPunct="1"/>
            <a:r>
              <a:rPr lang="hu-HU" altLang="hu-HU"/>
              <a:t>Építményadó 2.</a:t>
            </a:r>
          </a:p>
        </p:txBody>
      </p:sp>
      <p:sp>
        <p:nvSpPr>
          <p:cNvPr id="3" name="Tartalom helye 2">
            <a:extLst>
              <a:ext uri="{FF2B5EF4-FFF2-40B4-BE49-F238E27FC236}">
                <a16:creationId xmlns:a16="http://schemas.microsoft.com/office/drawing/2014/main" id="{968089D5-A2EB-4501-AF4B-ADE6A9E55DCA}"/>
              </a:ext>
            </a:extLst>
          </p:cNvPr>
          <p:cNvSpPr>
            <a:spLocks noGrp="1"/>
          </p:cNvSpPr>
          <p:nvPr>
            <p:ph idx="1"/>
          </p:nvPr>
        </p:nvSpPr>
        <p:spPr/>
        <p:txBody>
          <a:bodyPr>
            <a:normAutofit fontScale="77500" lnSpcReduction="20000"/>
          </a:bodyPr>
          <a:lstStyle/>
          <a:p>
            <a:pPr marL="0" indent="0" algn="just" eaLnBrk="1" hangingPunct="1">
              <a:buFontTx/>
              <a:buNone/>
              <a:defRPr/>
            </a:pPr>
            <a:r>
              <a:rPr lang="hu-HU" sz="1800" dirty="0"/>
              <a:t>Az adó alapja az önkormányzat döntésétől függően:</a:t>
            </a:r>
          </a:p>
          <a:p>
            <a:pPr marL="0" indent="0" algn="just" eaLnBrk="1" hangingPunct="1">
              <a:buFontTx/>
              <a:buNone/>
              <a:defRPr/>
            </a:pPr>
            <a:r>
              <a:rPr lang="hu-HU" sz="1800" dirty="0"/>
              <a:t>a) az építmény m2-ben számított hasznos alapterülete</a:t>
            </a:r>
            <a:endParaRPr lang="hu-HU" sz="1800" baseline="-25000" dirty="0"/>
          </a:p>
          <a:p>
            <a:pPr marL="0" indent="0" algn="just" eaLnBrk="1" hangingPunct="1">
              <a:buFontTx/>
              <a:buNone/>
              <a:defRPr/>
            </a:pPr>
            <a:r>
              <a:rPr lang="hu-HU" sz="1800" dirty="0"/>
              <a:t>b) az építmény korrigált forgalmi értéke.</a:t>
            </a:r>
          </a:p>
          <a:p>
            <a:pPr marL="0" indent="0" algn="just" eaLnBrk="1" hangingPunct="1">
              <a:buFontTx/>
              <a:buNone/>
              <a:defRPr/>
            </a:pPr>
            <a:r>
              <a:rPr lang="hu-HU" sz="1800" dirty="0"/>
              <a:t>Az adó évi mértékének felső határa:</a:t>
            </a:r>
          </a:p>
          <a:p>
            <a:pPr marL="0" indent="0" algn="just" eaLnBrk="1" hangingPunct="1">
              <a:buFontTx/>
              <a:buNone/>
              <a:defRPr/>
            </a:pPr>
            <a:r>
              <a:rPr lang="hu-HU" sz="1800" dirty="0"/>
              <a:t>a) az a) pont szerinti adóalap-megállapításnál 1100 Ft/m</a:t>
            </a:r>
            <a:r>
              <a:rPr lang="hu-HU" sz="1800" baseline="30000" dirty="0"/>
              <a:t>2</a:t>
            </a:r>
            <a:r>
              <a:rPr lang="hu-HU" sz="1800" baseline="-25000" dirty="0"/>
              <a:t>,</a:t>
            </a:r>
          </a:p>
          <a:p>
            <a:pPr marL="0" indent="0" algn="just" eaLnBrk="1" hangingPunct="1">
              <a:buFontTx/>
              <a:buNone/>
              <a:defRPr/>
            </a:pPr>
            <a:r>
              <a:rPr lang="hu-HU" sz="1800" dirty="0"/>
              <a:t>b) a b) pontja szerinti adóalap-megállapításnál a korrigált forgalmi érték 3,6%-a.</a:t>
            </a:r>
            <a:r>
              <a:rPr lang="hu-HU" sz="2000" dirty="0"/>
              <a:t> </a:t>
            </a:r>
          </a:p>
          <a:p>
            <a:pPr marL="0" indent="0" algn="just" eaLnBrk="1" hangingPunct="1">
              <a:buFontTx/>
              <a:buNone/>
              <a:defRPr/>
            </a:pPr>
            <a:r>
              <a:rPr lang="hu-HU" sz="1800" dirty="0"/>
              <a:t>Az adókötelezettség a használatbavételi, illetőleg a fennmaradási engedély jogerőre emelkedését követő év első napján keletkezik. Az engedély nélkül épült vagy anélkül használatba vett építmény esetén az adókötelezettség a tényleges használatbavételt követő év első napján keletkezik.</a:t>
            </a:r>
          </a:p>
          <a:p>
            <a:pPr marL="0" indent="0" algn="just" eaLnBrk="1" hangingPunct="1">
              <a:buFontTx/>
              <a:buNone/>
              <a:defRPr/>
            </a:pPr>
            <a:r>
              <a:rPr lang="hu-HU" sz="1800" dirty="0"/>
              <a:t>Az adókötelezettség megszűnik az építmény megszűnése évének utolsó napján. Az építménynek az év első felében történő megszűnése esetén a második félévre vonatkozó adókötelezettség megszűnik.</a:t>
            </a:r>
          </a:p>
          <a:p>
            <a:pPr marL="0" indent="0" algn="just" eaLnBrk="1" hangingPunct="1">
              <a:buFontTx/>
              <a:buNone/>
              <a:defRPr/>
            </a:pPr>
            <a:r>
              <a:rPr lang="hu-HU" sz="1800" dirty="0"/>
              <a:t>Az építmény használatának szünetelése az adókötelezettséget nem érinti.</a:t>
            </a:r>
          </a:p>
          <a:p>
            <a:pPr marL="0" indent="0" eaLnBrk="1" hangingPunct="1">
              <a:buFontTx/>
              <a:buNone/>
              <a:defRPr/>
            </a:pPr>
            <a:endParaRPr lang="hu-HU" sz="2000" dirty="0"/>
          </a:p>
          <a:p>
            <a:pPr eaLnBrk="1" hangingPunct="1">
              <a:defRPr/>
            </a:pPr>
            <a:endParaRPr lang="hu-HU" dirty="0"/>
          </a:p>
          <a:p>
            <a:pPr eaLnBrk="1" hangingPunct="1">
              <a:buFontTx/>
              <a:buNone/>
              <a:defRPr/>
            </a:pPr>
            <a:endParaRPr lang="hu-H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9E64A-85CC-41CB-9285-D420CF8DF8B1}"/>
              </a:ext>
            </a:extLst>
          </p:cNvPr>
          <p:cNvSpPr>
            <a:spLocks noGrp="1"/>
          </p:cNvSpPr>
          <p:nvPr>
            <p:ph type="title"/>
          </p:nvPr>
        </p:nvSpPr>
        <p:spPr/>
        <p:txBody>
          <a:bodyPr/>
          <a:lstStyle/>
          <a:p>
            <a:r>
              <a:rPr lang="hu-HU" dirty="0"/>
              <a:t>Építményadó 3.</a:t>
            </a:r>
          </a:p>
        </p:txBody>
      </p:sp>
      <p:sp>
        <p:nvSpPr>
          <p:cNvPr id="3" name="Content Placeholder 2">
            <a:extLst>
              <a:ext uri="{FF2B5EF4-FFF2-40B4-BE49-F238E27FC236}">
                <a16:creationId xmlns:a16="http://schemas.microsoft.com/office/drawing/2014/main" id="{783B8D41-4706-4DAA-9F20-C2BA1A8C13EB}"/>
              </a:ext>
            </a:extLst>
          </p:cNvPr>
          <p:cNvSpPr>
            <a:spLocks noGrp="1"/>
          </p:cNvSpPr>
          <p:nvPr>
            <p:ph idx="1"/>
          </p:nvPr>
        </p:nvSpPr>
        <p:spPr/>
        <p:txBody>
          <a:bodyPr>
            <a:normAutofit lnSpcReduction="10000"/>
          </a:bodyPr>
          <a:lstStyle/>
          <a:p>
            <a:pPr marL="0" indent="0" algn="just">
              <a:buNone/>
            </a:pPr>
            <a:r>
              <a:rPr lang="hu-HU" b="1" dirty="0"/>
              <a:t>Korrigált forgalmi érték:</a:t>
            </a:r>
            <a:r>
              <a:rPr lang="hu-HU" dirty="0"/>
              <a:t> az illetékekről szóló törvény alkalmazásával megállapított forgalmi érték 50%-a.</a:t>
            </a:r>
          </a:p>
          <a:p>
            <a:pPr marL="0" indent="0" algn="just">
              <a:buNone/>
            </a:pPr>
            <a:r>
              <a:rPr lang="hu-HU" dirty="0"/>
              <a:t>A vagyonszerzési illeték alapjául szolgáló forgalmi érték megállapításánál az abban az időpontban fennálló forgalmi érték az irányadó, amikor a vagyonszerzést bejelentik az adóhatóságnak, vagy a vagyonszerzésről az állami adóhatóság más módon tudomást szerez.</a:t>
            </a:r>
          </a:p>
          <a:p>
            <a:pPr marL="0" indent="0" algn="just">
              <a:buNone/>
            </a:pPr>
            <a:r>
              <a:rPr lang="hu-HU" dirty="0"/>
              <a:t>Az adóhatóság a forgalmi értéket elsősorban az összehasonlító értékadatok alapján állapítja meg, de – összehasonlító értékadatok hiányában – más értékmeghatározó módszert (nettó pótlási költségalapú értékbecslés, hozamszámításon alapuló értékbecslés stb.) is alkalmazhat.</a:t>
            </a:r>
          </a:p>
        </p:txBody>
      </p:sp>
    </p:spTree>
    <p:extLst>
      <p:ext uri="{BB962C8B-B14F-4D97-AF65-F5344CB8AC3E}">
        <p14:creationId xmlns:p14="http://schemas.microsoft.com/office/powerpoint/2010/main" val="3965001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ím 1">
            <a:extLst>
              <a:ext uri="{FF2B5EF4-FFF2-40B4-BE49-F238E27FC236}">
                <a16:creationId xmlns:a16="http://schemas.microsoft.com/office/drawing/2014/main" id="{A605F564-6CB3-4058-BC09-6A65EF645448}"/>
              </a:ext>
            </a:extLst>
          </p:cNvPr>
          <p:cNvSpPr>
            <a:spLocks noGrp="1" noChangeArrowheads="1"/>
          </p:cNvSpPr>
          <p:nvPr>
            <p:ph type="title"/>
          </p:nvPr>
        </p:nvSpPr>
        <p:spPr/>
        <p:txBody>
          <a:bodyPr/>
          <a:lstStyle/>
          <a:p>
            <a:pPr eaLnBrk="1" hangingPunct="1"/>
            <a:r>
              <a:rPr lang="hu-HU" altLang="hu-HU" dirty="0"/>
              <a:t>Építményadó 4. </a:t>
            </a:r>
          </a:p>
        </p:txBody>
      </p:sp>
      <p:sp>
        <p:nvSpPr>
          <p:cNvPr id="3" name="Tartalom helye 2">
            <a:extLst>
              <a:ext uri="{FF2B5EF4-FFF2-40B4-BE49-F238E27FC236}">
                <a16:creationId xmlns:a16="http://schemas.microsoft.com/office/drawing/2014/main" id="{627E8F8D-9B5A-4FA3-B065-4A946DD9084A}"/>
              </a:ext>
            </a:extLst>
          </p:cNvPr>
          <p:cNvSpPr>
            <a:spLocks noGrp="1"/>
          </p:cNvSpPr>
          <p:nvPr>
            <p:ph idx="1"/>
          </p:nvPr>
        </p:nvSpPr>
        <p:spPr/>
        <p:txBody>
          <a:bodyPr>
            <a:normAutofit fontScale="85000" lnSpcReduction="20000"/>
          </a:bodyPr>
          <a:lstStyle/>
          <a:p>
            <a:pPr marL="0" indent="0" algn="just" eaLnBrk="1" hangingPunct="1">
              <a:buFontTx/>
              <a:buNone/>
              <a:defRPr/>
            </a:pPr>
            <a:r>
              <a:rPr lang="hu-HU" sz="1600" dirty="0"/>
              <a:t>Az adófelfüggesztés</a:t>
            </a:r>
          </a:p>
          <a:p>
            <a:pPr marL="0" indent="0" algn="just" eaLnBrk="1" hangingPunct="1">
              <a:buFontTx/>
              <a:buNone/>
              <a:defRPr/>
            </a:pPr>
            <a:r>
              <a:rPr lang="hu-HU" sz="1600" dirty="0"/>
              <a:t>Az a 65. életévét betöltött, vagy életkorától függetlenül a megváltozott munkaképességű személyek ellátásaiban részesülő magánszemély, aki egyedül vagy kizárólag ugyanezen feltételeknek megfelelő hozzátartozójával él, a lakcímnyilvántartás szerint és ténylegesen (életvitelszerűen) is lakóhelyéül szolgáló lakása utáni építményadó-fizetési kötelezettségét illetően adófelfüggesztés iránti kérelemmel élhet az adóhatóság felé. Az adófelfüggesztés időszaka alatt az adót nem kell megfizetni, az egyébként esedékessé váló adó után azonban az adóhatóság az esedékesség napjától az adófelfüggesztés megszűnése napjáig terjedően a mindenkori jegybanki alapkamat mértékével egyező mértékű kamatot számít fel. </a:t>
            </a:r>
          </a:p>
          <a:p>
            <a:pPr marL="0" indent="0" algn="just" eaLnBrk="1" hangingPunct="1">
              <a:buFontTx/>
              <a:buNone/>
              <a:defRPr/>
            </a:pPr>
            <a:r>
              <a:rPr lang="hu-HU" sz="1600" dirty="0"/>
              <a:t>Az adófelfüggesztés megszűnik a lakás elidegenítése, az ingatlan-nyilvántartásban bejegyzéssel létrejövő vagyoni értékű jog alapítása esetén az átruházásról (alapításról) szóló szerződés ingatlanügyi hatósághoz való benyújtásának napjával, az adózó halálával a hagyatékátadó végzés jogerőre emelkedése napjával, az adófelfüggesztés iránti kérelem írásban történő visszavonása esetén a visszavonás bejelentésének napjával. Az adóhatóság az adófelfüggesztés időtartamára eső, esedékessé vált adó és annak kamatai megfizetéséről az adófelfüggesztés megszűnését követően határozatot hoz.</a:t>
            </a:r>
          </a:p>
          <a:p>
            <a:pPr eaLnBrk="1" hangingPunct="1">
              <a:defRPr/>
            </a:pPr>
            <a:endParaRPr lang="hu-HU" dirty="0"/>
          </a:p>
          <a:p>
            <a:pPr eaLnBrk="1" hangingPunct="1">
              <a:buFontTx/>
              <a:buNone/>
              <a:defRPr/>
            </a:pPr>
            <a:endParaRPr lang="hu-HU" dirty="0"/>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171</TotalTime>
  <Words>1346</Words>
  <Application>Microsoft Office PowerPoint</Application>
  <PresentationFormat>On-screen Show (4:3)</PresentationFormat>
  <Paragraphs>100</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Facet</vt:lpstr>
      <vt:lpstr>A helyi adók (vagyoni és idegenfrgami adók)</vt:lpstr>
      <vt:lpstr>Adómegállapítás</vt:lpstr>
      <vt:lpstr>Adómegállapítás – települési adó</vt:lpstr>
      <vt:lpstr>A helyik adók fajtái</vt:lpstr>
      <vt:lpstr>Adótárgy</vt:lpstr>
      <vt:lpstr>Építményadó</vt:lpstr>
      <vt:lpstr>Építményadó 2.</vt:lpstr>
      <vt:lpstr>Építményadó 3.</vt:lpstr>
      <vt:lpstr>Építményadó 4. </vt:lpstr>
      <vt:lpstr>Építményadó 5.</vt:lpstr>
      <vt:lpstr>Telekadó </vt:lpstr>
      <vt:lpstr>Telekadó 2.</vt:lpstr>
      <vt:lpstr>Magánszemély kommunális adója</vt:lpstr>
      <vt:lpstr>Idegenforgalmi adó</vt:lpstr>
      <vt:lpstr>Idegenforgalmi adó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helyi iparűzési adó</dc:title>
  <dc:creator>Fujitsu Siemens</dc:creator>
  <cp:lastModifiedBy>HZS</cp:lastModifiedBy>
  <cp:revision>17</cp:revision>
  <dcterms:created xsi:type="dcterms:W3CDTF">2010-05-02T10:17:51Z</dcterms:created>
  <dcterms:modified xsi:type="dcterms:W3CDTF">2020-04-29T10:11:30Z</dcterms:modified>
</cp:coreProperties>
</file>