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BC73-F76A-45BB-BFB7-082B3A2E24E0}" type="datetimeFigureOut">
              <a:rPr lang="hu-HU" smtClean="0"/>
              <a:pPr/>
              <a:t>2014.02.25.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1AB2-CF7A-445B-9345-F387B0CA7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TŐKEPIACI ÜGYLETEK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ÉRTÉKPAPÍROK ÉS SZÁRMAZÉKAIK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KÜLÖNBÖZŐ TÖRVÉNYEK ELTÉRŐEN HATÁROZTÁK MEG AZ ÉRTÉKPAPÍRPIACON (TŐKEPIACON, BEFEKTETÉSI PIACON) ELŐFORDULÓ ESZKÖZÖKET</a:t>
            </a:r>
          </a:p>
          <a:p>
            <a:r>
              <a:rPr lang="hu-HU" dirty="0" smtClean="0"/>
              <a:t>Eszköz = az értékpapír ügyletek tárgya</a:t>
            </a:r>
          </a:p>
          <a:p>
            <a:r>
              <a:rPr lang="hu-HU" dirty="0" smtClean="0"/>
              <a:t>Általános felosztás: értékpapír – áru – deviza </a:t>
            </a:r>
          </a:p>
          <a:p>
            <a:r>
              <a:rPr lang="hu-HU" dirty="0" smtClean="0"/>
              <a:t>Értékpapírok további felosztása: értékpapír – </a:t>
            </a:r>
            <a:r>
              <a:rPr lang="hu-HU" dirty="0" err="1" smtClean="0"/>
              <a:t>értékpapír</a:t>
            </a:r>
            <a:r>
              <a:rPr lang="hu-HU" dirty="0" smtClean="0"/>
              <a:t> származéka (=</a:t>
            </a:r>
            <a:r>
              <a:rPr lang="hu-HU" dirty="0" err="1" smtClean="0"/>
              <a:t>derivatíva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Derivatívák</a:t>
            </a:r>
            <a:r>
              <a:rPr lang="hu-HU" dirty="0" smtClean="0"/>
              <a:t>: kamat, deviza, tőke stb. – referenciaráták</a:t>
            </a:r>
          </a:p>
          <a:p>
            <a:r>
              <a:rPr lang="hu-HU" dirty="0" smtClean="0"/>
              <a:t>Derivatív ügyletek: határidős (</a:t>
            </a:r>
            <a:r>
              <a:rPr lang="hu-HU" dirty="0" err="1" smtClean="0"/>
              <a:t>forward</a:t>
            </a:r>
            <a:r>
              <a:rPr lang="hu-HU" dirty="0" smtClean="0"/>
              <a:t>), csere (</a:t>
            </a:r>
            <a:r>
              <a:rPr lang="hu-HU" dirty="0" err="1" smtClean="0"/>
              <a:t>swap</a:t>
            </a:r>
            <a:r>
              <a:rPr lang="hu-HU" smtClean="0"/>
              <a:t>), opciós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NEMZETKÖZI</a:t>
            </a:r>
          </a:p>
          <a:p>
            <a:pPr>
              <a:buFontTx/>
              <a:buChar char="-"/>
            </a:pPr>
            <a:r>
              <a:rPr lang="hu-HU" dirty="0" smtClean="0"/>
              <a:t>Nyilvános – zártkörű értékpapír ügyletek</a:t>
            </a:r>
          </a:p>
          <a:p>
            <a:pPr>
              <a:buFontTx/>
              <a:buChar char="-"/>
            </a:pPr>
            <a:r>
              <a:rPr lang="hu-HU" dirty="0" smtClean="0"/>
              <a:t>Nyilvános: információhoz való egyenlő esély, bennfentes kereskedés tilalma, egységes kontroll mechanizmusok</a:t>
            </a:r>
          </a:p>
          <a:p>
            <a:r>
              <a:rPr lang="hu-HU" dirty="0" smtClean="0"/>
              <a:t>MAGYAR:</a:t>
            </a:r>
          </a:p>
          <a:p>
            <a:pPr>
              <a:buNone/>
            </a:pPr>
            <a:r>
              <a:rPr lang="hu-HU" dirty="0" smtClean="0"/>
              <a:t>1991 – a kezdetek</a:t>
            </a:r>
          </a:p>
          <a:p>
            <a:pPr>
              <a:buNone/>
            </a:pPr>
            <a:r>
              <a:rPr lang="hu-HU" dirty="0" smtClean="0"/>
              <a:t>1996 – európai uniós jogharmonizációs lépések</a:t>
            </a:r>
          </a:p>
          <a:p>
            <a:pPr>
              <a:buNone/>
            </a:pPr>
            <a:r>
              <a:rPr lang="hu-HU" dirty="0" smtClean="0"/>
              <a:t>2001- </a:t>
            </a:r>
            <a:r>
              <a:rPr lang="hu-HU" dirty="0" err="1" smtClean="0"/>
              <a:t>Tpt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2007 – hatályos törvény </a:t>
            </a:r>
            <a:r>
              <a:rPr lang="hu-HU" dirty="0"/>
              <a:t>(</a:t>
            </a:r>
            <a:r>
              <a:rPr lang="hu-HU" dirty="0" smtClean="0"/>
              <a:t>befektetési vállalkozások)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BEFEKTETÉSI 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MEGBÍZÁS felvétele és végrehajtása – megbízás és bizomány elhatárolása: </a:t>
            </a:r>
          </a:p>
          <a:p>
            <a:pPr>
              <a:buFontTx/>
              <a:buChar char="-"/>
            </a:pPr>
            <a:r>
              <a:rPr lang="hu-HU" dirty="0" smtClean="0"/>
              <a:t>Más nevében, más kockázatára</a:t>
            </a:r>
          </a:p>
          <a:p>
            <a:pPr>
              <a:buFontTx/>
              <a:buChar char="-"/>
            </a:pPr>
            <a:r>
              <a:rPr lang="hu-HU" dirty="0" smtClean="0"/>
              <a:t>Saját nevében, más kockázatára</a:t>
            </a:r>
          </a:p>
          <a:p>
            <a:r>
              <a:rPr lang="hu-HU" dirty="0" smtClean="0"/>
              <a:t>Sajátszámlás KERESKEDÉS </a:t>
            </a:r>
          </a:p>
          <a:p>
            <a:pPr>
              <a:buNone/>
            </a:pPr>
            <a:r>
              <a:rPr lang="hu-HU" dirty="0" smtClean="0"/>
              <a:t>– Saját nevében, saját kockázatára</a:t>
            </a:r>
          </a:p>
          <a:p>
            <a:pPr>
              <a:buNone/>
            </a:pPr>
            <a:r>
              <a:rPr lang="hu-HU" dirty="0" smtClean="0"/>
              <a:t>- Tárgy: 1. pénzügyi eszköz =befektetési eszköz és deviza és 2. áru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BEFEKTETÉSI 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PORTFOLIÓKEZELÉS</a:t>
            </a:r>
          </a:p>
          <a:p>
            <a:pPr>
              <a:buFontTx/>
              <a:buChar char="-"/>
            </a:pPr>
            <a:r>
              <a:rPr lang="hu-HU" dirty="0" smtClean="0"/>
              <a:t>Egyedi szerződések - megbízás</a:t>
            </a:r>
          </a:p>
          <a:p>
            <a:pPr>
              <a:buFontTx/>
              <a:buChar char="-"/>
            </a:pPr>
            <a:r>
              <a:rPr lang="hu-HU" dirty="0" smtClean="0"/>
              <a:t>Tárgy: befektetési eszközök, tőzsdei termékek</a:t>
            </a:r>
          </a:p>
          <a:p>
            <a:pPr>
              <a:buFontTx/>
              <a:buChar char="-"/>
            </a:pPr>
            <a:r>
              <a:rPr lang="hu-HU" dirty="0" smtClean="0"/>
              <a:t>Kockázat: befektetőnél</a:t>
            </a:r>
          </a:p>
          <a:p>
            <a:pPr>
              <a:buFontTx/>
              <a:buChar char="-"/>
            </a:pPr>
            <a:r>
              <a:rPr lang="hu-HU" dirty="0" smtClean="0"/>
              <a:t>Szerződés tartalma: portfolió kialakítása, időtartam, ügyfél tájékoztatása, szolgáltató díjazása, megszűnés</a:t>
            </a:r>
          </a:p>
          <a:p>
            <a:pPr>
              <a:buFontTx/>
              <a:buChar char="-"/>
            </a:pPr>
            <a:r>
              <a:rPr lang="hu-HU" dirty="0" smtClean="0"/>
              <a:t>Lehetséges tartalom: tőke- és hozamgarancia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BEFEKTETÉSI 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BEFEKTETÉSI TANÁCSADÁS</a:t>
            </a:r>
          </a:p>
          <a:p>
            <a:pPr>
              <a:buNone/>
            </a:pPr>
            <a:r>
              <a:rPr lang="hu-HU" dirty="0" smtClean="0"/>
              <a:t>NEM: tanácsadás, </a:t>
            </a:r>
          </a:p>
          <a:p>
            <a:pPr>
              <a:buNone/>
            </a:pPr>
            <a:r>
              <a:rPr lang="hu-HU" dirty="0" smtClean="0"/>
              <a:t>NEM: adat- és információátadás</a:t>
            </a:r>
          </a:p>
          <a:p>
            <a:pPr>
              <a:buNone/>
            </a:pPr>
            <a:r>
              <a:rPr lang="hu-HU" dirty="0" smtClean="0"/>
              <a:t>NEM: nyilvános adatok továbbítása</a:t>
            </a:r>
          </a:p>
          <a:p>
            <a:pPr>
              <a:buFontTx/>
              <a:buChar char="-"/>
            </a:pPr>
            <a:r>
              <a:rPr lang="hu-HU" dirty="0" smtClean="0"/>
              <a:t>Ügyfél befektetési döntésének előkészítése</a:t>
            </a:r>
          </a:p>
          <a:p>
            <a:pPr>
              <a:buFontTx/>
              <a:buChar char="-"/>
            </a:pPr>
            <a:r>
              <a:rPr lang="hu-HU" dirty="0" smtClean="0"/>
              <a:t>Díjazás </a:t>
            </a:r>
          </a:p>
          <a:p>
            <a:pPr>
              <a:buFontTx/>
              <a:buChar char="-"/>
            </a:pPr>
            <a:r>
              <a:rPr lang="hu-HU" dirty="0" smtClean="0"/>
              <a:t>Szolgáltató fokozott felelőssége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BEFEKTETÉSI 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PÉNZÜGYI ESZKÖZ ELHELYEZÉSE – </a:t>
            </a:r>
            <a:r>
              <a:rPr lang="hu-HU" dirty="0" err="1" smtClean="0"/>
              <a:t>placement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Nyilvános kibocsátás – forgalomba hozatal</a:t>
            </a:r>
          </a:p>
          <a:p>
            <a:r>
              <a:rPr lang="hu-HU" dirty="0" smtClean="0"/>
              <a:t>JEGYZÉSI GARANCIAVÁLLALÁS –</a:t>
            </a:r>
            <a:r>
              <a:rPr lang="hu-HU" dirty="0" err="1" smtClean="0"/>
              <a:t>underwriting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Sikeres kibocsátás érdekében egyoldalú kötelezettségvállalás (= tényleges jegyzés/vásárlás vagy erre vonatkozó kötelezettség vállalás)</a:t>
            </a:r>
          </a:p>
          <a:p>
            <a:r>
              <a:rPr lang="hu-HU" dirty="0" smtClean="0"/>
              <a:t>MULTILATERÁLIS KERESKEDÉSI RENDSZER működtetése – jellege: ügynökség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KIEGÉSZÍTŐ BEFEKTETÉSI 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ÉRTÉKPAPÍR LETÉTI ŐRZÉS, ÜGYFÉLSZÁMLA </a:t>
            </a:r>
          </a:p>
          <a:p>
            <a:pPr>
              <a:buNone/>
            </a:pPr>
            <a:r>
              <a:rPr lang="hu-HU" dirty="0" smtClean="0"/>
              <a:t>- őrzés, nyilvántartás</a:t>
            </a:r>
          </a:p>
          <a:p>
            <a:r>
              <a:rPr lang="hu-HU" dirty="0" smtClean="0"/>
              <a:t>ÉRTÉKPAPÍR LETÉTKEZELÉS, ÉRTÉKPAPÍRSZÁMLA</a:t>
            </a:r>
          </a:p>
          <a:p>
            <a:pPr>
              <a:buNone/>
            </a:pPr>
            <a:r>
              <a:rPr lang="hu-HU" dirty="0" smtClean="0"/>
              <a:t>- Őrzés + szolgáltatások</a:t>
            </a:r>
          </a:p>
          <a:p>
            <a:r>
              <a:rPr lang="hu-HU" dirty="0" smtClean="0"/>
              <a:t>BEFEKTETÉSI HITEL</a:t>
            </a:r>
          </a:p>
          <a:p>
            <a:pPr>
              <a:buNone/>
            </a:pPr>
            <a:r>
              <a:rPr lang="hu-HU" dirty="0" smtClean="0"/>
              <a:t>- Cél: értékpapír vásárlás, hitelező részvételével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KIEGÉSZÍTŐ BEFEKTETÉSI 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Tanácsadás: TŐKESZERKEZET, EGYESÜLÉS, VÁLLALATFELVÁSÁRLÁS, ÜZLETI STRATÉGIA</a:t>
            </a:r>
          </a:p>
          <a:p>
            <a:r>
              <a:rPr lang="hu-HU" dirty="0" smtClean="0"/>
              <a:t>KERESKEDÉS (valuta, deviza) BEFEKTETÉSI SZOLGÁLTATÁSHOZ KAPCSOLÓDÓAN</a:t>
            </a:r>
          </a:p>
          <a:p>
            <a:r>
              <a:rPr lang="hu-HU" dirty="0" smtClean="0"/>
              <a:t>BEFEKTETÉSI ELEMZÉS</a:t>
            </a:r>
          </a:p>
          <a:p>
            <a:r>
              <a:rPr lang="hu-HU" dirty="0" smtClean="0"/>
              <a:t>JEGYZÉSI GARANCIAVÁLLALÁSHOZ (</a:t>
            </a:r>
            <a:r>
              <a:rPr lang="hu-HU" dirty="0" err="1" smtClean="0"/>
              <a:t>underwriting</a:t>
            </a:r>
            <a:r>
              <a:rPr lang="hu-HU" dirty="0" smtClean="0"/>
              <a:t>) kapcsolódó szolgáltatások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 KÜLÖNÖS SZOLGÁLTATÁS: ÉRTÉKPAPÍR KÖLCSÖNZÉS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Tartalmi elemek:</a:t>
            </a:r>
          </a:p>
          <a:p>
            <a:pPr>
              <a:buFontTx/>
              <a:buChar char="-"/>
            </a:pPr>
            <a:r>
              <a:rPr lang="hu-HU" dirty="0" smtClean="0"/>
              <a:t>Értékpapír tulajdonának átruházása</a:t>
            </a:r>
          </a:p>
          <a:p>
            <a:pPr>
              <a:buFontTx/>
              <a:buChar char="-"/>
            </a:pPr>
            <a:r>
              <a:rPr lang="hu-HU" dirty="0" smtClean="0"/>
              <a:t>Azonos </a:t>
            </a:r>
            <a:r>
              <a:rPr lang="hu-HU" dirty="0" err="1" smtClean="0"/>
              <a:t>jellemzőjű</a:t>
            </a:r>
            <a:r>
              <a:rPr lang="hu-HU" dirty="0" smtClean="0"/>
              <a:t> értékpapírok visszaadásának kötelezettsége</a:t>
            </a:r>
          </a:p>
          <a:p>
            <a:pPr>
              <a:buFontTx/>
              <a:buChar char="-"/>
            </a:pPr>
            <a:r>
              <a:rPr lang="hu-HU" dirty="0" smtClean="0"/>
              <a:t>Határozott idő</a:t>
            </a:r>
          </a:p>
          <a:p>
            <a:r>
              <a:rPr lang="hu-HU" dirty="0" smtClean="0"/>
              <a:t>NEM lehet szerződés tárgya: forgalomképtelen, terhelt (elő-, visszavásárlási jog, opció, zálog) értékpapír</a:t>
            </a:r>
          </a:p>
          <a:p>
            <a:r>
              <a:rPr lang="hu-HU" dirty="0" smtClean="0"/>
              <a:t>Hasonló ügylet: </a:t>
            </a:r>
            <a:r>
              <a:rPr lang="hu-HU" dirty="0" err="1" smtClean="0"/>
              <a:t>repo</a:t>
            </a:r>
            <a:r>
              <a:rPr lang="hu-HU" dirty="0" smtClean="0"/>
              <a:t> (értékpapír adásvétele visszavásárlási kötelezettséggel)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368</Words>
  <Application>Microsoft Office PowerPoint</Application>
  <PresentationFormat>Diavetítés a képernyőre (4:3 oldalarány)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TŐKEPIACI ÜGYLETEK</vt:lpstr>
      <vt:lpstr>SZABÁLYOZÁS</vt:lpstr>
      <vt:lpstr>BEFEKTETÉSI SZOLGÁLTATÁSOK</vt:lpstr>
      <vt:lpstr>BEFEKTETÉSI SZOLGÁLTATÁSOK</vt:lpstr>
      <vt:lpstr>BEFEKTETÉSI SZOLGÁLTATÁSOK</vt:lpstr>
      <vt:lpstr>BEFEKTETÉSI SZOLGÁLTATÁSOK</vt:lpstr>
      <vt:lpstr>KIEGÉSZÍTŐ BEFEKTETÉSI SZOLGÁLTATÁSOK</vt:lpstr>
      <vt:lpstr>KIEGÉSZÍTŐ BEFEKTETÉSI SZOLGÁLTATÁSOK</vt:lpstr>
      <vt:lpstr>EGY KÜLÖNÖS SZOLGÁLTATÁS: ÉRTÉKPAPÍR KÖLCSÖNZÉS</vt:lpstr>
      <vt:lpstr>ÉRTÉKPAPÍROK ÉS SZÁRMAZÉKAIK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TŐKEPIACI ÜGYLETEK</dc:title>
  <dc:creator>W7user</dc:creator>
  <cp:lastModifiedBy>W7user</cp:lastModifiedBy>
  <cp:revision>16</cp:revision>
  <dcterms:created xsi:type="dcterms:W3CDTF">2014-02-18T10:34:18Z</dcterms:created>
  <dcterms:modified xsi:type="dcterms:W3CDTF">2014-02-25T10:20:48Z</dcterms:modified>
</cp:coreProperties>
</file>