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6" r:id="rId16"/>
    <p:sldId id="277" r:id="rId17"/>
    <p:sldId id="270" r:id="rId18"/>
    <p:sldId id="272" r:id="rId19"/>
    <p:sldId id="273" r:id="rId20"/>
    <p:sldId id="274" r:id="rId21"/>
    <p:sldId id="275" r:id="rId22"/>
    <p:sldId id="278" r:id="rId23"/>
    <p:sldId id="279" r:id="rId24"/>
    <p:sldId id="280" r:id="rId25"/>
    <p:sldId id="287" r:id="rId26"/>
    <p:sldId id="288" r:id="rId27"/>
    <p:sldId id="289" r:id="rId28"/>
    <p:sldId id="290" r:id="rId29"/>
    <p:sldId id="281" r:id="rId30"/>
    <p:sldId id="282" r:id="rId31"/>
    <p:sldId id="283" r:id="rId32"/>
    <p:sldId id="284" r:id="rId33"/>
    <p:sldId id="285" r:id="rId34"/>
    <p:sldId id="286" r:id="rId3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761F9-CE76-47F0-8752-8D9F8A98F9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u-HU"/>
          </a:p>
        </p:txBody>
      </p:sp>
      <p:sp>
        <p:nvSpPr>
          <p:cNvPr id="3" name="Subtitle 2">
            <a:extLst>
              <a:ext uri="{FF2B5EF4-FFF2-40B4-BE49-F238E27FC236}">
                <a16:creationId xmlns:a16="http://schemas.microsoft.com/office/drawing/2014/main" id="{C0CFBCDB-5FF7-4416-967A-B1E37B310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u-HU"/>
          </a:p>
        </p:txBody>
      </p:sp>
      <p:sp>
        <p:nvSpPr>
          <p:cNvPr id="4" name="Date Placeholder 3">
            <a:extLst>
              <a:ext uri="{FF2B5EF4-FFF2-40B4-BE49-F238E27FC236}">
                <a16:creationId xmlns:a16="http://schemas.microsoft.com/office/drawing/2014/main" id="{115355E9-6730-4CCF-B5FA-A14F6E2ADAC9}"/>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8D15E175-4027-4ECE-8E5F-328BEF879D9E}"/>
              </a:ext>
            </a:extLst>
          </p:cNvPr>
          <p:cNvSpPr>
            <a:spLocks noGrp="1"/>
          </p:cNvSpPr>
          <p:nvPr>
            <p:ph type="ftr" sz="quarter" idx="11"/>
          </p:nvPr>
        </p:nvSpPr>
        <p:spPr/>
        <p:txBody>
          <a:bodyPr/>
          <a:lstStyle/>
          <a:p>
            <a:endParaRPr lang="hu-HU"/>
          </a:p>
        </p:txBody>
      </p:sp>
      <p:sp>
        <p:nvSpPr>
          <p:cNvPr id="6" name="Slide Number Placeholder 5">
            <a:extLst>
              <a:ext uri="{FF2B5EF4-FFF2-40B4-BE49-F238E27FC236}">
                <a16:creationId xmlns:a16="http://schemas.microsoft.com/office/drawing/2014/main" id="{DC8D0DA2-D103-4DBE-BF28-EEE3DA19D8BA}"/>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48273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F9F5D-2799-45C1-BA6B-30B794A2B78E}"/>
              </a:ext>
            </a:extLst>
          </p:cNvPr>
          <p:cNvSpPr>
            <a:spLocks noGrp="1"/>
          </p:cNvSpPr>
          <p:nvPr>
            <p:ph type="title"/>
          </p:nvPr>
        </p:nvSpPr>
        <p:spPr/>
        <p:txBody>
          <a:bodyPr/>
          <a:lstStyle/>
          <a:p>
            <a:r>
              <a:rPr lang="en-US"/>
              <a:t>Click to edit Master title style</a:t>
            </a:r>
            <a:endParaRPr lang="hu-HU"/>
          </a:p>
        </p:txBody>
      </p:sp>
      <p:sp>
        <p:nvSpPr>
          <p:cNvPr id="3" name="Vertical Text Placeholder 2">
            <a:extLst>
              <a:ext uri="{FF2B5EF4-FFF2-40B4-BE49-F238E27FC236}">
                <a16:creationId xmlns:a16="http://schemas.microsoft.com/office/drawing/2014/main" id="{A5D8EA04-5EFF-4B50-88CA-99EB55A662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a:extLst>
              <a:ext uri="{FF2B5EF4-FFF2-40B4-BE49-F238E27FC236}">
                <a16:creationId xmlns:a16="http://schemas.microsoft.com/office/drawing/2014/main" id="{8A26BAE4-FDC9-49C8-AEAE-89CBA8EF2663}"/>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FDCB87D0-60FF-43F9-9C54-8583BC3FC6D3}"/>
              </a:ext>
            </a:extLst>
          </p:cNvPr>
          <p:cNvSpPr>
            <a:spLocks noGrp="1"/>
          </p:cNvSpPr>
          <p:nvPr>
            <p:ph type="ftr" sz="quarter" idx="11"/>
          </p:nvPr>
        </p:nvSpPr>
        <p:spPr/>
        <p:txBody>
          <a:bodyPr/>
          <a:lstStyle/>
          <a:p>
            <a:endParaRPr lang="hu-HU"/>
          </a:p>
        </p:txBody>
      </p:sp>
      <p:sp>
        <p:nvSpPr>
          <p:cNvPr id="6" name="Slide Number Placeholder 5">
            <a:extLst>
              <a:ext uri="{FF2B5EF4-FFF2-40B4-BE49-F238E27FC236}">
                <a16:creationId xmlns:a16="http://schemas.microsoft.com/office/drawing/2014/main" id="{F7361327-F152-4CCC-B607-151406C5B256}"/>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204774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7BAD5-FBF7-4D8F-9468-D1E6C0B6DC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u-HU"/>
          </a:p>
        </p:txBody>
      </p:sp>
      <p:sp>
        <p:nvSpPr>
          <p:cNvPr id="3" name="Vertical Text Placeholder 2">
            <a:extLst>
              <a:ext uri="{FF2B5EF4-FFF2-40B4-BE49-F238E27FC236}">
                <a16:creationId xmlns:a16="http://schemas.microsoft.com/office/drawing/2014/main" id="{387B4E8C-12D6-451A-B93D-F0E16CF8A7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a:extLst>
              <a:ext uri="{FF2B5EF4-FFF2-40B4-BE49-F238E27FC236}">
                <a16:creationId xmlns:a16="http://schemas.microsoft.com/office/drawing/2014/main" id="{4E0152F0-8A8D-495E-BE49-990279CA397F}"/>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57C17220-7A69-4978-8CBB-0BFAD760C4DD}"/>
              </a:ext>
            </a:extLst>
          </p:cNvPr>
          <p:cNvSpPr>
            <a:spLocks noGrp="1"/>
          </p:cNvSpPr>
          <p:nvPr>
            <p:ph type="ftr" sz="quarter" idx="11"/>
          </p:nvPr>
        </p:nvSpPr>
        <p:spPr/>
        <p:txBody>
          <a:bodyPr/>
          <a:lstStyle/>
          <a:p>
            <a:endParaRPr lang="hu-HU"/>
          </a:p>
        </p:txBody>
      </p:sp>
      <p:sp>
        <p:nvSpPr>
          <p:cNvPr id="6" name="Slide Number Placeholder 5">
            <a:extLst>
              <a:ext uri="{FF2B5EF4-FFF2-40B4-BE49-F238E27FC236}">
                <a16:creationId xmlns:a16="http://schemas.microsoft.com/office/drawing/2014/main" id="{83BB6CA4-C3B9-475E-9A2A-F66C65BD6A6E}"/>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214258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AACD-8BBA-4A4B-9623-4A82E0AEE8B9}"/>
              </a:ext>
            </a:extLst>
          </p:cNvPr>
          <p:cNvSpPr>
            <a:spLocks noGrp="1"/>
          </p:cNvSpPr>
          <p:nvPr>
            <p:ph type="title"/>
          </p:nvPr>
        </p:nvSpPr>
        <p:spPr/>
        <p:txBody>
          <a:bodyPr/>
          <a:lstStyle/>
          <a:p>
            <a:r>
              <a:rPr lang="en-US"/>
              <a:t>Click to edit Master title style</a:t>
            </a:r>
            <a:endParaRPr lang="hu-HU"/>
          </a:p>
        </p:txBody>
      </p:sp>
      <p:sp>
        <p:nvSpPr>
          <p:cNvPr id="3" name="Content Placeholder 2">
            <a:extLst>
              <a:ext uri="{FF2B5EF4-FFF2-40B4-BE49-F238E27FC236}">
                <a16:creationId xmlns:a16="http://schemas.microsoft.com/office/drawing/2014/main" id="{EB2C956D-ED09-4B1E-9EC1-36A8402E25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a:extLst>
              <a:ext uri="{FF2B5EF4-FFF2-40B4-BE49-F238E27FC236}">
                <a16:creationId xmlns:a16="http://schemas.microsoft.com/office/drawing/2014/main" id="{912911E3-8361-480F-9C32-CAEB8BEFB3C0}"/>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E7000942-5A0D-44E5-80CF-7DF3D7E0CD53}"/>
              </a:ext>
            </a:extLst>
          </p:cNvPr>
          <p:cNvSpPr>
            <a:spLocks noGrp="1"/>
          </p:cNvSpPr>
          <p:nvPr>
            <p:ph type="ftr" sz="quarter" idx="11"/>
          </p:nvPr>
        </p:nvSpPr>
        <p:spPr/>
        <p:txBody>
          <a:bodyPr/>
          <a:lstStyle/>
          <a:p>
            <a:endParaRPr lang="hu-HU"/>
          </a:p>
        </p:txBody>
      </p:sp>
      <p:sp>
        <p:nvSpPr>
          <p:cNvPr id="6" name="Slide Number Placeholder 5">
            <a:extLst>
              <a:ext uri="{FF2B5EF4-FFF2-40B4-BE49-F238E27FC236}">
                <a16:creationId xmlns:a16="http://schemas.microsoft.com/office/drawing/2014/main" id="{9753C78F-416F-4D58-B1BC-F7B2777AFCD7}"/>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3170363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A1CE-34D8-4035-B959-68E75807E4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u-HU"/>
          </a:p>
        </p:txBody>
      </p:sp>
      <p:sp>
        <p:nvSpPr>
          <p:cNvPr id="3" name="Text Placeholder 2">
            <a:extLst>
              <a:ext uri="{FF2B5EF4-FFF2-40B4-BE49-F238E27FC236}">
                <a16:creationId xmlns:a16="http://schemas.microsoft.com/office/drawing/2014/main" id="{34B7ED84-EE9E-40BB-A1DA-93B5FD1EF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D32269-915D-4907-AB22-19C4A0AA0C49}"/>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1B85807A-2313-4ED0-AC82-ABFA9225C85D}"/>
              </a:ext>
            </a:extLst>
          </p:cNvPr>
          <p:cNvSpPr>
            <a:spLocks noGrp="1"/>
          </p:cNvSpPr>
          <p:nvPr>
            <p:ph type="ftr" sz="quarter" idx="11"/>
          </p:nvPr>
        </p:nvSpPr>
        <p:spPr/>
        <p:txBody>
          <a:bodyPr/>
          <a:lstStyle/>
          <a:p>
            <a:endParaRPr lang="hu-HU"/>
          </a:p>
        </p:txBody>
      </p:sp>
      <p:sp>
        <p:nvSpPr>
          <p:cNvPr id="6" name="Slide Number Placeholder 5">
            <a:extLst>
              <a:ext uri="{FF2B5EF4-FFF2-40B4-BE49-F238E27FC236}">
                <a16:creationId xmlns:a16="http://schemas.microsoft.com/office/drawing/2014/main" id="{2EF3DF95-60DB-4B40-ADEE-D44FC7545BDA}"/>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150151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5F3FA-0434-4845-A203-2E80AEF29ED7}"/>
              </a:ext>
            </a:extLst>
          </p:cNvPr>
          <p:cNvSpPr>
            <a:spLocks noGrp="1"/>
          </p:cNvSpPr>
          <p:nvPr>
            <p:ph type="title"/>
          </p:nvPr>
        </p:nvSpPr>
        <p:spPr/>
        <p:txBody>
          <a:bodyPr/>
          <a:lstStyle/>
          <a:p>
            <a:r>
              <a:rPr lang="en-US"/>
              <a:t>Click to edit Master title style</a:t>
            </a:r>
            <a:endParaRPr lang="hu-HU"/>
          </a:p>
        </p:txBody>
      </p:sp>
      <p:sp>
        <p:nvSpPr>
          <p:cNvPr id="3" name="Content Placeholder 2">
            <a:extLst>
              <a:ext uri="{FF2B5EF4-FFF2-40B4-BE49-F238E27FC236}">
                <a16:creationId xmlns:a16="http://schemas.microsoft.com/office/drawing/2014/main" id="{E9DCCBBF-3CF1-4AC5-B31D-1C7B34DDE1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a:extLst>
              <a:ext uri="{FF2B5EF4-FFF2-40B4-BE49-F238E27FC236}">
                <a16:creationId xmlns:a16="http://schemas.microsoft.com/office/drawing/2014/main" id="{970B4615-E796-48E8-AF5C-060C7491F1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Date Placeholder 4">
            <a:extLst>
              <a:ext uri="{FF2B5EF4-FFF2-40B4-BE49-F238E27FC236}">
                <a16:creationId xmlns:a16="http://schemas.microsoft.com/office/drawing/2014/main" id="{103F465E-24E7-4FBB-A03A-4BDCB407C5DB}"/>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6" name="Footer Placeholder 5">
            <a:extLst>
              <a:ext uri="{FF2B5EF4-FFF2-40B4-BE49-F238E27FC236}">
                <a16:creationId xmlns:a16="http://schemas.microsoft.com/office/drawing/2014/main" id="{EC02F606-291E-471E-9CD3-AAB39962E986}"/>
              </a:ext>
            </a:extLst>
          </p:cNvPr>
          <p:cNvSpPr>
            <a:spLocks noGrp="1"/>
          </p:cNvSpPr>
          <p:nvPr>
            <p:ph type="ftr" sz="quarter" idx="11"/>
          </p:nvPr>
        </p:nvSpPr>
        <p:spPr/>
        <p:txBody>
          <a:bodyPr/>
          <a:lstStyle/>
          <a:p>
            <a:endParaRPr lang="hu-HU"/>
          </a:p>
        </p:txBody>
      </p:sp>
      <p:sp>
        <p:nvSpPr>
          <p:cNvPr id="7" name="Slide Number Placeholder 6">
            <a:extLst>
              <a:ext uri="{FF2B5EF4-FFF2-40B4-BE49-F238E27FC236}">
                <a16:creationId xmlns:a16="http://schemas.microsoft.com/office/drawing/2014/main" id="{A0C7E0D5-8938-43E7-A280-B1D7A486BF80}"/>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186309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530B8-5184-4C46-8EB3-5B794B38E931}"/>
              </a:ext>
            </a:extLst>
          </p:cNvPr>
          <p:cNvSpPr>
            <a:spLocks noGrp="1"/>
          </p:cNvSpPr>
          <p:nvPr>
            <p:ph type="title"/>
          </p:nvPr>
        </p:nvSpPr>
        <p:spPr>
          <a:xfrm>
            <a:off x="839788" y="365125"/>
            <a:ext cx="10515600" cy="1325563"/>
          </a:xfrm>
        </p:spPr>
        <p:txBody>
          <a:bodyPr/>
          <a:lstStyle/>
          <a:p>
            <a:r>
              <a:rPr lang="en-US"/>
              <a:t>Click to edit Master title style</a:t>
            </a:r>
            <a:endParaRPr lang="hu-HU"/>
          </a:p>
        </p:txBody>
      </p:sp>
      <p:sp>
        <p:nvSpPr>
          <p:cNvPr id="3" name="Text Placeholder 2">
            <a:extLst>
              <a:ext uri="{FF2B5EF4-FFF2-40B4-BE49-F238E27FC236}">
                <a16:creationId xmlns:a16="http://schemas.microsoft.com/office/drawing/2014/main" id="{B6C83851-C16B-44CF-AE9E-A230DCE63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93AA9D1-219C-4BB9-8565-F5B0DD8B16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Text Placeholder 4">
            <a:extLst>
              <a:ext uri="{FF2B5EF4-FFF2-40B4-BE49-F238E27FC236}">
                <a16:creationId xmlns:a16="http://schemas.microsoft.com/office/drawing/2014/main" id="{EB3BD876-2A62-47C0-8612-A5EB329AC6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2FADA7-424E-4880-8414-1CC866DB14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7" name="Date Placeholder 6">
            <a:extLst>
              <a:ext uri="{FF2B5EF4-FFF2-40B4-BE49-F238E27FC236}">
                <a16:creationId xmlns:a16="http://schemas.microsoft.com/office/drawing/2014/main" id="{38CF2FC1-064D-4A5A-991D-F3856DAD16BC}"/>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8" name="Footer Placeholder 7">
            <a:extLst>
              <a:ext uri="{FF2B5EF4-FFF2-40B4-BE49-F238E27FC236}">
                <a16:creationId xmlns:a16="http://schemas.microsoft.com/office/drawing/2014/main" id="{96FED2F7-98E7-4D72-B049-3DC1B0E1FF53}"/>
              </a:ext>
            </a:extLst>
          </p:cNvPr>
          <p:cNvSpPr>
            <a:spLocks noGrp="1"/>
          </p:cNvSpPr>
          <p:nvPr>
            <p:ph type="ftr" sz="quarter" idx="11"/>
          </p:nvPr>
        </p:nvSpPr>
        <p:spPr/>
        <p:txBody>
          <a:bodyPr/>
          <a:lstStyle/>
          <a:p>
            <a:endParaRPr lang="hu-HU"/>
          </a:p>
        </p:txBody>
      </p:sp>
      <p:sp>
        <p:nvSpPr>
          <p:cNvPr id="9" name="Slide Number Placeholder 8">
            <a:extLst>
              <a:ext uri="{FF2B5EF4-FFF2-40B4-BE49-F238E27FC236}">
                <a16:creationId xmlns:a16="http://schemas.microsoft.com/office/drawing/2014/main" id="{0A71F5CC-2A17-4273-8B5E-05041425579D}"/>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51699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A5A3-7734-46E7-AC47-0F16EB046982}"/>
              </a:ext>
            </a:extLst>
          </p:cNvPr>
          <p:cNvSpPr>
            <a:spLocks noGrp="1"/>
          </p:cNvSpPr>
          <p:nvPr>
            <p:ph type="title"/>
          </p:nvPr>
        </p:nvSpPr>
        <p:spPr/>
        <p:txBody>
          <a:bodyPr/>
          <a:lstStyle/>
          <a:p>
            <a:r>
              <a:rPr lang="en-US"/>
              <a:t>Click to edit Master title style</a:t>
            </a:r>
            <a:endParaRPr lang="hu-HU"/>
          </a:p>
        </p:txBody>
      </p:sp>
      <p:sp>
        <p:nvSpPr>
          <p:cNvPr id="3" name="Date Placeholder 2">
            <a:extLst>
              <a:ext uri="{FF2B5EF4-FFF2-40B4-BE49-F238E27FC236}">
                <a16:creationId xmlns:a16="http://schemas.microsoft.com/office/drawing/2014/main" id="{3767B019-643F-4411-BEA4-F9BF24B62C36}"/>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4" name="Footer Placeholder 3">
            <a:extLst>
              <a:ext uri="{FF2B5EF4-FFF2-40B4-BE49-F238E27FC236}">
                <a16:creationId xmlns:a16="http://schemas.microsoft.com/office/drawing/2014/main" id="{E43E9A34-347F-49A7-A168-2EFDF3B552E3}"/>
              </a:ext>
            </a:extLst>
          </p:cNvPr>
          <p:cNvSpPr>
            <a:spLocks noGrp="1"/>
          </p:cNvSpPr>
          <p:nvPr>
            <p:ph type="ftr" sz="quarter" idx="11"/>
          </p:nvPr>
        </p:nvSpPr>
        <p:spPr/>
        <p:txBody>
          <a:bodyPr/>
          <a:lstStyle/>
          <a:p>
            <a:endParaRPr lang="hu-HU"/>
          </a:p>
        </p:txBody>
      </p:sp>
      <p:sp>
        <p:nvSpPr>
          <p:cNvPr id="5" name="Slide Number Placeholder 4">
            <a:extLst>
              <a:ext uri="{FF2B5EF4-FFF2-40B4-BE49-F238E27FC236}">
                <a16:creationId xmlns:a16="http://schemas.microsoft.com/office/drawing/2014/main" id="{B6D8DDAA-DE78-47AE-8B6E-8140384321F2}"/>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302413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117D18-0F41-4FF4-8510-DB3D306136AC}"/>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3" name="Footer Placeholder 2">
            <a:extLst>
              <a:ext uri="{FF2B5EF4-FFF2-40B4-BE49-F238E27FC236}">
                <a16:creationId xmlns:a16="http://schemas.microsoft.com/office/drawing/2014/main" id="{E201C05C-BCC5-4503-84AB-86E8B4F67FAD}"/>
              </a:ext>
            </a:extLst>
          </p:cNvPr>
          <p:cNvSpPr>
            <a:spLocks noGrp="1"/>
          </p:cNvSpPr>
          <p:nvPr>
            <p:ph type="ftr" sz="quarter" idx="11"/>
          </p:nvPr>
        </p:nvSpPr>
        <p:spPr/>
        <p:txBody>
          <a:bodyPr/>
          <a:lstStyle/>
          <a:p>
            <a:endParaRPr lang="hu-HU"/>
          </a:p>
        </p:txBody>
      </p:sp>
      <p:sp>
        <p:nvSpPr>
          <p:cNvPr id="4" name="Slide Number Placeholder 3">
            <a:extLst>
              <a:ext uri="{FF2B5EF4-FFF2-40B4-BE49-F238E27FC236}">
                <a16:creationId xmlns:a16="http://schemas.microsoft.com/office/drawing/2014/main" id="{791FF551-572B-4EB6-915F-4C8234C3D96A}"/>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426992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38D6-1974-4067-B30D-E7E25C8EC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u-HU"/>
          </a:p>
        </p:txBody>
      </p:sp>
      <p:sp>
        <p:nvSpPr>
          <p:cNvPr id="3" name="Content Placeholder 2">
            <a:extLst>
              <a:ext uri="{FF2B5EF4-FFF2-40B4-BE49-F238E27FC236}">
                <a16:creationId xmlns:a16="http://schemas.microsoft.com/office/drawing/2014/main" id="{BC618EB4-7EA5-4664-8639-3C78B740C5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Text Placeholder 3">
            <a:extLst>
              <a:ext uri="{FF2B5EF4-FFF2-40B4-BE49-F238E27FC236}">
                <a16:creationId xmlns:a16="http://schemas.microsoft.com/office/drawing/2014/main" id="{69BABFD5-E662-4A98-ACD7-05E891C75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ACE54A-30EA-4BB8-93DE-96C74FA0E638}"/>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6" name="Footer Placeholder 5">
            <a:extLst>
              <a:ext uri="{FF2B5EF4-FFF2-40B4-BE49-F238E27FC236}">
                <a16:creationId xmlns:a16="http://schemas.microsoft.com/office/drawing/2014/main" id="{D1355678-CCDF-48B2-8477-D41478B6FEED}"/>
              </a:ext>
            </a:extLst>
          </p:cNvPr>
          <p:cNvSpPr>
            <a:spLocks noGrp="1"/>
          </p:cNvSpPr>
          <p:nvPr>
            <p:ph type="ftr" sz="quarter" idx="11"/>
          </p:nvPr>
        </p:nvSpPr>
        <p:spPr/>
        <p:txBody>
          <a:bodyPr/>
          <a:lstStyle/>
          <a:p>
            <a:endParaRPr lang="hu-HU"/>
          </a:p>
        </p:txBody>
      </p:sp>
      <p:sp>
        <p:nvSpPr>
          <p:cNvPr id="7" name="Slide Number Placeholder 6">
            <a:extLst>
              <a:ext uri="{FF2B5EF4-FFF2-40B4-BE49-F238E27FC236}">
                <a16:creationId xmlns:a16="http://schemas.microsoft.com/office/drawing/2014/main" id="{F8CD1C77-348A-4E7E-8BEC-A743CDBDD8A1}"/>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50841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8C56-70CB-4F0F-AB49-9993F8D0F9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u-HU"/>
          </a:p>
        </p:txBody>
      </p:sp>
      <p:sp>
        <p:nvSpPr>
          <p:cNvPr id="3" name="Picture Placeholder 2">
            <a:extLst>
              <a:ext uri="{FF2B5EF4-FFF2-40B4-BE49-F238E27FC236}">
                <a16:creationId xmlns:a16="http://schemas.microsoft.com/office/drawing/2014/main" id="{128693C5-47FE-4547-82FA-8E49DC719D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Text Placeholder 3">
            <a:extLst>
              <a:ext uri="{FF2B5EF4-FFF2-40B4-BE49-F238E27FC236}">
                <a16:creationId xmlns:a16="http://schemas.microsoft.com/office/drawing/2014/main" id="{0DA68D73-A0AD-4E04-8FC8-2568D799D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0C9B3-1890-43E5-9530-83785D236E84}"/>
              </a:ext>
            </a:extLst>
          </p:cNvPr>
          <p:cNvSpPr>
            <a:spLocks noGrp="1"/>
          </p:cNvSpPr>
          <p:nvPr>
            <p:ph type="dt" sz="half" idx="10"/>
          </p:nvPr>
        </p:nvSpPr>
        <p:spPr/>
        <p:txBody>
          <a:bodyPr/>
          <a:lstStyle/>
          <a:p>
            <a:fld id="{8D60F864-7B88-4DB1-9C36-4ACB70ECB52B}" type="datetimeFigureOut">
              <a:rPr lang="hu-HU" smtClean="0"/>
              <a:t>2019. 05. 04.</a:t>
            </a:fld>
            <a:endParaRPr lang="hu-HU"/>
          </a:p>
        </p:txBody>
      </p:sp>
      <p:sp>
        <p:nvSpPr>
          <p:cNvPr id="6" name="Footer Placeholder 5">
            <a:extLst>
              <a:ext uri="{FF2B5EF4-FFF2-40B4-BE49-F238E27FC236}">
                <a16:creationId xmlns:a16="http://schemas.microsoft.com/office/drawing/2014/main" id="{747734A9-4D6B-4DA2-87A5-3DAF0150BFF7}"/>
              </a:ext>
            </a:extLst>
          </p:cNvPr>
          <p:cNvSpPr>
            <a:spLocks noGrp="1"/>
          </p:cNvSpPr>
          <p:nvPr>
            <p:ph type="ftr" sz="quarter" idx="11"/>
          </p:nvPr>
        </p:nvSpPr>
        <p:spPr/>
        <p:txBody>
          <a:bodyPr/>
          <a:lstStyle/>
          <a:p>
            <a:endParaRPr lang="hu-HU"/>
          </a:p>
        </p:txBody>
      </p:sp>
      <p:sp>
        <p:nvSpPr>
          <p:cNvPr id="7" name="Slide Number Placeholder 6">
            <a:extLst>
              <a:ext uri="{FF2B5EF4-FFF2-40B4-BE49-F238E27FC236}">
                <a16:creationId xmlns:a16="http://schemas.microsoft.com/office/drawing/2014/main" id="{DCF40F05-E223-4991-9910-E39FEE8707BE}"/>
              </a:ext>
            </a:extLst>
          </p:cNvPr>
          <p:cNvSpPr>
            <a:spLocks noGrp="1"/>
          </p:cNvSpPr>
          <p:nvPr>
            <p:ph type="sldNum" sz="quarter" idx="12"/>
          </p:nvPr>
        </p:nvSpPr>
        <p:spPr/>
        <p:txBody>
          <a:bodyPr/>
          <a:lstStyle/>
          <a:p>
            <a:fld id="{257705A4-F111-453F-9226-F16BFDBE7903}" type="slidenum">
              <a:rPr lang="hu-HU" smtClean="0"/>
              <a:t>‹#›</a:t>
            </a:fld>
            <a:endParaRPr lang="hu-HU"/>
          </a:p>
        </p:txBody>
      </p:sp>
    </p:spTree>
    <p:extLst>
      <p:ext uri="{BB962C8B-B14F-4D97-AF65-F5344CB8AC3E}">
        <p14:creationId xmlns:p14="http://schemas.microsoft.com/office/powerpoint/2010/main" val="392637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85328-1FC5-47C4-AC2B-83AF63CA0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u-HU"/>
          </a:p>
        </p:txBody>
      </p:sp>
      <p:sp>
        <p:nvSpPr>
          <p:cNvPr id="3" name="Text Placeholder 2">
            <a:extLst>
              <a:ext uri="{FF2B5EF4-FFF2-40B4-BE49-F238E27FC236}">
                <a16:creationId xmlns:a16="http://schemas.microsoft.com/office/drawing/2014/main" id="{E0BC0D2A-D624-42FC-897B-F71C8C9C8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Date Placeholder 3">
            <a:extLst>
              <a:ext uri="{FF2B5EF4-FFF2-40B4-BE49-F238E27FC236}">
                <a16:creationId xmlns:a16="http://schemas.microsoft.com/office/drawing/2014/main" id="{E50BCBF9-626E-434F-9DAA-88F0CD885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0F864-7B88-4DB1-9C36-4ACB70ECB52B}" type="datetimeFigureOut">
              <a:rPr lang="hu-HU" smtClean="0"/>
              <a:t>2019. 05. 04.</a:t>
            </a:fld>
            <a:endParaRPr lang="hu-HU"/>
          </a:p>
        </p:txBody>
      </p:sp>
      <p:sp>
        <p:nvSpPr>
          <p:cNvPr id="5" name="Footer Placeholder 4">
            <a:extLst>
              <a:ext uri="{FF2B5EF4-FFF2-40B4-BE49-F238E27FC236}">
                <a16:creationId xmlns:a16="http://schemas.microsoft.com/office/drawing/2014/main" id="{0F22F9BC-9F00-4701-A9AC-14C4C5F599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a:extLst>
              <a:ext uri="{FF2B5EF4-FFF2-40B4-BE49-F238E27FC236}">
                <a16:creationId xmlns:a16="http://schemas.microsoft.com/office/drawing/2014/main" id="{F58AA38E-CBC8-47FE-ACC0-5E6EB901ED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705A4-F111-453F-9226-F16BFDBE7903}" type="slidenum">
              <a:rPr lang="hu-HU" smtClean="0"/>
              <a:t>‹#›</a:t>
            </a:fld>
            <a:endParaRPr lang="hu-HU"/>
          </a:p>
        </p:txBody>
      </p:sp>
    </p:spTree>
    <p:extLst>
      <p:ext uri="{BB962C8B-B14F-4D97-AF65-F5344CB8AC3E}">
        <p14:creationId xmlns:p14="http://schemas.microsoft.com/office/powerpoint/2010/main" val="2901611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337B7-B342-4BB4-B688-7A1DA0F04515}"/>
              </a:ext>
            </a:extLst>
          </p:cNvPr>
          <p:cNvSpPr>
            <a:spLocks noGrp="1"/>
          </p:cNvSpPr>
          <p:nvPr>
            <p:ph type="ctrTitle"/>
          </p:nvPr>
        </p:nvSpPr>
        <p:spPr/>
        <p:txBody>
          <a:bodyPr>
            <a:normAutofit fontScale="90000"/>
          </a:bodyPr>
          <a:lstStyle/>
          <a:p>
            <a:r>
              <a:rPr lang="hu-HU" dirty="0"/>
              <a:t>Társadalombiztosítási befizetések rendszere, és a </a:t>
            </a:r>
            <a:br>
              <a:rPr lang="hu-HU" dirty="0"/>
            </a:br>
            <a:r>
              <a:rPr lang="hu-HU" dirty="0"/>
              <a:t>KKV-k adózása</a:t>
            </a:r>
          </a:p>
        </p:txBody>
      </p:sp>
      <p:sp>
        <p:nvSpPr>
          <p:cNvPr id="3" name="Subtitle 2">
            <a:extLst>
              <a:ext uri="{FF2B5EF4-FFF2-40B4-BE49-F238E27FC236}">
                <a16:creationId xmlns:a16="http://schemas.microsoft.com/office/drawing/2014/main" id="{ED80B421-40CF-46CB-8FC5-465CAF6AA204}"/>
              </a:ext>
            </a:extLst>
          </p:cNvPr>
          <p:cNvSpPr>
            <a:spLocks noGrp="1"/>
          </p:cNvSpPr>
          <p:nvPr>
            <p:ph type="subTitle" idx="1"/>
          </p:nvPr>
        </p:nvSpPr>
        <p:spPr/>
        <p:txBody>
          <a:bodyPr>
            <a:normAutofit lnSpcReduction="10000"/>
          </a:bodyPr>
          <a:lstStyle/>
          <a:p>
            <a:endParaRPr lang="hu-HU" dirty="0"/>
          </a:p>
          <a:p>
            <a:endParaRPr lang="hu-HU" dirty="0"/>
          </a:p>
          <a:p>
            <a:r>
              <a:rPr lang="hu-HU" dirty="0"/>
              <a:t>Halász Zsolt </a:t>
            </a:r>
          </a:p>
          <a:p>
            <a:r>
              <a:rPr lang="hu-HU" dirty="0"/>
              <a:t>2019</a:t>
            </a:r>
          </a:p>
        </p:txBody>
      </p:sp>
    </p:spTree>
    <p:extLst>
      <p:ext uri="{BB962C8B-B14F-4D97-AF65-F5344CB8AC3E}">
        <p14:creationId xmlns:p14="http://schemas.microsoft.com/office/powerpoint/2010/main" val="401421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D0D02-D5AB-435C-A596-818F7762B4A6}"/>
              </a:ext>
            </a:extLst>
          </p:cNvPr>
          <p:cNvSpPr>
            <a:spLocks noGrp="1"/>
          </p:cNvSpPr>
          <p:nvPr>
            <p:ph type="title"/>
          </p:nvPr>
        </p:nvSpPr>
        <p:spPr/>
        <p:txBody>
          <a:bodyPr/>
          <a:lstStyle/>
          <a:p>
            <a:r>
              <a:rPr lang="hu-HU" dirty="0"/>
              <a:t>Megállapodás társadalombiztosítási ellátásra</a:t>
            </a:r>
          </a:p>
        </p:txBody>
      </p:sp>
      <p:sp>
        <p:nvSpPr>
          <p:cNvPr id="3" name="Content Placeholder 2">
            <a:extLst>
              <a:ext uri="{FF2B5EF4-FFF2-40B4-BE49-F238E27FC236}">
                <a16:creationId xmlns:a16="http://schemas.microsoft.com/office/drawing/2014/main" id="{BFE0B8A8-FC49-40A4-AC6C-9805C27C50D8}"/>
              </a:ext>
            </a:extLst>
          </p:cNvPr>
          <p:cNvSpPr>
            <a:spLocks noGrp="1"/>
          </p:cNvSpPr>
          <p:nvPr>
            <p:ph idx="1"/>
          </p:nvPr>
        </p:nvSpPr>
        <p:spPr/>
        <p:txBody>
          <a:bodyPr>
            <a:normAutofit fontScale="92500" lnSpcReduction="20000"/>
          </a:bodyPr>
          <a:lstStyle/>
          <a:p>
            <a:pPr marL="0" indent="0">
              <a:buNone/>
            </a:pPr>
            <a:r>
              <a:rPr lang="hu-HU" b="1" dirty="0"/>
              <a:t>Nyugdíj (csak szolgálati idő)</a:t>
            </a:r>
          </a:p>
          <a:p>
            <a:pPr marL="0" indent="0" algn="just">
              <a:buNone/>
            </a:pPr>
            <a:r>
              <a:rPr lang="hu-HU" dirty="0"/>
              <a:t>Szolgálati idő szerzése érdekében megállapodást köthet a megállapodás megkötése napján érvényes minimálbér alapulvételével számított 24 % nyugdíjjárulék fizetésével az a nagykorú személy, aki</a:t>
            </a:r>
          </a:p>
          <a:p>
            <a:pPr marL="0" indent="0" algn="just">
              <a:buNone/>
            </a:pPr>
            <a:r>
              <a:rPr lang="hu-HU" dirty="0"/>
              <a:t>a) felsőoktatási intézményben nappali rendszerű oktatás keretében folytatott tanulmányoknak (ideértve a doktorandusz-képzést is) figyelembe vehető idejét,</a:t>
            </a:r>
          </a:p>
          <a:p>
            <a:pPr marL="0" indent="0" algn="just">
              <a:buNone/>
            </a:pPr>
            <a:r>
              <a:rPr lang="hu-HU" dirty="0"/>
              <a:t>b) a társadalombiztosítási öregségi teljes nyugdíjhoz meghatározott 20 év szolgálati idő, vagy elérése érdekében kizárólag az öregségi résznyugdíjra vagy öregségi teljes nyugdíjra jogosultsághoz szükséges hiányzó szolgálati idejét, legfeljebb azonban 5 naptári évet</a:t>
            </a:r>
          </a:p>
          <a:p>
            <a:pPr marL="0" indent="0" algn="just">
              <a:buNone/>
            </a:pPr>
            <a:r>
              <a:rPr lang="hu-HU" dirty="0"/>
              <a:t>kívánja szolgálati időként elismertetni.</a:t>
            </a:r>
          </a:p>
        </p:txBody>
      </p:sp>
    </p:spTree>
    <p:extLst>
      <p:ext uri="{BB962C8B-B14F-4D97-AF65-F5344CB8AC3E}">
        <p14:creationId xmlns:p14="http://schemas.microsoft.com/office/powerpoint/2010/main" val="384824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E0CCB-EC9B-4495-BACB-47156DC87D63}"/>
              </a:ext>
            </a:extLst>
          </p:cNvPr>
          <p:cNvSpPr>
            <a:spLocks noGrp="1"/>
          </p:cNvSpPr>
          <p:nvPr>
            <p:ph type="title"/>
          </p:nvPr>
        </p:nvSpPr>
        <p:spPr/>
        <p:txBody>
          <a:bodyPr/>
          <a:lstStyle/>
          <a:p>
            <a:r>
              <a:rPr lang="hu-HU" dirty="0"/>
              <a:t>Megállapodás társadalombiztosítási ellátásra</a:t>
            </a:r>
          </a:p>
        </p:txBody>
      </p:sp>
      <p:sp>
        <p:nvSpPr>
          <p:cNvPr id="3" name="Content Placeholder 2">
            <a:extLst>
              <a:ext uri="{FF2B5EF4-FFF2-40B4-BE49-F238E27FC236}">
                <a16:creationId xmlns:a16="http://schemas.microsoft.com/office/drawing/2014/main" id="{682EE9AD-DDB6-43C8-A491-E0DA2B528BEC}"/>
              </a:ext>
            </a:extLst>
          </p:cNvPr>
          <p:cNvSpPr>
            <a:spLocks noGrp="1"/>
          </p:cNvSpPr>
          <p:nvPr>
            <p:ph idx="1"/>
          </p:nvPr>
        </p:nvSpPr>
        <p:spPr/>
        <p:txBody>
          <a:bodyPr>
            <a:normAutofit/>
          </a:bodyPr>
          <a:lstStyle/>
          <a:p>
            <a:pPr marL="0" indent="0" algn="just">
              <a:buNone/>
            </a:pPr>
            <a:r>
              <a:rPr lang="hu-HU" b="1" dirty="0"/>
              <a:t>Egészségügyi szolgáltatásra</a:t>
            </a:r>
          </a:p>
          <a:p>
            <a:pPr marL="0" indent="0" algn="just">
              <a:buNone/>
            </a:pPr>
            <a:r>
              <a:rPr lang="hu-HU" dirty="0"/>
              <a:t>Az nem biztosított és egészségügyi szolgáltatásra egyéb jogcímen sem jogosult természetes személy megállapodást köthet a saját, valamint a vele együtt élő gyermeke egészségügyi szolgáltatásának biztosítására.</a:t>
            </a:r>
          </a:p>
          <a:p>
            <a:pPr marL="0" indent="0" algn="just">
              <a:buNone/>
            </a:pPr>
            <a:r>
              <a:rPr lang="hu-HU" dirty="0"/>
              <a:t>A megállapodás alapján fizetendő járulék havi összege:</a:t>
            </a:r>
          </a:p>
          <a:p>
            <a:pPr marL="0" indent="0" algn="just">
              <a:buNone/>
            </a:pPr>
            <a:r>
              <a:rPr lang="hu-HU" dirty="0"/>
              <a:t>a) nagykorú állampolgár esetén a minimálbér 50 %-a,</a:t>
            </a:r>
          </a:p>
          <a:p>
            <a:pPr marL="0" indent="0" algn="just">
              <a:buNone/>
            </a:pPr>
            <a:r>
              <a:rPr lang="hu-HU" dirty="0"/>
              <a:t>b) 18 évesnél fiatalabb gyermek esetén a minimálbér 30 %-a.</a:t>
            </a:r>
          </a:p>
        </p:txBody>
      </p:sp>
    </p:spTree>
    <p:extLst>
      <p:ext uri="{BB962C8B-B14F-4D97-AF65-F5344CB8AC3E}">
        <p14:creationId xmlns:p14="http://schemas.microsoft.com/office/powerpoint/2010/main" val="46260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11EC-7C2C-494A-AC7F-E13EECC7CCF5}"/>
              </a:ext>
            </a:extLst>
          </p:cNvPr>
          <p:cNvSpPr>
            <a:spLocks noGrp="1"/>
          </p:cNvSpPr>
          <p:nvPr>
            <p:ph type="title"/>
          </p:nvPr>
        </p:nvSpPr>
        <p:spPr/>
        <p:txBody>
          <a:bodyPr/>
          <a:lstStyle/>
          <a:p>
            <a:r>
              <a:rPr lang="hu-HU" dirty="0"/>
              <a:t>Egészségügyi szolgáltatási járulék</a:t>
            </a:r>
          </a:p>
        </p:txBody>
      </p:sp>
      <p:sp>
        <p:nvSpPr>
          <p:cNvPr id="3" name="Content Placeholder 2">
            <a:extLst>
              <a:ext uri="{FF2B5EF4-FFF2-40B4-BE49-F238E27FC236}">
                <a16:creationId xmlns:a16="http://schemas.microsoft.com/office/drawing/2014/main" id="{D71BAB88-0EC7-483E-ADF8-965BF9B9C988}"/>
              </a:ext>
            </a:extLst>
          </p:cNvPr>
          <p:cNvSpPr>
            <a:spLocks noGrp="1"/>
          </p:cNvSpPr>
          <p:nvPr>
            <p:ph idx="1"/>
          </p:nvPr>
        </p:nvSpPr>
        <p:spPr>
          <a:xfrm>
            <a:off x="838200" y="1839480"/>
            <a:ext cx="10515600" cy="4351338"/>
          </a:xfrm>
        </p:spPr>
        <p:txBody>
          <a:bodyPr/>
          <a:lstStyle/>
          <a:p>
            <a:pPr marL="0" indent="0" algn="just">
              <a:buNone/>
            </a:pPr>
            <a:r>
              <a:rPr lang="hu-HU" dirty="0"/>
              <a:t>Az a belföldi személy, aki nem biztosított és egészségügyi szolgáltatásra sem jogosult, köteles egészségügyi szolgáltatási járulékot fizetni.</a:t>
            </a:r>
          </a:p>
          <a:p>
            <a:pPr marL="0" indent="0" algn="just">
              <a:buNone/>
            </a:pPr>
            <a:r>
              <a:rPr lang="hu-HU" dirty="0"/>
              <a:t>Mértéke: napi 250 Ft, havi 7500 Ft</a:t>
            </a:r>
          </a:p>
        </p:txBody>
      </p:sp>
    </p:spTree>
    <p:extLst>
      <p:ext uri="{BB962C8B-B14F-4D97-AF65-F5344CB8AC3E}">
        <p14:creationId xmlns:p14="http://schemas.microsoft.com/office/powerpoint/2010/main" val="321063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E0FA-FAD5-48F1-BF5F-F55B948D3A4A}"/>
              </a:ext>
            </a:extLst>
          </p:cNvPr>
          <p:cNvSpPr>
            <a:spLocks noGrp="1"/>
          </p:cNvSpPr>
          <p:nvPr>
            <p:ph type="title"/>
          </p:nvPr>
        </p:nvSpPr>
        <p:spPr/>
        <p:txBody>
          <a:bodyPr/>
          <a:lstStyle/>
          <a:p>
            <a:r>
              <a:rPr lang="hu-HU" dirty="0"/>
              <a:t>Szociális hozzájárulási adó</a:t>
            </a:r>
          </a:p>
        </p:txBody>
      </p:sp>
      <p:sp>
        <p:nvSpPr>
          <p:cNvPr id="3" name="Content Placeholder 2">
            <a:extLst>
              <a:ext uri="{FF2B5EF4-FFF2-40B4-BE49-F238E27FC236}">
                <a16:creationId xmlns:a16="http://schemas.microsoft.com/office/drawing/2014/main" id="{22940CFF-1955-467F-ABE2-BA0821597A8F}"/>
              </a:ext>
            </a:extLst>
          </p:cNvPr>
          <p:cNvSpPr>
            <a:spLocks noGrp="1"/>
          </p:cNvSpPr>
          <p:nvPr>
            <p:ph idx="1"/>
          </p:nvPr>
        </p:nvSpPr>
        <p:spPr/>
        <p:txBody>
          <a:bodyPr>
            <a:normAutofit fontScale="92500" lnSpcReduction="10000"/>
          </a:bodyPr>
          <a:lstStyle/>
          <a:p>
            <a:pPr marL="0" indent="0" algn="just">
              <a:buNone/>
            </a:pPr>
            <a:r>
              <a:rPr lang="hu-HU" b="1" dirty="0"/>
              <a:t>Alapja: </a:t>
            </a:r>
            <a:r>
              <a:rPr lang="hu-HU" dirty="0"/>
              <a:t>az Szja tv. szerint összevont adóalapba tartozó adóalap számításnál figyelembe vett, illetve ennek hiányéban a járulékalapot képező jövedelem + béren kivüli és egyes meghatározott (cafetéria) juttatások.</a:t>
            </a:r>
          </a:p>
          <a:p>
            <a:pPr marL="0" indent="0" algn="just">
              <a:buNone/>
            </a:pPr>
            <a:r>
              <a:rPr lang="hu-HU" b="1" dirty="0"/>
              <a:t>Mértéke</a:t>
            </a:r>
            <a:r>
              <a:rPr lang="hu-HU" dirty="0"/>
              <a:t>: Az adó mértéke az adóalap 19,5 %-a.</a:t>
            </a:r>
          </a:p>
          <a:p>
            <a:pPr marL="0" indent="0" algn="just">
              <a:buNone/>
            </a:pPr>
            <a:r>
              <a:rPr lang="hu-HU" dirty="0"/>
              <a:t>Alanya: a kifizető, aki önálló, nem önálló, egyéb jövedelmet, béren kívüli és egyéb meghatározott juttatást juttat.</a:t>
            </a:r>
          </a:p>
          <a:p>
            <a:pPr marL="0" indent="0" algn="just">
              <a:buNone/>
            </a:pPr>
            <a:r>
              <a:rPr lang="hu-HU" b="1" dirty="0"/>
              <a:t>Mentesség (pl.):</a:t>
            </a:r>
          </a:p>
          <a:p>
            <a:pPr algn="just">
              <a:buFontTx/>
              <a:buChar char="-"/>
            </a:pPr>
            <a:r>
              <a:rPr lang="hu-HU" dirty="0"/>
              <a:t>kiegészítő tevékenységet folytató egyéni vállalkozó</a:t>
            </a:r>
          </a:p>
          <a:p>
            <a:pPr algn="just">
              <a:buFontTx/>
              <a:buChar char="-"/>
            </a:pPr>
            <a:r>
              <a:rPr lang="hu-HU" dirty="0"/>
              <a:t>saját jogú nyugdíjas foglalkoztatása</a:t>
            </a:r>
          </a:p>
          <a:p>
            <a:pPr algn="just">
              <a:buFontTx/>
              <a:buChar char="-"/>
            </a:pPr>
            <a:r>
              <a:rPr lang="hu-HU" dirty="0"/>
              <a:t>iskolaszövetkezet max 25 éves nappalis hallgató foglalkoztatása </a:t>
            </a:r>
          </a:p>
        </p:txBody>
      </p:sp>
    </p:spTree>
    <p:extLst>
      <p:ext uri="{BB962C8B-B14F-4D97-AF65-F5344CB8AC3E}">
        <p14:creationId xmlns:p14="http://schemas.microsoft.com/office/powerpoint/2010/main" val="281539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7EB6-7A2C-4CF8-8D26-E58154DC591E}"/>
              </a:ext>
            </a:extLst>
          </p:cNvPr>
          <p:cNvSpPr>
            <a:spLocks noGrp="1"/>
          </p:cNvSpPr>
          <p:nvPr>
            <p:ph type="title"/>
          </p:nvPr>
        </p:nvSpPr>
        <p:spPr/>
        <p:txBody>
          <a:bodyPr/>
          <a:lstStyle/>
          <a:p>
            <a:r>
              <a:rPr lang="hu-HU" dirty="0"/>
              <a:t>Szociális hozzájárulási adó</a:t>
            </a:r>
          </a:p>
        </p:txBody>
      </p:sp>
      <p:sp>
        <p:nvSpPr>
          <p:cNvPr id="3" name="Content Placeholder 2">
            <a:extLst>
              <a:ext uri="{FF2B5EF4-FFF2-40B4-BE49-F238E27FC236}">
                <a16:creationId xmlns:a16="http://schemas.microsoft.com/office/drawing/2014/main" id="{975A4373-7072-47A0-B8C8-1130180B065D}"/>
              </a:ext>
            </a:extLst>
          </p:cNvPr>
          <p:cNvSpPr>
            <a:spLocks noGrp="1"/>
          </p:cNvSpPr>
          <p:nvPr>
            <p:ph idx="1"/>
          </p:nvPr>
        </p:nvSpPr>
        <p:spPr/>
        <p:txBody>
          <a:bodyPr/>
          <a:lstStyle/>
          <a:p>
            <a:pPr marL="0" indent="0" algn="just">
              <a:buNone/>
            </a:pPr>
            <a:r>
              <a:rPr lang="hu-HU" b="1" dirty="0"/>
              <a:t>Egyéni vállalkozó adóalapja</a:t>
            </a:r>
          </a:p>
          <a:p>
            <a:pPr marL="514350" indent="-514350" algn="just">
              <a:buAutoNum type="alphaLcParenR"/>
            </a:pPr>
            <a:r>
              <a:rPr lang="hu-HU" dirty="0"/>
              <a:t>a vállalkozói jövedelem szerinti adózást alkalmazó egyéni vállalkozót saját maga után terhelő adó alapja a vállalkozói kivét, </a:t>
            </a:r>
          </a:p>
          <a:p>
            <a:pPr marL="514350" indent="-514350" algn="just">
              <a:buAutoNum type="alphaLcParenR"/>
            </a:pPr>
            <a:r>
              <a:rPr lang="hu-HU" dirty="0"/>
              <a:t>az átalányadózást alkalmazó egyéni vállalkozót saját maga után terhelő adó alapja az átalányban megállapított jövedelem.</a:t>
            </a:r>
          </a:p>
        </p:txBody>
      </p:sp>
    </p:spTree>
    <p:extLst>
      <p:ext uri="{BB962C8B-B14F-4D97-AF65-F5344CB8AC3E}">
        <p14:creationId xmlns:p14="http://schemas.microsoft.com/office/powerpoint/2010/main" val="267694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D7D8-1F80-49DF-80DB-5C0D396D5F8C}"/>
              </a:ext>
            </a:extLst>
          </p:cNvPr>
          <p:cNvSpPr>
            <a:spLocks noGrp="1"/>
          </p:cNvSpPr>
          <p:nvPr>
            <p:ph type="title"/>
          </p:nvPr>
        </p:nvSpPr>
        <p:spPr/>
        <p:txBody>
          <a:bodyPr/>
          <a:lstStyle/>
          <a:p>
            <a:pPr algn="ctr"/>
            <a:r>
              <a:rPr lang="hu-HU" dirty="0"/>
              <a:t>KKV-k adózása</a:t>
            </a:r>
          </a:p>
        </p:txBody>
      </p:sp>
      <p:sp>
        <p:nvSpPr>
          <p:cNvPr id="3" name="Text Placeholder 2">
            <a:extLst>
              <a:ext uri="{FF2B5EF4-FFF2-40B4-BE49-F238E27FC236}">
                <a16:creationId xmlns:a16="http://schemas.microsoft.com/office/drawing/2014/main" id="{9174D2E7-D91A-42D3-874D-C67E2F4FACBD}"/>
              </a:ext>
            </a:extLst>
          </p:cNvPr>
          <p:cNvSpPr>
            <a:spLocks noGrp="1"/>
          </p:cNvSpPr>
          <p:nvPr>
            <p:ph type="body" idx="1"/>
          </p:nvPr>
        </p:nvSpPr>
        <p:spPr/>
        <p:txBody>
          <a:bodyPr/>
          <a:lstStyle/>
          <a:p>
            <a:endParaRPr lang="hu-HU"/>
          </a:p>
        </p:txBody>
      </p:sp>
    </p:spTree>
    <p:extLst>
      <p:ext uri="{BB962C8B-B14F-4D97-AF65-F5344CB8AC3E}">
        <p14:creationId xmlns:p14="http://schemas.microsoft.com/office/powerpoint/2010/main" val="384275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BD02-D87B-40F7-B758-95E93E0D8955}"/>
              </a:ext>
            </a:extLst>
          </p:cNvPr>
          <p:cNvSpPr>
            <a:spLocks noGrp="1"/>
          </p:cNvSpPr>
          <p:nvPr>
            <p:ph type="title"/>
          </p:nvPr>
        </p:nvSpPr>
        <p:spPr/>
        <p:txBody>
          <a:bodyPr>
            <a:normAutofit/>
          </a:bodyPr>
          <a:lstStyle/>
          <a:p>
            <a:r>
              <a:rPr lang="hu-HU" sz="4000" dirty="0"/>
              <a:t>Költségvetési bevételek adónemek szerint (2019)</a:t>
            </a:r>
          </a:p>
        </p:txBody>
      </p:sp>
      <p:graphicFrame>
        <p:nvGraphicFramePr>
          <p:cNvPr id="4" name="Content Placeholder 3">
            <a:extLst>
              <a:ext uri="{FF2B5EF4-FFF2-40B4-BE49-F238E27FC236}">
                <a16:creationId xmlns:a16="http://schemas.microsoft.com/office/drawing/2014/main" id="{7043F2D2-6FE5-4956-9C44-39201D5DACAB}"/>
              </a:ext>
            </a:extLst>
          </p:cNvPr>
          <p:cNvGraphicFramePr>
            <a:graphicFrameLocks noGrp="1"/>
          </p:cNvGraphicFramePr>
          <p:nvPr>
            <p:ph idx="1"/>
            <p:extLst>
              <p:ext uri="{D42A27DB-BD31-4B8C-83A1-F6EECF244321}">
                <p14:modId xmlns:p14="http://schemas.microsoft.com/office/powerpoint/2010/main" val="659661982"/>
              </p:ext>
            </p:extLst>
          </p:nvPr>
        </p:nvGraphicFramePr>
        <p:xfrm>
          <a:off x="838200" y="2036618"/>
          <a:ext cx="10515600" cy="2286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588757554"/>
                    </a:ext>
                  </a:extLst>
                </a:gridCol>
                <a:gridCol w="5257800">
                  <a:extLst>
                    <a:ext uri="{9D8B030D-6E8A-4147-A177-3AD203B41FA5}">
                      <a16:colId xmlns:a16="http://schemas.microsoft.com/office/drawing/2014/main" val="463584992"/>
                    </a:ext>
                  </a:extLst>
                </a:gridCol>
              </a:tblGrid>
              <a:tr h="449435">
                <a:tc>
                  <a:txBody>
                    <a:bodyPr/>
                    <a:lstStyle/>
                    <a:p>
                      <a:pPr algn="ctr"/>
                      <a:r>
                        <a:rPr lang="hu-HU" sz="2400" dirty="0"/>
                        <a:t>Adónem</a:t>
                      </a:r>
                    </a:p>
                  </a:txBody>
                  <a:tcPr/>
                </a:tc>
                <a:tc>
                  <a:txBody>
                    <a:bodyPr/>
                    <a:lstStyle/>
                    <a:p>
                      <a:pPr algn="ctr"/>
                      <a:r>
                        <a:rPr lang="hu-HU" sz="2400" dirty="0"/>
                        <a:t>Bevétel</a:t>
                      </a:r>
                    </a:p>
                  </a:txBody>
                  <a:tcPr/>
                </a:tc>
                <a:extLst>
                  <a:ext uri="{0D108BD9-81ED-4DB2-BD59-A6C34878D82A}">
                    <a16:rowId xmlns:a16="http://schemas.microsoft.com/office/drawing/2014/main" val="2751865319"/>
                  </a:ext>
                </a:extLst>
              </a:tr>
              <a:tr h="455678">
                <a:tc>
                  <a:txBody>
                    <a:bodyPr/>
                    <a:lstStyle/>
                    <a:p>
                      <a:r>
                        <a:rPr lang="hu-HU" sz="2400" dirty="0"/>
                        <a:t>Társasági adó</a:t>
                      </a:r>
                    </a:p>
                  </a:txBody>
                  <a:tcPr/>
                </a:tc>
                <a:tc>
                  <a:txBody>
                    <a:bodyPr/>
                    <a:lstStyle/>
                    <a:p>
                      <a:pPr algn="ctr"/>
                      <a:r>
                        <a:rPr lang="hu-HU" sz="2400" dirty="0"/>
                        <a:t>399,5 mrd forint</a:t>
                      </a:r>
                    </a:p>
                  </a:txBody>
                  <a:tcPr/>
                </a:tc>
                <a:extLst>
                  <a:ext uri="{0D108BD9-81ED-4DB2-BD59-A6C34878D82A}">
                    <a16:rowId xmlns:a16="http://schemas.microsoft.com/office/drawing/2014/main" val="3591588550"/>
                  </a:ext>
                </a:extLst>
              </a:tr>
              <a:tr h="455678">
                <a:tc>
                  <a:txBody>
                    <a:bodyPr/>
                    <a:lstStyle/>
                    <a:p>
                      <a:r>
                        <a:rPr lang="hu-HU" sz="2400" dirty="0"/>
                        <a:t>EVA</a:t>
                      </a:r>
                    </a:p>
                  </a:txBody>
                  <a:tcPr/>
                </a:tc>
                <a:tc>
                  <a:txBody>
                    <a:bodyPr/>
                    <a:lstStyle/>
                    <a:p>
                      <a:pPr algn="ctr"/>
                      <a:r>
                        <a:rPr lang="hu-HU" sz="2400" dirty="0"/>
                        <a:t>45,4 mrd forint</a:t>
                      </a:r>
                    </a:p>
                  </a:txBody>
                  <a:tcPr/>
                </a:tc>
                <a:extLst>
                  <a:ext uri="{0D108BD9-81ED-4DB2-BD59-A6C34878D82A}">
                    <a16:rowId xmlns:a16="http://schemas.microsoft.com/office/drawing/2014/main" val="4117605842"/>
                  </a:ext>
                </a:extLst>
              </a:tr>
              <a:tr h="455678">
                <a:tc>
                  <a:txBody>
                    <a:bodyPr/>
                    <a:lstStyle/>
                    <a:p>
                      <a:r>
                        <a:rPr lang="hu-HU" sz="2400" dirty="0"/>
                        <a:t>KIVA</a:t>
                      </a:r>
                    </a:p>
                  </a:txBody>
                  <a:tcPr/>
                </a:tc>
                <a:tc>
                  <a:txBody>
                    <a:bodyPr/>
                    <a:lstStyle/>
                    <a:p>
                      <a:pPr algn="ctr"/>
                      <a:r>
                        <a:rPr lang="hu-HU" sz="2400" dirty="0"/>
                        <a:t>49,8 mrd forint</a:t>
                      </a:r>
                    </a:p>
                  </a:txBody>
                  <a:tcPr/>
                </a:tc>
                <a:extLst>
                  <a:ext uri="{0D108BD9-81ED-4DB2-BD59-A6C34878D82A}">
                    <a16:rowId xmlns:a16="http://schemas.microsoft.com/office/drawing/2014/main" val="1580066483"/>
                  </a:ext>
                </a:extLst>
              </a:tr>
              <a:tr h="455678">
                <a:tc>
                  <a:txBody>
                    <a:bodyPr/>
                    <a:lstStyle/>
                    <a:p>
                      <a:r>
                        <a:rPr lang="hu-HU" sz="2400" dirty="0"/>
                        <a:t>KATA</a:t>
                      </a:r>
                    </a:p>
                  </a:txBody>
                  <a:tcPr/>
                </a:tc>
                <a:tc>
                  <a:txBody>
                    <a:bodyPr/>
                    <a:lstStyle/>
                    <a:p>
                      <a:pPr algn="ctr"/>
                      <a:r>
                        <a:rPr lang="hu-HU" sz="2400" dirty="0"/>
                        <a:t>135,7 mrd forint</a:t>
                      </a:r>
                    </a:p>
                  </a:txBody>
                  <a:tcPr/>
                </a:tc>
                <a:extLst>
                  <a:ext uri="{0D108BD9-81ED-4DB2-BD59-A6C34878D82A}">
                    <a16:rowId xmlns:a16="http://schemas.microsoft.com/office/drawing/2014/main" val="3865533775"/>
                  </a:ext>
                </a:extLst>
              </a:tr>
            </a:tbl>
          </a:graphicData>
        </a:graphic>
      </p:graphicFrame>
    </p:spTree>
    <p:extLst>
      <p:ext uri="{BB962C8B-B14F-4D97-AF65-F5344CB8AC3E}">
        <p14:creationId xmlns:p14="http://schemas.microsoft.com/office/powerpoint/2010/main" val="322766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1369-3C83-424D-A2D2-9A0D3DAD7E18}"/>
              </a:ext>
            </a:extLst>
          </p:cNvPr>
          <p:cNvSpPr>
            <a:spLocks noGrp="1"/>
          </p:cNvSpPr>
          <p:nvPr>
            <p:ph type="title"/>
          </p:nvPr>
        </p:nvSpPr>
        <p:spPr/>
        <p:txBody>
          <a:bodyPr/>
          <a:lstStyle/>
          <a:p>
            <a:pPr algn="ctr"/>
            <a:r>
              <a:rPr lang="hu-HU" dirty="0"/>
              <a:t>Egyszerűsített vállalkozói adó (EVA)</a:t>
            </a:r>
          </a:p>
        </p:txBody>
      </p:sp>
      <p:sp>
        <p:nvSpPr>
          <p:cNvPr id="3" name="Text Placeholder 2">
            <a:extLst>
              <a:ext uri="{FF2B5EF4-FFF2-40B4-BE49-F238E27FC236}">
                <a16:creationId xmlns:a16="http://schemas.microsoft.com/office/drawing/2014/main" id="{EE042D31-6B4C-4307-A2DE-A4686CF71252}"/>
              </a:ext>
            </a:extLst>
          </p:cNvPr>
          <p:cNvSpPr>
            <a:spLocks noGrp="1"/>
          </p:cNvSpPr>
          <p:nvPr>
            <p:ph type="body" idx="1"/>
          </p:nvPr>
        </p:nvSpPr>
        <p:spPr/>
        <p:txBody>
          <a:bodyPr/>
          <a:lstStyle/>
          <a:p>
            <a:endParaRPr lang="hu-HU"/>
          </a:p>
        </p:txBody>
      </p:sp>
    </p:spTree>
    <p:extLst>
      <p:ext uri="{BB962C8B-B14F-4D97-AF65-F5344CB8AC3E}">
        <p14:creationId xmlns:p14="http://schemas.microsoft.com/office/powerpoint/2010/main" val="223637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C65-0B1F-486A-AC4B-00CD4ED94FE1}"/>
              </a:ext>
            </a:extLst>
          </p:cNvPr>
          <p:cNvSpPr>
            <a:spLocks noGrp="1"/>
          </p:cNvSpPr>
          <p:nvPr>
            <p:ph type="title"/>
          </p:nvPr>
        </p:nvSpPr>
        <p:spPr/>
        <p:txBody>
          <a:bodyPr/>
          <a:lstStyle/>
          <a:p>
            <a:r>
              <a:rPr lang="hu-HU" dirty="0"/>
              <a:t>EVA alanya</a:t>
            </a:r>
          </a:p>
        </p:txBody>
      </p:sp>
      <p:sp>
        <p:nvSpPr>
          <p:cNvPr id="3" name="Content Placeholder 2">
            <a:extLst>
              <a:ext uri="{FF2B5EF4-FFF2-40B4-BE49-F238E27FC236}">
                <a16:creationId xmlns:a16="http://schemas.microsoft.com/office/drawing/2014/main" id="{4ED2F75A-4C70-4848-B8C2-689281DB219E}"/>
              </a:ext>
            </a:extLst>
          </p:cNvPr>
          <p:cNvSpPr>
            <a:spLocks noGrp="1"/>
          </p:cNvSpPr>
          <p:nvPr>
            <p:ph idx="1"/>
          </p:nvPr>
        </p:nvSpPr>
        <p:spPr>
          <a:xfrm>
            <a:off x="838200" y="1690688"/>
            <a:ext cx="10515600" cy="4486275"/>
          </a:xfrm>
        </p:spPr>
        <p:txBody>
          <a:bodyPr>
            <a:normAutofit fontScale="55000" lnSpcReduction="20000"/>
          </a:bodyPr>
          <a:lstStyle/>
          <a:p>
            <a:pPr marL="0" indent="0">
              <a:buNone/>
            </a:pPr>
            <a:r>
              <a:rPr lang="hu-HU" b="1" dirty="0"/>
              <a:t>Az adóalanyiság bejelentéssel jön létre! </a:t>
            </a:r>
            <a:r>
              <a:rPr lang="hu-HU" dirty="0"/>
              <a:t>Adóalany az a személy, amely (aki) megfelel valamennyi törvényi feltételnek, valamint</a:t>
            </a:r>
          </a:p>
          <a:p>
            <a:pPr marL="0" indent="0">
              <a:buNone/>
            </a:pPr>
            <a:r>
              <a:rPr lang="hu-HU" dirty="0"/>
              <a:t>a) az állami adóhatóságnak </a:t>
            </a:r>
            <a:r>
              <a:rPr lang="hu-HU" b="1" dirty="0"/>
              <a:t>bejelenti</a:t>
            </a:r>
            <a:r>
              <a:rPr lang="hu-HU" dirty="0"/>
              <a:t>, hogy az adóévben adókötelezettségeit e törvény rendelkezései szerint teljesíti, vagy</a:t>
            </a:r>
          </a:p>
          <a:p>
            <a:pPr marL="0" indent="0">
              <a:buNone/>
            </a:pPr>
            <a:r>
              <a:rPr lang="hu-HU" dirty="0"/>
              <a:t>b) az állami adóhatóság az adóévre adóalanyként tartja nyilván.</a:t>
            </a:r>
          </a:p>
          <a:p>
            <a:pPr marL="0" indent="0">
              <a:buNone/>
            </a:pPr>
            <a:r>
              <a:rPr lang="hu-HU" b="1" dirty="0"/>
              <a:t>Adóalany lehet</a:t>
            </a:r>
            <a:r>
              <a:rPr lang="hu-HU" dirty="0"/>
              <a:t>:</a:t>
            </a:r>
          </a:p>
          <a:p>
            <a:pPr marL="0" indent="0">
              <a:buNone/>
            </a:pPr>
            <a:r>
              <a:rPr lang="hu-HU" dirty="0"/>
              <a:t>a) az egyéni vállalkozó;</a:t>
            </a:r>
          </a:p>
          <a:p>
            <a:pPr marL="0" indent="0">
              <a:buNone/>
            </a:pPr>
            <a:r>
              <a:rPr lang="hu-HU" dirty="0"/>
              <a:t>b) az egyéni cég;</a:t>
            </a:r>
          </a:p>
          <a:p>
            <a:pPr marL="0" indent="0">
              <a:buNone/>
            </a:pPr>
            <a:r>
              <a:rPr lang="hu-HU" dirty="0"/>
              <a:t>c) a közkereseti társaság;</a:t>
            </a:r>
          </a:p>
          <a:p>
            <a:pPr marL="0" indent="0">
              <a:buNone/>
            </a:pPr>
            <a:r>
              <a:rPr lang="hu-HU" dirty="0"/>
              <a:t>d) a betéti társaság;</a:t>
            </a:r>
          </a:p>
          <a:p>
            <a:pPr marL="0" indent="0">
              <a:buNone/>
            </a:pPr>
            <a:r>
              <a:rPr lang="hu-HU" dirty="0"/>
              <a:t>e) a korlátolt felelősségű társaság;</a:t>
            </a:r>
          </a:p>
          <a:p>
            <a:pPr marL="0" indent="0">
              <a:buNone/>
            </a:pPr>
            <a:r>
              <a:rPr lang="hu-HU" dirty="0"/>
              <a:t>f) a szövetkezet és a lakásszövetkezet;</a:t>
            </a:r>
          </a:p>
          <a:p>
            <a:pPr marL="0" indent="0">
              <a:buNone/>
            </a:pPr>
            <a:r>
              <a:rPr lang="hu-HU" dirty="0"/>
              <a:t>g) az erdőbirtokossági társulat;</a:t>
            </a:r>
          </a:p>
          <a:p>
            <a:pPr marL="0" indent="0">
              <a:buNone/>
            </a:pPr>
            <a:r>
              <a:rPr lang="hu-HU" dirty="0"/>
              <a:t>h) a végrehajtói iroda;</a:t>
            </a:r>
          </a:p>
          <a:p>
            <a:pPr marL="0" indent="0">
              <a:buNone/>
            </a:pPr>
            <a:r>
              <a:rPr lang="hu-HU" dirty="0"/>
              <a:t>i) az ügyvédi iroda és a közjegyzői iroda;</a:t>
            </a:r>
          </a:p>
          <a:p>
            <a:pPr marL="0" indent="0">
              <a:buNone/>
            </a:pPr>
            <a:r>
              <a:rPr lang="hu-HU" dirty="0"/>
              <a:t>j) a szabadalmi ügyvivői iroda.</a:t>
            </a:r>
          </a:p>
        </p:txBody>
      </p:sp>
    </p:spTree>
    <p:extLst>
      <p:ext uri="{BB962C8B-B14F-4D97-AF65-F5344CB8AC3E}">
        <p14:creationId xmlns:p14="http://schemas.microsoft.com/office/powerpoint/2010/main" val="1158239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8D77-4418-476D-BA5F-A492DAFDDF05}"/>
              </a:ext>
            </a:extLst>
          </p:cNvPr>
          <p:cNvSpPr>
            <a:spLocks noGrp="1"/>
          </p:cNvSpPr>
          <p:nvPr>
            <p:ph type="title"/>
          </p:nvPr>
        </p:nvSpPr>
        <p:spPr/>
        <p:txBody>
          <a:bodyPr/>
          <a:lstStyle/>
          <a:p>
            <a:r>
              <a:rPr lang="hu-HU" dirty="0"/>
              <a:t>Az EVA alanya</a:t>
            </a:r>
          </a:p>
        </p:txBody>
      </p:sp>
      <p:sp>
        <p:nvSpPr>
          <p:cNvPr id="3" name="Content Placeholder 2">
            <a:extLst>
              <a:ext uri="{FF2B5EF4-FFF2-40B4-BE49-F238E27FC236}">
                <a16:creationId xmlns:a16="http://schemas.microsoft.com/office/drawing/2014/main" id="{F089F1D0-68CA-4BFE-B7CD-1B2301C969B6}"/>
              </a:ext>
            </a:extLst>
          </p:cNvPr>
          <p:cNvSpPr>
            <a:spLocks noGrp="1"/>
          </p:cNvSpPr>
          <p:nvPr>
            <p:ph idx="1"/>
          </p:nvPr>
        </p:nvSpPr>
        <p:spPr/>
        <p:txBody>
          <a:bodyPr>
            <a:normAutofit fontScale="92500"/>
          </a:bodyPr>
          <a:lstStyle/>
          <a:p>
            <a:pPr marL="0" indent="0" algn="just">
              <a:buNone/>
            </a:pPr>
            <a:r>
              <a:rPr lang="hu-HU" dirty="0"/>
              <a:t>A felsorolt személy az adóévben akkor lehet adóalany, ha az adóévet megelőző naptári évben és az azt megelőző adóévben</a:t>
            </a:r>
          </a:p>
          <a:p>
            <a:pPr marL="514350" indent="-514350" algn="just">
              <a:buFont typeface="+mj-lt"/>
              <a:buAutoNum type="alphaLcParenR"/>
            </a:pPr>
            <a:r>
              <a:rPr lang="hu-HU" dirty="0"/>
              <a:t>a magánszemély egyéni vállalkozóként tevékenységét folyamatosan végezte, a jogi személy és az egyéni cég nem alakult át, valamint a jogi személyben, egyéni cégben (az öröklést kivéve) új tag(ok) nem szerzett összesen) 50 %-ot meghaladó szavazati jogot biztosító részesedést.</a:t>
            </a:r>
          </a:p>
          <a:p>
            <a:pPr marL="514350" indent="-514350" algn="just">
              <a:buFont typeface="+mj-lt"/>
              <a:buAutoNum type="alphaLcParenR"/>
            </a:pPr>
            <a:r>
              <a:rPr lang="hu-HU" dirty="0"/>
              <a:t>Nem áll(t) felszámolás, végelszámolás alatt.</a:t>
            </a:r>
          </a:p>
          <a:p>
            <a:pPr marL="514350" indent="-514350" algn="just">
              <a:buFont typeface="+mj-lt"/>
              <a:buAutoNum type="alphaLcParenR"/>
            </a:pPr>
            <a:r>
              <a:rPr lang="hu-HU" dirty="0"/>
              <a:t>Bevételt, árbevételt számolt el.</a:t>
            </a:r>
          </a:p>
          <a:p>
            <a:pPr marL="0" indent="0" algn="just">
              <a:buNone/>
            </a:pPr>
            <a:r>
              <a:rPr lang="hu-HU" dirty="0"/>
              <a:t>Az adóalanyiság utoljára 2018. december 20-ig a 2019-es adóévre választható.</a:t>
            </a:r>
          </a:p>
        </p:txBody>
      </p:sp>
    </p:spTree>
    <p:extLst>
      <p:ext uri="{BB962C8B-B14F-4D97-AF65-F5344CB8AC3E}">
        <p14:creationId xmlns:p14="http://schemas.microsoft.com/office/powerpoint/2010/main" val="272433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7F319-93F5-40AB-9B39-9420377EBEA0}"/>
              </a:ext>
            </a:extLst>
          </p:cNvPr>
          <p:cNvSpPr>
            <a:spLocks noGrp="1"/>
          </p:cNvSpPr>
          <p:nvPr>
            <p:ph type="title"/>
          </p:nvPr>
        </p:nvSpPr>
        <p:spPr/>
        <p:txBody>
          <a:bodyPr/>
          <a:lstStyle/>
          <a:p>
            <a:r>
              <a:rPr lang="hu-HU" dirty="0"/>
              <a:t>Hatályos szabályozás</a:t>
            </a:r>
          </a:p>
        </p:txBody>
      </p:sp>
      <p:sp>
        <p:nvSpPr>
          <p:cNvPr id="3" name="Content Placeholder 2">
            <a:extLst>
              <a:ext uri="{FF2B5EF4-FFF2-40B4-BE49-F238E27FC236}">
                <a16:creationId xmlns:a16="http://schemas.microsoft.com/office/drawing/2014/main" id="{0EE66A63-1DA3-4362-942E-BA83E35A407B}"/>
              </a:ext>
            </a:extLst>
          </p:cNvPr>
          <p:cNvSpPr>
            <a:spLocks noGrp="1"/>
          </p:cNvSpPr>
          <p:nvPr>
            <p:ph idx="1"/>
          </p:nvPr>
        </p:nvSpPr>
        <p:spPr/>
        <p:txBody>
          <a:bodyPr/>
          <a:lstStyle/>
          <a:p>
            <a:pPr algn="just"/>
            <a:r>
              <a:rPr lang="hu-HU" dirty="0"/>
              <a:t>1997. évi LXXX. törvény a társadalombiztosítás ellátásaira és a magánnyugdíjra jogosultakról, valamint e szolgáltatások fedezetéről (Tbj.)</a:t>
            </a:r>
          </a:p>
          <a:p>
            <a:pPr algn="just"/>
            <a:r>
              <a:rPr lang="hu-HU" dirty="0"/>
              <a:t>2018. évi LII. törvény a szociális hozzájárulási adóról</a:t>
            </a:r>
          </a:p>
        </p:txBody>
      </p:sp>
    </p:spTree>
    <p:extLst>
      <p:ext uri="{BB962C8B-B14F-4D97-AF65-F5344CB8AC3E}">
        <p14:creationId xmlns:p14="http://schemas.microsoft.com/office/powerpoint/2010/main" val="3993715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E61B-0EAC-4FC2-9560-ED76BED8B74A}"/>
              </a:ext>
            </a:extLst>
          </p:cNvPr>
          <p:cNvSpPr>
            <a:spLocks noGrp="1"/>
          </p:cNvSpPr>
          <p:nvPr>
            <p:ph type="title"/>
          </p:nvPr>
        </p:nvSpPr>
        <p:spPr/>
        <p:txBody>
          <a:bodyPr/>
          <a:lstStyle/>
          <a:p>
            <a:r>
              <a:rPr lang="hu-HU" dirty="0"/>
              <a:t>Az EVA alanyiság választásának feltétele</a:t>
            </a:r>
          </a:p>
        </p:txBody>
      </p:sp>
      <p:sp>
        <p:nvSpPr>
          <p:cNvPr id="3" name="Content Placeholder 2">
            <a:extLst>
              <a:ext uri="{FF2B5EF4-FFF2-40B4-BE49-F238E27FC236}">
                <a16:creationId xmlns:a16="http://schemas.microsoft.com/office/drawing/2014/main" id="{64CF9702-F849-4105-9E68-7E4DEFDE3C2E}"/>
              </a:ext>
            </a:extLst>
          </p:cNvPr>
          <p:cNvSpPr>
            <a:spLocks noGrp="1"/>
          </p:cNvSpPr>
          <p:nvPr>
            <p:ph idx="1"/>
          </p:nvPr>
        </p:nvSpPr>
        <p:spPr/>
        <p:txBody>
          <a:bodyPr>
            <a:normAutofit/>
          </a:bodyPr>
          <a:lstStyle/>
          <a:p>
            <a:pPr marL="0" indent="0">
              <a:buNone/>
            </a:pPr>
            <a:r>
              <a:rPr lang="hu-HU" dirty="0"/>
              <a:t>Az adóalanyiság akkor választható, ha </a:t>
            </a:r>
          </a:p>
          <a:p>
            <a:pPr marL="0" indent="0">
              <a:buNone/>
            </a:pPr>
            <a:r>
              <a:rPr lang="hu-HU" dirty="0"/>
              <a:t>a) az adóévet megelőző második adóévben (üzleti évben) éves szintre átszámított összes bevétele a 30 millió forintot (Áfával együtt) nem haladta meg,</a:t>
            </a:r>
          </a:p>
          <a:p>
            <a:pPr marL="0" indent="0">
              <a:buNone/>
            </a:pPr>
            <a:r>
              <a:rPr lang="hu-HU" dirty="0"/>
              <a:t>b) az adóévet megelőző adóévben (üzleti évben) ésszerűen várható éves szintre átszámított összes bevétele a 30 millió forintot (Áfával együtt) nem haladja meg.</a:t>
            </a:r>
          </a:p>
          <a:p>
            <a:pPr marL="0" indent="0">
              <a:buNone/>
            </a:pPr>
            <a:r>
              <a:rPr lang="hu-HU" dirty="0"/>
              <a:t>Jövedéki tevékenységet folytató személy nem lehet EVA alany.</a:t>
            </a:r>
          </a:p>
        </p:txBody>
      </p:sp>
    </p:spTree>
    <p:extLst>
      <p:ext uri="{BB962C8B-B14F-4D97-AF65-F5344CB8AC3E}">
        <p14:creationId xmlns:p14="http://schemas.microsoft.com/office/powerpoint/2010/main" val="287097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E10D-7489-4CDF-BA52-9F59129E5410}"/>
              </a:ext>
            </a:extLst>
          </p:cNvPr>
          <p:cNvSpPr>
            <a:spLocks noGrp="1"/>
          </p:cNvSpPr>
          <p:nvPr>
            <p:ph type="title"/>
          </p:nvPr>
        </p:nvSpPr>
        <p:spPr/>
        <p:txBody>
          <a:bodyPr/>
          <a:lstStyle/>
          <a:p>
            <a:r>
              <a:rPr lang="hu-HU" dirty="0"/>
              <a:t>Az EVA alapja, mértéke</a:t>
            </a:r>
          </a:p>
        </p:txBody>
      </p:sp>
      <p:sp>
        <p:nvSpPr>
          <p:cNvPr id="3" name="Content Placeholder 2">
            <a:extLst>
              <a:ext uri="{FF2B5EF4-FFF2-40B4-BE49-F238E27FC236}">
                <a16:creationId xmlns:a16="http://schemas.microsoft.com/office/drawing/2014/main" id="{45660722-7D3D-49F1-B760-17581D19EFC8}"/>
              </a:ext>
            </a:extLst>
          </p:cNvPr>
          <p:cNvSpPr>
            <a:spLocks noGrp="1"/>
          </p:cNvSpPr>
          <p:nvPr>
            <p:ph idx="1"/>
          </p:nvPr>
        </p:nvSpPr>
        <p:spPr/>
        <p:txBody>
          <a:bodyPr>
            <a:normAutofit lnSpcReduction="10000"/>
          </a:bodyPr>
          <a:lstStyle/>
          <a:p>
            <a:pPr marL="0" indent="0" algn="just">
              <a:buNone/>
            </a:pPr>
            <a:r>
              <a:rPr lang="hu-HU" b="1" dirty="0"/>
              <a:t>Az eva alapja az adóalany által az adóévben megszerzett összes bevétel</a:t>
            </a:r>
            <a:r>
              <a:rPr lang="hu-HU" dirty="0"/>
              <a:t>.</a:t>
            </a:r>
          </a:p>
          <a:p>
            <a:pPr marL="0" indent="0" algn="just">
              <a:buNone/>
            </a:pPr>
            <a:r>
              <a:rPr lang="hu-HU" b="1" dirty="0"/>
              <a:t>Bevétel</a:t>
            </a:r>
            <a:r>
              <a:rPr lang="hu-HU" dirty="0"/>
              <a:t> a számvitelről szóló törvény hatálya alá nem tartozó adóalany által vállalkozási (gazdasági) tevékenységével összefüggésben, vagy arra tekintettel </a:t>
            </a:r>
            <a:r>
              <a:rPr lang="hu-HU" b="1" dirty="0"/>
              <a:t>bármely jogcímen és bármely formában mástól megszerzett vagyoni érték</a:t>
            </a:r>
            <a:r>
              <a:rPr lang="hu-HU" dirty="0"/>
              <a:t>, beleértve az áthárított általános forgalmi adót is, továbbá a </a:t>
            </a:r>
            <a:r>
              <a:rPr lang="hu-HU" b="1" dirty="0"/>
              <a:t>számviteli törvény szerinti bevétel, árbevétel.</a:t>
            </a:r>
          </a:p>
          <a:p>
            <a:pPr marL="0" indent="0" algn="just">
              <a:buNone/>
            </a:pPr>
            <a:r>
              <a:rPr lang="hu-HU" dirty="0"/>
              <a:t>Az eva mértéke a </a:t>
            </a:r>
            <a:r>
              <a:rPr lang="hu-HU" b="1" dirty="0"/>
              <a:t>pozitív adóalap 37 százaléka</a:t>
            </a:r>
            <a:r>
              <a:rPr lang="hu-HU" dirty="0"/>
              <a:t>.</a:t>
            </a:r>
          </a:p>
          <a:p>
            <a:pPr marL="0" indent="0" algn="just">
              <a:buNone/>
            </a:pPr>
            <a:r>
              <a:rPr lang="hu-HU" dirty="0"/>
              <a:t>Ha az adóalany bevétele meghaladja az adóalanyiság választására jogosító értékhatárt, az adóalanyiság választására jogosító értékhatárt meghaladó rész után az eva mértéke 50 százalék.</a:t>
            </a:r>
          </a:p>
        </p:txBody>
      </p:sp>
    </p:spTree>
    <p:extLst>
      <p:ext uri="{BB962C8B-B14F-4D97-AF65-F5344CB8AC3E}">
        <p14:creationId xmlns:p14="http://schemas.microsoft.com/office/powerpoint/2010/main" val="3441789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7D29-88C6-4A9E-B3B3-6BB71B5F0CE3}"/>
              </a:ext>
            </a:extLst>
          </p:cNvPr>
          <p:cNvSpPr>
            <a:spLocks noGrp="1"/>
          </p:cNvSpPr>
          <p:nvPr>
            <p:ph type="title"/>
          </p:nvPr>
        </p:nvSpPr>
        <p:spPr/>
        <p:txBody>
          <a:bodyPr/>
          <a:lstStyle/>
          <a:p>
            <a:r>
              <a:rPr lang="hu-HU" dirty="0"/>
              <a:t>EVA és más adónemek</a:t>
            </a:r>
          </a:p>
        </p:txBody>
      </p:sp>
      <p:sp>
        <p:nvSpPr>
          <p:cNvPr id="3" name="Content Placeholder 2">
            <a:extLst>
              <a:ext uri="{FF2B5EF4-FFF2-40B4-BE49-F238E27FC236}">
                <a16:creationId xmlns:a16="http://schemas.microsoft.com/office/drawing/2014/main" id="{2A6E39F4-0820-4E2D-86A1-188FE8338C7E}"/>
              </a:ext>
            </a:extLst>
          </p:cNvPr>
          <p:cNvSpPr>
            <a:spLocks noGrp="1"/>
          </p:cNvSpPr>
          <p:nvPr>
            <p:ph idx="1"/>
          </p:nvPr>
        </p:nvSpPr>
        <p:spPr/>
        <p:txBody>
          <a:bodyPr/>
          <a:lstStyle/>
          <a:p>
            <a:pPr marL="0" indent="0" algn="just">
              <a:buNone/>
            </a:pPr>
            <a:r>
              <a:rPr lang="hu-HU" dirty="0"/>
              <a:t>Az EVA alany</a:t>
            </a:r>
          </a:p>
          <a:p>
            <a:pPr algn="just">
              <a:buFontTx/>
              <a:buChar char="-"/>
            </a:pPr>
            <a:r>
              <a:rPr lang="hu-HU" dirty="0"/>
              <a:t>nem alanya az Áfá-nak (kivéve termékimportot és EU-n belűli beszerzést terhelő áfa),</a:t>
            </a:r>
          </a:p>
          <a:p>
            <a:pPr algn="just">
              <a:buFontTx/>
              <a:buChar char="-"/>
            </a:pPr>
            <a:r>
              <a:rPr lang="hu-HU" dirty="0"/>
              <a:t>nem terheli vállalkozói személyi jövedelemadó és vállalkozói osztalékalap utáni adó, vagy átalányadó, valamint az adóalany az adóévre nem köteles a személyi jövedelemadóról bevallást benyújtani, </a:t>
            </a:r>
          </a:p>
          <a:p>
            <a:pPr algn="just">
              <a:buFontTx/>
              <a:buChar char="-"/>
            </a:pPr>
            <a:r>
              <a:rPr lang="hu-HU" dirty="0"/>
              <a:t>nem alanya a társasági adónak, </a:t>
            </a:r>
          </a:p>
          <a:p>
            <a:pPr algn="just">
              <a:buFontTx/>
              <a:buChar char="-"/>
            </a:pPr>
            <a:r>
              <a:rPr lang="hu-HU" dirty="0"/>
              <a:t>nem alanya a számviteli törvénynek</a:t>
            </a:r>
          </a:p>
        </p:txBody>
      </p:sp>
    </p:spTree>
    <p:extLst>
      <p:ext uri="{BB962C8B-B14F-4D97-AF65-F5344CB8AC3E}">
        <p14:creationId xmlns:p14="http://schemas.microsoft.com/office/powerpoint/2010/main" val="115039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7D0A-0BD3-4F3D-BADA-DFDF95572CCA}"/>
              </a:ext>
            </a:extLst>
          </p:cNvPr>
          <p:cNvSpPr>
            <a:spLocks noGrp="1"/>
          </p:cNvSpPr>
          <p:nvPr>
            <p:ph type="title"/>
          </p:nvPr>
        </p:nvSpPr>
        <p:spPr/>
        <p:txBody>
          <a:bodyPr/>
          <a:lstStyle/>
          <a:p>
            <a:pPr algn="ctr"/>
            <a:r>
              <a:rPr lang="hu-HU" dirty="0"/>
              <a:t>Kisvállalati adó (KIVA)</a:t>
            </a:r>
          </a:p>
        </p:txBody>
      </p:sp>
      <p:sp>
        <p:nvSpPr>
          <p:cNvPr id="3" name="Text Placeholder 2">
            <a:extLst>
              <a:ext uri="{FF2B5EF4-FFF2-40B4-BE49-F238E27FC236}">
                <a16:creationId xmlns:a16="http://schemas.microsoft.com/office/drawing/2014/main" id="{C6A22862-4894-46C2-989A-1523F3BC30A8}"/>
              </a:ext>
            </a:extLst>
          </p:cNvPr>
          <p:cNvSpPr>
            <a:spLocks noGrp="1"/>
          </p:cNvSpPr>
          <p:nvPr>
            <p:ph type="body" idx="1"/>
          </p:nvPr>
        </p:nvSpPr>
        <p:spPr/>
        <p:txBody>
          <a:bodyPr/>
          <a:lstStyle/>
          <a:p>
            <a:endParaRPr lang="hu-HU"/>
          </a:p>
        </p:txBody>
      </p:sp>
    </p:spTree>
    <p:extLst>
      <p:ext uri="{BB962C8B-B14F-4D97-AF65-F5344CB8AC3E}">
        <p14:creationId xmlns:p14="http://schemas.microsoft.com/office/powerpoint/2010/main" val="3215403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B6F9-08F4-4276-B979-FCC26DF9F594}"/>
              </a:ext>
            </a:extLst>
          </p:cNvPr>
          <p:cNvSpPr>
            <a:spLocks noGrp="1"/>
          </p:cNvSpPr>
          <p:nvPr>
            <p:ph type="title"/>
          </p:nvPr>
        </p:nvSpPr>
        <p:spPr/>
        <p:txBody>
          <a:bodyPr/>
          <a:lstStyle/>
          <a:p>
            <a:r>
              <a:rPr lang="hu-HU" dirty="0"/>
              <a:t>A KIVA alanya</a:t>
            </a:r>
          </a:p>
        </p:txBody>
      </p:sp>
      <p:sp>
        <p:nvSpPr>
          <p:cNvPr id="3" name="Content Placeholder 2">
            <a:extLst>
              <a:ext uri="{FF2B5EF4-FFF2-40B4-BE49-F238E27FC236}">
                <a16:creationId xmlns:a16="http://schemas.microsoft.com/office/drawing/2014/main" id="{0BE7D77A-E9CF-41B6-9041-E25FEFED8BE3}"/>
              </a:ext>
            </a:extLst>
          </p:cNvPr>
          <p:cNvSpPr>
            <a:spLocks noGrp="1"/>
          </p:cNvSpPr>
          <p:nvPr>
            <p:ph idx="1"/>
          </p:nvPr>
        </p:nvSpPr>
        <p:spPr/>
        <p:txBody>
          <a:bodyPr>
            <a:normAutofit fontScale="55000" lnSpcReduction="20000"/>
          </a:bodyPr>
          <a:lstStyle/>
          <a:p>
            <a:pPr marL="0" indent="0">
              <a:buNone/>
            </a:pPr>
            <a:r>
              <a:rPr lang="hu-HU" dirty="0"/>
              <a:t>A kisvállalati adó alanya az</a:t>
            </a:r>
          </a:p>
          <a:p>
            <a:pPr marL="0" indent="0">
              <a:buNone/>
            </a:pPr>
            <a:r>
              <a:rPr lang="hu-HU" dirty="0"/>
              <a:t>a) az egyéni cég,</a:t>
            </a:r>
          </a:p>
          <a:p>
            <a:pPr marL="0" indent="0">
              <a:buNone/>
            </a:pPr>
            <a:r>
              <a:rPr lang="hu-HU" dirty="0"/>
              <a:t>b) a közkereseti társaság,</a:t>
            </a:r>
          </a:p>
          <a:p>
            <a:pPr marL="0" indent="0">
              <a:buNone/>
            </a:pPr>
            <a:r>
              <a:rPr lang="hu-HU" dirty="0"/>
              <a:t>c) a betéti társaság,</a:t>
            </a:r>
          </a:p>
          <a:p>
            <a:pPr marL="0" indent="0">
              <a:buNone/>
            </a:pPr>
            <a:r>
              <a:rPr lang="hu-HU" dirty="0"/>
              <a:t>d) a korlátolt felelősségű társaság,</a:t>
            </a:r>
          </a:p>
          <a:p>
            <a:pPr marL="0" indent="0">
              <a:buNone/>
            </a:pPr>
            <a:r>
              <a:rPr lang="hu-HU" dirty="0"/>
              <a:t>e) a zártkörűen működő részvénytársaság,</a:t>
            </a:r>
          </a:p>
          <a:p>
            <a:pPr marL="0" indent="0">
              <a:buNone/>
            </a:pPr>
            <a:r>
              <a:rPr lang="hu-HU" dirty="0"/>
              <a:t>f) a szövetkezet és a lakásszövetkezet,</a:t>
            </a:r>
          </a:p>
          <a:p>
            <a:pPr marL="0" indent="0">
              <a:buNone/>
            </a:pPr>
            <a:r>
              <a:rPr lang="hu-HU" dirty="0"/>
              <a:t>g) az erdőbirtokossági társulat,</a:t>
            </a:r>
          </a:p>
          <a:p>
            <a:pPr marL="0" indent="0">
              <a:buNone/>
            </a:pPr>
            <a:r>
              <a:rPr lang="hu-HU" dirty="0"/>
              <a:t>h) a végrehajtó iroda,</a:t>
            </a:r>
          </a:p>
          <a:p>
            <a:pPr marL="0" indent="0">
              <a:buNone/>
            </a:pPr>
            <a:r>
              <a:rPr lang="hu-HU" dirty="0"/>
              <a:t>i) az ügyvédi iroda és a közjegyzői iroda,</a:t>
            </a:r>
          </a:p>
          <a:p>
            <a:pPr marL="0" indent="0">
              <a:buNone/>
            </a:pPr>
            <a:r>
              <a:rPr lang="hu-HU" dirty="0"/>
              <a:t>j) a szabadalmi ügyvivői iroda,</a:t>
            </a:r>
          </a:p>
          <a:p>
            <a:pPr marL="0" indent="0">
              <a:buNone/>
            </a:pPr>
            <a:r>
              <a:rPr lang="hu-HU" dirty="0"/>
              <a:t>k) a külföldi vállalkozó,</a:t>
            </a:r>
          </a:p>
          <a:p>
            <a:pPr marL="0" indent="0">
              <a:buNone/>
            </a:pPr>
            <a:r>
              <a:rPr lang="hu-HU" dirty="0"/>
              <a:t>l) a belföldi üzletvezetési hellyel rendelkező külföldi személy,</a:t>
            </a:r>
          </a:p>
          <a:p>
            <a:pPr marL="0" indent="0">
              <a:buNone/>
            </a:pPr>
            <a:r>
              <a:rPr lang="hu-HU" dirty="0"/>
              <a:t>amely megfelel a törvényben meghatározott valamennyi feltételnek, és az állami adóhatóságnak az erre a célra rendszeresített nyomtatványon, elektronikus úton bejelenti, hogy adókötelezettségeit a KIVA szerint teljesíti.</a:t>
            </a:r>
          </a:p>
        </p:txBody>
      </p:sp>
    </p:spTree>
    <p:extLst>
      <p:ext uri="{BB962C8B-B14F-4D97-AF65-F5344CB8AC3E}">
        <p14:creationId xmlns:p14="http://schemas.microsoft.com/office/powerpoint/2010/main" val="2198206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06F2-C493-48F3-8958-12B57372AD3F}"/>
              </a:ext>
            </a:extLst>
          </p:cNvPr>
          <p:cNvSpPr>
            <a:spLocks noGrp="1"/>
          </p:cNvSpPr>
          <p:nvPr>
            <p:ph type="title"/>
          </p:nvPr>
        </p:nvSpPr>
        <p:spPr/>
        <p:txBody>
          <a:bodyPr/>
          <a:lstStyle/>
          <a:p>
            <a:r>
              <a:rPr lang="hu-HU" dirty="0"/>
              <a:t>A KIVA feltételei</a:t>
            </a:r>
          </a:p>
        </p:txBody>
      </p:sp>
      <p:sp>
        <p:nvSpPr>
          <p:cNvPr id="3" name="Content Placeholder 2">
            <a:extLst>
              <a:ext uri="{FF2B5EF4-FFF2-40B4-BE49-F238E27FC236}">
                <a16:creationId xmlns:a16="http://schemas.microsoft.com/office/drawing/2014/main" id="{E187E5C7-9DAE-4643-9917-E5775E4583BA}"/>
              </a:ext>
            </a:extLst>
          </p:cNvPr>
          <p:cNvSpPr>
            <a:spLocks noGrp="1"/>
          </p:cNvSpPr>
          <p:nvPr>
            <p:ph idx="1"/>
          </p:nvPr>
        </p:nvSpPr>
        <p:spPr/>
        <p:txBody>
          <a:bodyPr>
            <a:normAutofit fontScale="77500" lnSpcReduction="20000"/>
          </a:bodyPr>
          <a:lstStyle/>
          <a:p>
            <a:pPr marL="0" indent="0" algn="just">
              <a:buNone/>
            </a:pPr>
            <a:r>
              <a:rPr lang="hu-HU" dirty="0"/>
              <a:t>A választásra jogosult személy az adóévre akkor választhatja a kisvállalati adó szerinti adózást, ha</a:t>
            </a:r>
          </a:p>
          <a:p>
            <a:pPr marL="0" indent="0" algn="just">
              <a:buNone/>
            </a:pPr>
            <a:r>
              <a:rPr lang="hu-HU" dirty="0"/>
              <a:t>a) az átlagos statisztikai állományi </a:t>
            </a:r>
            <a:r>
              <a:rPr lang="hu-HU" b="1" dirty="0"/>
              <a:t>létszáma</a:t>
            </a:r>
            <a:r>
              <a:rPr lang="hu-HU" dirty="0"/>
              <a:t> az adóévet megelőző adóévben várhatóan nem haladja meg az 50 főt;</a:t>
            </a:r>
          </a:p>
          <a:p>
            <a:pPr marL="0" indent="0" algn="just">
              <a:buNone/>
            </a:pPr>
            <a:r>
              <a:rPr lang="hu-HU" dirty="0"/>
              <a:t>b) az adóévet megelőző adóévben elszámolandó </a:t>
            </a:r>
            <a:r>
              <a:rPr lang="hu-HU" b="1" dirty="0"/>
              <a:t>bevétele</a:t>
            </a:r>
            <a:r>
              <a:rPr lang="hu-HU" dirty="0"/>
              <a:t> várhatóan nem haladja meg az 1 milliárd forintot, 12 hónapnál rövidebb adóév esetén az 1 milliárd forint időarányos részét;</a:t>
            </a:r>
          </a:p>
          <a:p>
            <a:pPr marL="0" indent="0" algn="just">
              <a:buNone/>
            </a:pPr>
            <a:r>
              <a:rPr lang="hu-HU" dirty="0"/>
              <a:t>c) az adóévet megelőző két naptári évben adószámát az állami adó- és vámhatóság véglegesen nem törölte;</a:t>
            </a:r>
          </a:p>
          <a:p>
            <a:pPr marL="0" indent="0" algn="just">
              <a:buNone/>
            </a:pPr>
            <a:r>
              <a:rPr lang="hu-HU" dirty="0"/>
              <a:t>d) üzleti évének mérlegforduló napja december 31.;</a:t>
            </a:r>
          </a:p>
          <a:p>
            <a:pPr marL="0" indent="0" algn="just">
              <a:buNone/>
            </a:pPr>
            <a:r>
              <a:rPr lang="hu-HU" dirty="0"/>
              <a:t>e) az adóévet megelőző adóévéről készítendő beszámolójában a mérlegfőösszege várhatóan nem haladja meg az 1 milliárd forintot.</a:t>
            </a:r>
          </a:p>
          <a:p>
            <a:pPr marL="0" indent="0" algn="just">
              <a:buNone/>
            </a:pPr>
            <a:r>
              <a:rPr lang="hu-HU" dirty="0"/>
              <a:t>A kisvállalati adó szerinti adóalanyiság a választás állami adó- és vámhatósághoz történő </a:t>
            </a:r>
            <a:r>
              <a:rPr lang="hu-HU" b="1" dirty="0"/>
              <a:t>bejelentését</a:t>
            </a:r>
            <a:r>
              <a:rPr lang="hu-HU" dirty="0"/>
              <a:t> követő hónap első napjával jön létre. </a:t>
            </a:r>
          </a:p>
        </p:txBody>
      </p:sp>
    </p:spTree>
    <p:extLst>
      <p:ext uri="{BB962C8B-B14F-4D97-AF65-F5344CB8AC3E}">
        <p14:creationId xmlns:p14="http://schemas.microsoft.com/office/powerpoint/2010/main" val="1185919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05C2D-4875-421B-B407-5F40E6D7F281}"/>
              </a:ext>
            </a:extLst>
          </p:cNvPr>
          <p:cNvSpPr>
            <a:spLocks noGrp="1"/>
          </p:cNvSpPr>
          <p:nvPr>
            <p:ph type="title"/>
          </p:nvPr>
        </p:nvSpPr>
        <p:spPr>
          <a:xfrm>
            <a:off x="838200" y="365125"/>
            <a:ext cx="10515600" cy="937203"/>
          </a:xfrm>
        </p:spPr>
        <p:txBody>
          <a:bodyPr/>
          <a:lstStyle/>
          <a:p>
            <a:r>
              <a:rPr lang="hu-HU" dirty="0"/>
              <a:t>KIVA alanyiság megszűnése</a:t>
            </a:r>
          </a:p>
        </p:txBody>
      </p:sp>
      <p:sp>
        <p:nvSpPr>
          <p:cNvPr id="3" name="Content Placeholder 2">
            <a:extLst>
              <a:ext uri="{FF2B5EF4-FFF2-40B4-BE49-F238E27FC236}">
                <a16:creationId xmlns:a16="http://schemas.microsoft.com/office/drawing/2014/main" id="{2F32ED25-0A1F-4227-B4A6-D5DB53B9FB42}"/>
              </a:ext>
            </a:extLst>
          </p:cNvPr>
          <p:cNvSpPr>
            <a:spLocks noGrp="1"/>
          </p:cNvSpPr>
          <p:nvPr>
            <p:ph idx="1"/>
          </p:nvPr>
        </p:nvSpPr>
        <p:spPr>
          <a:xfrm>
            <a:off x="838200" y="1122218"/>
            <a:ext cx="10515600" cy="5370658"/>
          </a:xfrm>
        </p:spPr>
        <p:txBody>
          <a:bodyPr>
            <a:noAutofit/>
          </a:bodyPr>
          <a:lstStyle/>
          <a:p>
            <a:pPr marL="0" indent="0" algn="just">
              <a:buNone/>
            </a:pPr>
            <a:r>
              <a:rPr lang="hu-HU" sz="1400" dirty="0"/>
              <a:t>A kisvállalati adóalanyiság megszűnik</a:t>
            </a:r>
          </a:p>
          <a:p>
            <a:pPr marL="0" indent="0" algn="just">
              <a:buNone/>
            </a:pPr>
            <a:r>
              <a:rPr lang="hu-HU" sz="1400" dirty="0"/>
              <a:t>a) a 3 milliárd forintos bevételi értékhatár negyedév első napján történő meghaladása esetén, a túllépést megelőző nappal;</a:t>
            </a:r>
          </a:p>
          <a:p>
            <a:pPr marL="0" indent="0" algn="just">
              <a:buNone/>
            </a:pPr>
            <a:r>
              <a:rPr lang="hu-HU" sz="1400" dirty="0"/>
              <a:t>b) a végelszámolás, a felszámolás, a kényszertörlési eljárás kezdő időpontját megelőző nappal;</a:t>
            </a:r>
          </a:p>
          <a:p>
            <a:pPr marL="0" indent="0" algn="just">
              <a:buNone/>
            </a:pPr>
            <a:r>
              <a:rPr lang="hu-HU" sz="1400" dirty="0"/>
              <a:t>c) ha az adóalany végelszámolási vagy felszámolási eljárás nélkül szűnik meg, a megszűnés napjával;</a:t>
            </a:r>
          </a:p>
          <a:p>
            <a:pPr marL="0" indent="0" algn="just">
              <a:buNone/>
            </a:pPr>
            <a:r>
              <a:rPr lang="hu-HU" sz="1400" dirty="0"/>
              <a:t>d) az adóalany egyesülését, szétválását megelőző nappal;</a:t>
            </a:r>
          </a:p>
          <a:p>
            <a:pPr marL="0" indent="0" algn="just">
              <a:buNone/>
            </a:pPr>
            <a:r>
              <a:rPr lang="hu-HU" sz="1400" dirty="0"/>
              <a:t>e) az állami adó- és vámhatóság határozata véglegessé válásának napját megelőző hónap utolsó napjával, ha az adóalany terhére a NAV számla- vagy nyugtaadási kötelezettség elmulasztásáért, be nem jelentett alkalmazott foglalkoztatásáért vagy igazolatlan eredetű áru forgalmazásáért jogerősen mulasztási bírságot, jövedéki bírságot állapított meg;</a:t>
            </a:r>
          </a:p>
          <a:p>
            <a:pPr marL="0" indent="0" algn="just">
              <a:buNone/>
            </a:pPr>
            <a:r>
              <a:rPr lang="hu-HU" sz="1400" dirty="0"/>
              <a:t>f) az adóalany adószámának alkalmazását törlő határozat véglegessé válásának hónapját megelőző hónap utolsó napjával;</a:t>
            </a:r>
          </a:p>
          <a:p>
            <a:pPr marL="0" indent="0" algn="just">
              <a:buNone/>
            </a:pPr>
            <a:r>
              <a:rPr lang="hu-HU" sz="1400" dirty="0"/>
              <a:t>g) az adóalanyiság megszűnéséről rendelkező határozat véglegessé válásának napját magában foglaló negyedév utolsó napjával, ha az adóalany végrehajtható, nettó módon számított adótartozása a naptári év utolsó napján meghaladja az 1 millió forintot;</a:t>
            </a:r>
          </a:p>
          <a:p>
            <a:pPr marL="0" indent="0" algn="just">
              <a:buNone/>
            </a:pPr>
            <a:r>
              <a:rPr lang="hu-HU" sz="1400" dirty="0"/>
              <a:t>h) a létszámváltozás hónapjának utolsó napjával, ha a létszámnövekedés miatt az adóalany átlagos statisztikai állományi létszáma meghaladta a 100 főt.</a:t>
            </a:r>
          </a:p>
          <a:p>
            <a:pPr marL="0" indent="0" algn="just">
              <a:buNone/>
            </a:pPr>
            <a:r>
              <a:rPr lang="hu-HU" sz="1400" dirty="0"/>
              <a:t>i) a kedvezményezett eszközátruházás vagy kedvezményezett részesedéscsere esetén az eszközátruházás vagy részesedéscsere napját megelőző napon;</a:t>
            </a:r>
          </a:p>
          <a:p>
            <a:pPr marL="0" indent="0" algn="just">
              <a:buNone/>
            </a:pPr>
            <a:r>
              <a:rPr lang="hu-HU" sz="1400" dirty="0"/>
              <a:t>j) az üzleti év mérlegfordulónapjának megváltoztatása esetén a választott mérlegfordulónappal;</a:t>
            </a:r>
          </a:p>
          <a:p>
            <a:pPr marL="0" indent="0" algn="just">
              <a:buNone/>
            </a:pPr>
            <a:r>
              <a:rPr lang="hu-HU" sz="1400" dirty="0"/>
              <a:t>k) ha az adózó ellenőrzött külföldi társasággal rendelkezik, annak az adóévnek az első napját megelőző nappal, amely adóévben a külföldi vállalkozónak nem minősülő külföldi személy vagy külföldi telephely ellenőrzött külföldi társaságnak minősül;</a:t>
            </a:r>
          </a:p>
          <a:p>
            <a:pPr marL="0" indent="0" algn="just">
              <a:buNone/>
            </a:pPr>
            <a:r>
              <a:rPr lang="hu-HU" sz="1400" dirty="0"/>
              <a:t>l) ha az az összeg, amellyel az adózó vállalkozási tevékenysége érdekében felmerült finanszírozási költségei meghaladják az adózó adóköteles kamatbevételeit és a gazdasági értelemben azzal egyenértékűnek tekintendő, adóköteles bevételeit az adóévben várhatóan meghaladja a 939.810.000 forintot, az adóév első napját megelőző nappal.</a:t>
            </a:r>
          </a:p>
        </p:txBody>
      </p:sp>
    </p:spTree>
    <p:extLst>
      <p:ext uri="{BB962C8B-B14F-4D97-AF65-F5344CB8AC3E}">
        <p14:creationId xmlns:p14="http://schemas.microsoft.com/office/powerpoint/2010/main" val="1367614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220A-7411-4A27-90AF-70E04C59489D}"/>
              </a:ext>
            </a:extLst>
          </p:cNvPr>
          <p:cNvSpPr>
            <a:spLocks noGrp="1"/>
          </p:cNvSpPr>
          <p:nvPr>
            <p:ph type="title"/>
          </p:nvPr>
        </p:nvSpPr>
        <p:spPr/>
        <p:txBody>
          <a:bodyPr/>
          <a:lstStyle/>
          <a:p>
            <a:r>
              <a:rPr lang="hu-HU" dirty="0"/>
              <a:t>KIVA alapja</a:t>
            </a:r>
          </a:p>
        </p:txBody>
      </p:sp>
      <p:sp>
        <p:nvSpPr>
          <p:cNvPr id="3" name="Content Placeholder 2">
            <a:extLst>
              <a:ext uri="{FF2B5EF4-FFF2-40B4-BE49-F238E27FC236}">
                <a16:creationId xmlns:a16="http://schemas.microsoft.com/office/drawing/2014/main" id="{5DE380F7-7649-4234-A12A-7C02C2FC8A94}"/>
              </a:ext>
            </a:extLst>
          </p:cNvPr>
          <p:cNvSpPr>
            <a:spLocks noGrp="1"/>
          </p:cNvSpPr>
          <p:nvPr>
            <p:ph idx="1"/>
          </p:nvPr>
        </p:nvSpPr>
        <p:spPr/>
        <p:txBody>
          <a:bodyPr>
            <a:normAutofit fontScale="77500" lnSpcReduction="20000"/>
          </a:bodyPr>
          <a:lstStyle/>
          <a:p>
            <a:pPr marL="0" indent="0">
              <a:buNone/>
            </a:pPr>
            <a:r>
              <a:rPr lang="hu-HU" dirty="0"/>
              <a:t>Az adóalapba beleszámít:</a:t>
            </a:r>
          </a:p>
          <a:p>
            <a:pPr marL="514350" indent="-514350">
              <a:buAutoNum type="alphaLcParenR"/>
            </a:pPr>
            <a:r>
              <a:rPr lang="hu-HU" dirty="0"/>
              <a:t>A személyi jellegű kifizetések</a:t>
            </a:r>
          </a:p>
          <a:p>
            <a:pPr marL="514350" indent="-514350">
              <a:buAutoNum type="alphaLcParenR"/>
            </a:pPr>
            <a:r>
              <a:rPr lang="hu-HU" dirty="0"/>
              <a:t>Tőkekivonás összege</a:t>
            </a:r>
          </a:p>
          <a:p>
            <a:pPr marL="514350" indent="-514350">
              <a:buAutoNum type="alphaLcParenR"/>
            </a:pPr>
            <a:r>
              <a:rPr lang="hu-HU" dirty="0"/>
              <a:t>Kifizetett osztalék összege</a:t>
            </a:r>
          </a:p>
          <a:p>
            <a:pPr marL="514350" indent="-514350">
              <a:buAutoNum type="alphaLcParenR"/>
            </a:pPr>
            <a:r>
              <a:rPr lang="hu-HU" dirty="0"/>
              <a:t>Pénztár növekmény összege</a:t>
            </a:r>
          </a:p>
          <a:p>
            <a:pPr marL="514350" indent="-514350">
              <a:buAutoNum type="alphaLcParenR"/>
            </a:pPr>
            <a:r>
              <a:rPr lang="hu-HU" dirty="0"/>
              <a:t>Nem a vállalkozás érdekében felmerülő költségek</a:t>
            </a:r>
          </a:p>
          <a:p>
            <a:pPr marL="514350" indent="-514350">
              <a:buAutoNum type="alphaLcParenR"/>
            </a:pPr>
            <a:r>
              <a:rPr lang="hu-HU" dirty="0"/>
              <a:t>Bírságok pótlékok</a:t>
            </a:r>
          </a:p>
          <a:p>
            <a:pPr marL="514350" indent="-514350">
              <a:buAutoNum type="alphaLcParenR"/>
            </a:pPr>
            <a:r>
              <a:rPr lang="hu-HU" dirty="0"/>
              <a:t>Elenegett követelés összege</a:t>
            </a:r>
          </a:p>
          <a:p>
            <a:pPr marL="0" indent="0">
              <a:buNone/>
            </a:pPr>
            <a:r>
              <a:rPr lang="hu-HU" dirty="0"/>
              <a:t>Csökkentő tételek:</a:t>
            </a:r>
          </a:p>
          <a:p>
            <a:pPr marL="514350" indent="-514350">
              <a:buAutoNum type="alphaLcParenR"/>
            </a:pPr>
            <a:r>
              <a:rPr lang="hu-HU" dirty="0"/>
              <a:t>Tőkebevonás</a:t>
            </a:r>
          </a:p>
          <a:p>
            <a:pPr marL="514350" indent="-514350">
              <a:buAutoNum type="alphaLcParenR"/>
            </a:pPr>
            <a:r>
              <a:rPr lang="hu-HU" dirty="0"/>
              <a:t>Kapott osztalék</a:t>
            </a:r>
          </a:p>
          <a:p>
            <a:pPr marL="514350" indent="-514350">
              <a:buAutoNum type="alphaLcParenR"/>
            </a:pPr>
            <a:r>
              <a:rPr lang="hu-HU" dirty="0"/>
              <a:t>Pénztár értékének csökkenése</a:t>
            </a:r>
          </a:p>
        </p:txBody>
      </p:sp>
    </p:spTree>
    <p:extLst>
      <p:ext uri="{BB962C8B-B14F-4D97-AF65-F5344CB8AC3E}">
        <p14:creationId xmlns:p14="http://schemas.microsoft.com/office/powerpoint/2010/main" val="3406190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FF15-20F7-4160-B372-8CA018250107}"/>
              </a:ext>
            </a:extLst>
          </p:cNvPr>
          <p:cNvSpPr>
            <a:spLocks noGrp="1"/>
          </p:cNvSpPr>
          <p:nvPr>
            <p:ph type="title"/>
          </p:nvPr>
        </p:nvSpPr>
        <p:spPr/>
        <p:txBody>
          <a:bodyPr/>
          <a:lstStyle/>
          <a:p>
            <a:r>
              <a:rPr lang="hu-HU" dirty="0"/>
              <a:t>KIVA mértéke, mentesülések</a:t>
            </a:r>
          </a:p>
        </p:txBody>
      </p:sp>
      <p:sp>
        <p:nvSpPr>
          <p:cNvPr id="3" name="Content Placeholder 2">
            <a:extLst>
              <a:ext uri="{FF2B5EF4-FFF2-40B4-BE49-F238E27FC236}">
                <a16:creationId xmlns:a16="http://schemas.microsoft.com/office/drawing/2014/main" id="{8567B4C3-0711-4FE4-B7FE-1247B32C1E64}"/>
              </a:ext>
            </a:extLst>
          </p:cNvPr>
          <p:cNvSpPr>
            <a:spLocks noGrp="1"/>
          </p:cNvSpPr>
          <p:nvPr>
            <p:ph idx="1"/>
          </p:nvPr>
        </p:nvSpPr>
        <p:spPr/>
        <p:txBody>
          <a:bodyPr>
            <a:normAutofit/>
          </a:bodyPr>
          <a:lstStyle/>
          <a:p>
            <a:pPr marL="0" indent="0">
              <a:buNone/>
            </a:pPr>
            <a:r>
              <a:rPr lang="hu-HU" dirty="0"/>
              <a:t>Az adó mértéke az adó alapjának 13 %-a.</a:t>
            </a:r>
          </a:p>
          <a:p>
            <a:pPr marL="0" indent="0">
              <a:buNone/>
            </a:pPr>
            <a:endParaRPr lang="hu-HU" dirty="0"/>
          </a:p>
          <a:p>
            <a:pPr marL="0" indent="0">
              <a:buNone/>
            </a:pPr>
            <a:r>
              <a:rPr lang="hu-HU" dirty="0"/>
              <a:t>A kisvállalati adó adóalanya mentesül:</a:t>
            </a:r>
          </a:p>
          <a:p>
            <a:pPr marL="0" indent="0">
              <a:buNone/>
            </a:pPr>
            <a:r>
              <a:rPr lang="hu-HU" dirty="0"/>
              <a:t>a) a társasági adó,</a:t>
            </a:r>
          </a:p>
          <a:p>
            <a:pPr marL="0" indent="0">
              <a:buNone/>
            </a:pPr>
            <a:r>
              <a:rPr lang="hu-HU" dirty="0"/>
              <a:t>b) a szociális hozzájárulási adó, és</a:t>
            </a:r>
          </a:p>
          <a:p>
            <a:pPr marL="0" indent="0">
              <a:buNone/>
            </a:pPr>
            <a:r>
              <a:rPr lang="hu-HU" dirty="0"/>
              <a:t>c) a szakképzési hozzájárulás</a:t>
            </a:r>
          </a:p>
          <a:p>
            <a:pPr marL="0" indent="0">
              <a:buNone/>
            </a:pPr>
            <a:r>
              <a:rPr lang="hu-HU" dirty="0"/>
              <a:t>bevallása és megfizetése alól.</a:t>
            </a:r>
          </a:p>
        </p:txBody>
      </p:sp>
    </p:spTree>
    <p:extLst>
      <p:ext uri="{BB962C8B-B14F-4D97-AF65-F5344CB8AC3E}">
        <p14:creationId xmlns:p14="http://schemas.microsoft.com/office/powerpoint/2010/main" val="115867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4EB3-D9E3-47CE-B2D7-8650D6722B22}"/>
              </a:ext>
            </a:extLst>
          </p:cNvPr>
          <p:cNvSpPr>
            <a:spLocks noGrp="1"/>
          </p:cNvSpPr>
          <p:nvPr>
            <p:ph type="title"/>
          </p:nvPr>
        </p:nvSpPr>
        <p:spPr/>
        <p:txBody>
          <a:bodyPr/>
          <a:lstStyle/>
          <a:p>
            <a:pPr algn="ctr"/>
            <a:r>
              <a:rPr lang="hu-HU" dirty="0"/>
              <a:t>Kisadózó vállalkozások tételes adója (KATA)</a:t>
            </a:r>
          </a:p>
        </p:txBody>
      </p:sp>
      <p:sp>
        <p:nvSpPr>
          <p:cNvPr id="3" name="Text Placeholder 2">
            <a:extLst>
              <a:ext uri="{FF2B5EF4-FFF2-40B4-BE49-F238E27FC236}">
                <a16:creationId xmlns:a16="http://schemas.microsoft.com/office/drawing/2014/main" id="{AB0EFE1E-DA8A-4371-8051-AFE705778C2F}"/>
              </a:ext>
            </a:extLst>
          </p:cNvPr>
          <p:cNvSpPr>
            <a:spLocks noGrp="1"/>
          </p:cNvSpPr>
          <p:nvPr>
            <p:ph type="body" idx="1"/>
          </p:nvPr>
        </p:nvSpPr>
        <p:spPr/>
        <p:txBody>
          <a:bodyPr/>
          <a:lstStyle/>
          <a:p>
            <a:endParaRPr lang="hu-HU"/>
          </a:p>
        </p:txBody>
      </p:sp>
    </p:spTree>
    <p:extLst>
      <p:ext uri="{BB962C8B-B14F-4D97-AF65-F5344CB8AC3E}">
        <p14:creationId xmlns:p14="http://schemas.microsoft.com/office/powerpoint/2010/main" val="57645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B91E-9351-4C8B-B47D-40B2597DECE2}"/>
              </a:ext>
            </a:extLst>
          </p:cNvPr>
          <p:cNvSpPr>
            <a:spLocks noGrp="1"/>
          </p:cNvSpPr>
          <p:nvPr>
            <p:ph type="title"/>
          </p:nvPr>
        </p:nvSpPr>
        <p:spPr/>
        <p:txBody>
          <a:bodyPr/>
          <a:lstStyle/>
          <a:p>
            <a:r>
              <a:rPr lang="hu-HU" dirty="0"/>
              <a:t>Alapelvek</a:t>
            </a:r>
          </a:p>
        </p:txBody>
      </p:sp>
      <p:sp>
        <p:nvSpPr>
          <p:cNvPr id="3" name="Content Placeholder 2">
            <a:extLst>
              <a:ext uri="{FF2B5EF4-FFF2-40B4-BE49-F238E27FC236}">
                <a16:creationId xmlns:a16="http://schemas.microsoft.com/office/drawing/2014/main" id="{3EE840EF-8015-406A-8B46-F082BE326FB1}"/>
              </a:ext>
            </a:extLst>
          </p:cNvPr>
          <p:cNvSpPr>
            <a:spLocks noGrp="1"/>
          </p:cNvSpPr>
          <p:nvPr>
            <p:ph idx="1"/>
          </p:nvPr>
        </p:nvSpPr>
        <p:spPr/>
        <p:txBody>
          <a:bodyPr>
            <a:normAutofit fontScale="92500"/>
          </a:bodyPr>
          <a:lstStyle/>
          <a:p>
            <a:pPr algn="just"/>
            <a:r>
              <a:rPr lang="hu-HU" b="1" dirty="0"/>
              <a:t>A társadalombiztosítás fogalma: </a:t>
            </a:r>
            <a:r>
              <a:rPr lang="hu-HU" dirty="0"/>
              <a:t>A társadalombiztosítás Magyarország állampolgárait és Magyarországon munkát végző más természetes személyeket magába foglaló, társadalmi szintű kockázatközösség.</a:t>
            </a:r>
          </a:p>
          <a:p>
            <a:pPr algn="just"/>
            <a:r>
              <a:rPr lang="hu-HU" b="1" dirty="0"/>
              <a:t>A TB kötelező jellege: </a:t>
            </a:r>
            <a:r>
              <a:rPr lang="hu-HU" dirty="0"/>
              <a:t>a társadalombiztosításban való részvétel a törvényben meghatározott szabályok szerint kötelező.</a:t>
            </a:r>
          </a:p>
          <a:p>
            <a:pPr algn="just"/>
            <a:r>
              <a:rPr lang="hu-HU" b="1" dirty="0"/>
              <a:t>Járulékos jelleg: </a:t>
            </a:r>
            <a:r>
              <a:rPr lang="hu-HU" dirty="0"/>
              <a:t>a biztosítás az annak alapjául szolgáló jogviszonnyal egyidejűleg, a törvény erejénél fogva jön létre. </a:t>
            </a:r>
          </a:p>
          <a:p>
            <a:pPr algn="just"/>
            <a:r>
              <a:rPr lang="hu-HU" b="1" dirty="0"/>
              <a:t>Kötelezettség</a:t>
            </a:r>
            <a:r>
              <a:rPr lang="hu-HU" dirty="0"/>
              <a:t>: járulékfizetés és egyéb fizetési kötelezettség – foglalkoztatót és foglalkoztatottat is terheli</a:t>
            </a:r>
          </a:p>
          <a:p>
            <a:pPr algn="just"/>
            <a:r>
              <a:rPr lang="hu-HU" b="1" dirty="0"/>
              <a:t>Jogszerzés</a:t>
            </a:r>
            <a:r>
              <a:rPr lang="hu-HU" dirty="0"/>
              <a:t>: saját és hozzátartozói ellátásokra</a:t>
            </a:r>
          </a:p>
        </p:txBody>
      </p:sp>
    </p:spTree>
    <p:extLst>
      <p:ext uri="{BB962C8B-B14F-4D97-AF65-F5344CB8AC3E}">
        <p14:creationId xmlns:p14="http://schemas.microsoft.com/office/powerpoint/2010/main" val="1151457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A4A9-668A-4305-B1BB-8704B1A9CBAB}"/>
              </a:ext>
            </a:extLst>
          </p:cNvPr>
          <p:cNvSpPr>
            <a:spLocks noGrp="1"/>
          </p:cNvSpPr>
          <p:nvPr>
            <p:ph type="title"/>
          </p:nvPr>
        </p:nvSpPr>
        <p:spPr/>
        <p:txBody>
          <a:bodyPr/>
          <a:lstStyle/>
          <a:p>
            <a:r>
              <a:rPr lang="hu-HU" dirty="0"/>
              <a:t>Fogalmak</a:t>
            </a:r>
          </a:p>
        </p:txBody>
      </p:sp>
      <p:sp>
        <p:nvSpPr>
          <p:cNvPr id="3" name="Content Placeholder 2">
            <a:extLst>
              <a:ext uri="{FF2B5EF4-FFF2-40B4-BE49-F238E27FC236}">
                <a16:creationId xmlns:a16="http://schemas.microsoft.com/office/drawing/2014/main" id="{0741E980-F593-4866-8851-F0F00D7C280C}"/>
              </a:ext>
            </a:extLst>
          </p:cNvPr>
          <p:cNvSpPr>
            <a:spLocks noGrp="1"/>
          </p:cNvSpPr>
          <p:nvPr>
            <p:ph idx="1"/>
          </p:nvPr>
        </p:nvSpPr>
        <p:spPr/>
        <p:txBody>
          <a:bodyPr>
            <a:normAutofit fontScale="92500"/>
          </a:bodyPr>
          <a:lstStyle/>
          <a:p>
            <a:pPr marL="0" indent="0" algn="just">
              <a:buNone/>
            </a:pPr>
            <a:r>
              <a:rPr lang="hu-HU" b="1" dirty="0" smtClean="0"/>
              <a:t>Kisadózó vállalkozás</a:t>
            </a:r>
            <a:r>
              <a:rPr lang="hu-HU" dirty="0"/>
              <a:t>: a kisadózó vállalkozások tételes adóját jogszerűen választó egyéni vállalkozó, egyéni cég, közkereseti társaság és betéti társaság, valamint ügyvédi iroda;</a:t>
            </a:r>
          </a:p>
          <a:p>
            <a:pPr marL="0" indent="0" algn="just">
              <a:buNone/>
            </a:pPr>
            <a:r>
              <a:rPr lang="hu-HU" b="1" dirty="0" smtClean="0"/>
              <a:t>Kisadózó</a:t>
            </a:r>
            <a:r>
              <a:rPr lang="hu-HU" dirty="0" smtClean="0"/>
              <a:t>: </a:t>
            </a:r>
            <a:r>
              <a:rPr lang="hu-HU" dirty="0"/>
              <a:t>a kisadózó vállalkozások tételes adóját jogszerűen választó egyéni vállalkozó esetében az egyéni vállalkozó mint magánszemély, egyéni cég esetén annak tagja, közkereseti társaság, betéti társaság, valamint ügyvédi iroda esetén a társaság, az ügyvédi iroda kisadózóként bejelentett tagja;</a:t>
            </a:r>
          </a:p>
          <a:p>
            <a:pPr marL="0" indent="0" algn="just">
              <a:buNone/>
            </a:pPr>
            <a:r>
              <a:rPr lang="hu-HU" b="1" dirty="0" smtClean="0"/>
              <a:t>Főállású kisadózó</a:t>
            </a:r>
            <a:r>
              <a:rPr lang="hu-HU" dirty="0"/>
              <a:t>: a kisadózó, kivéve azt a kisadózót, aki a tárgyhó egészében legalább heti 36 órás foglalkoztatással járó munkaviszonyban áll, azzal, hogy a heti 36 órás foglalkoztatás megállapításánál az egyidejűleg fennálló munkaviszonyokban előírt munkaidőt össze kell </a:t>
            </a:r>
            <a:r>
              <a:rPr lang="hu-HU" dirty="0" smtClean="0"/>
              <a:t>számítani.</a:t>
            </a:r>
            <a:endParaRPr lang="hu-HU" dirty="0"/>
          </a:p>
        </p:txBody>
      </p:sp>
    </p:spTree>
    <p:extLst>
      <p:ext uri="{BB962C8B-B14F-4D97-AF65-F5344CB8AC3E}">
        <p14:creationId xmlns:p14="http://schemas.microsoft.com/office/powerpoint/2010/main" val="4253374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BA4FA-272B-47F0-86B3-9C3440676E38}"/>
              </a:ext>
            </a:extLst>
          </p:cNvPr>
          <p:cNvSpPr>
            <a:spLocks noGrp="1"/>
          </p:cNvSpPr>
          <p:nvPr>
            <p:ph type="title"/>
          </p:nvPr>
        </p:nvSpPr>
        <p:spPr/>
        <p:txBody>
          <a:bodyPr/>
          <a:lstStyle/>
          <a:p>
            <a:r>
              <a:rPr lang="hu-HU" dirty="0"/>
              <a:t>KATA adóalany</a:t>
            </a:r>
          </a:p>
        </p:txBody>
      </p:sp>
      <p:sp>
        <p:nvSpPr>
          <p:cNvPr id="3" name="Content Placeholder 2">
            <a:extLst>
              <a:ext uri="{FF2B5EF4-FFF2-40B4-BE49-F238E27FC236}">
                <a16:creationId xmlns:a16="http://schemas.microsoft.com/office/drawing/2014/main" id="{53E4F826-1EF5-42A2-91BA-3E153A2FDEF5}"/>
              </a:ext>
            </a:extLst>
          </p:cNvPr>
          <p:cNvSpPr>
            <a:spLocks noGrp="1"/>
          </p:cNvSpPr>
          <p:nvPr>
            <p:ph idx="1"/>
          </p:nvPr>
        </p:nvSpPr>
        <p:spPr/>
        <p:txBody>
          <a:bodyPr>
            <a:normAutofit fontScale="70000" lnSpcReduction="20000"/>
          </a:bodyPr>
          <a:lstStyle/>
          <a:p>
            <a:pPr marL="0" indent="0">
              <a:buNone/>
            </a:pPr>
            <a:r>
              <a:rPr lang="hu-HU" dirty="0"/>
              <a:t>KATA adóalany lehet választása, bejelentése alapján:</a:t>
            </a:r>
          </a:p>
          <a:p>
            <a:pPr marL="0" indent="0">
              <a:buNone/>
            </a:pPr>
            <a:r>
              <a:rPr lang="hu-HU" dirty="0"/>
              <a:t>a) az egyéni vállalkozó,</a:t>
            </a:r>
          </a:p>
          <a:p>
            <a:pPr marL="0" indent="0">
              <a:buNone/>
            </a:pPr>
            <a:r>
              <a:rPr lang="hu-HU" dirty="0"/>
              <a:t>b) az egyéni cég,</a:t>
            </a:r>
          </a:p>
          <a:p>
            <a:pPr marL="0" indent="0">
              <a:buNone/>
            </a:pPr>
            <a:r>
              <a:rPr lang="hu-HU" dirty="0"/>
              <a:t>c) a kizárólag magánszemély taggal rendelkező betéti társaság,</a:t>
            </a:r>
          </a:p>
          <a:p>
            <a:pPr marL="0" indent="0">
              <a:buNone/>
            </a:pPr>
            <a:r>
              <a:rPr lang="hu-HU" dirty="0"/>
              <a:t>d) a kizárólag magánszemély taggal rendelkező közkereseti társaság,</a:t>
            </a:r>
          </a:p>
          <a:p>
            <a:pPr marL="0" indent="0">
              <a:buNone/>
            </a:pPr>
            <a:r>
              <a:rPr lang="hu-HU" dirty="0"/>
              <a:t>e) az ügyvédi iroda.</a:t>
            </a:r>
          </a:p>
          <a:p>
            <a:pPr marL="0" indent="0">
              <a:buNone/>
            </a:pPr>
            <a:r>
              <a:rPr lang="hu-HU" dirty="0"/>
              <a:t>Nem választhatja az adóalanyiságot az a vállalkozás, </a:t>
            </a:r>
          </a:p>
          <a:p>
            <a:pPr marL="0" indent="0">
              <a:buNone/>
            </a:pPr>
            <a:r>
              <a:rPr lang="hu-HU" dirty="0"/>
              <a:t>a) amelynek adószámát az adóhatóság a bejelentés évében vagy az azt megelőző 12 hónapban törölte.</a:t>
            </a:r>
          </a:p>
          <a:p>
            <a:pPr marL="0" indent="0">
              <a:buNone/>
            </a:pPr>
            <a:r>
              <a:rPr lang="hu-HU" dirty="0"/>
              <a:t>b) amely az Önálló vállalkozók tevékenységi jegyzéke, illetve a TEÁOR 2008 szerint 68.20 Saját tulajdonú, bérelt ingatlan bérbeadása, üzemeltetése besorolású tevékenységből az adóalanyiság választásának évében bevételt szerzett,</a:t>
            </a:r>
          </a:p>
          <a:p>
            <a:pPr marL="0" indent="0">
              <a:buNone/>
            </a:pPr>
            <a:r>
              <a:rPr lang="hu-HU" dirty="0"/>
              <a:t>c) amely a bejelentés megtételekor végelszámolási, felszámolási, kényszertörlési eljárás hatálya alatt áll.</a:t>
            </a:r>
          </a:p>
        </p:txBody>
      </p:sp>
    </p:spTree>
    <p:extLst>
      <p:ext uri="{BB962C8B-B14F-4D97-AF65-F5344CB8AC3E}">
        <p14:creationId xmlns:p14="http://schemas.microsoft.com/office/powerpoint/2010/main" val="2243615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0786-D114-4AC0-A2A5-AB13C0D3A076}"/>
              </a:ext>
            </a:extLst>
          </p:cNvPr>
          <p:cNvSpPr>
            <a:spLocks noGrp="1"/>
          </p:cNvSpPr>
          <p:nvPr>
            <p:ph type="title"/>
          </p:nvPr>
        </p:nvSpPr>
        <p:spPr/>
        <p:txBody>
          <a:bodyPr/>
          <a:lstStyle/>
          <a:p>
            <a:r>
              <a:rPr lang="hu-HU" dirty="0"/>
              <a:t>Kisadózó bejelentése</a:t>
            </a:r>
          </a:p>
        </p:txBody>
      </p:sp>
      <p:sp>
        <p:nvSpPr>
          <p:cNvPr id="3" name="Content Placeholder 2">
            <a:extLst>
              <a:ext uri="{FF2B5EF4-FFF2-40B4-BE49-F238E27FC236}">
                <a16:creationId xmlns:a16="http://schemas.microsoft.com/office/drawing/2014/main" id="{12AB97D3-5CE9-40F6-8916-AC0D1A900E3B}"/>
              </a:ext>
            </a:extLst>
          </p:cNvPr>
          <p:cNvSpPr>
            <a:spLocks noGrp="1"/>
          </p:cNvSpPr>
          <p:nvPr>
            <p:ph idx="1"/>
          </p:nvPr>
        </p:nvSpPr>
        <p:spPr/>
        <p:txBody>
          <a:bodyPr>
            <a:normAutofit fontScale="92500" lnSpcReduction="10000"/>
          </a:bodyPr>
          <a:lstStyle/>
          <a:p>
            <a:pPr marL="0" indent="0" algn="just">
              <a:buNone/>
            </a:pPr>
            <a:r>
              <a:rPr lang="hu-HU" sz="2000" dirty="0"/>
              <a:t>Az adóalanyiság választásának bejelentésével egyidejűleg a kisadózó vállalkozás bejelenti azon kisadózónak vagy kisadózóknak a nevét, címét, adóazonosító jelét és társadalombiztosítási azonosító jelét, aki vagy akik bármilyen jogviszonyban – ide nem értve a munkaviszonyt – végzett tevékenység keretében (különösen a személyes közreműködést, a vezető tisztségviselői és a megbízási jogviszony alapján végzett tevékenységet) részt vesz vagy vesznek a kisadózó vállalkozás tevékenységében. </a:t>
            </a:r>
          </a:p>
          <a:p>
            <a:pPr marL="0" indent="0" algn="just">
              <a:buNone/>
            </a:pPr>
            <a:r>
              <a:rPr lang="hu-HU" sz="2000" dirty="0"/>
              <a:t>Egyéni vállalkozó kisadózó vállalkozás esetén az adóalany az egyéni vállalkozót mint magánszemélyt jelenti be kisadózóként.</a:t>
            </a:r>
          </a:p>
          <a:p>
            <a:pPr marL="0" indent="0" algn="just">
              <a:buNone/>
            </a:pPr>
            <a:r>
              <a:rPr lang="hu-HU" sz="2000" dirty="0"/>
              <a:t>A vezető tisztségviselői feladatokat nem munkaviszony keretében ellátó, a kisadózó vállalkozással megbízási jogviszonyban álló és a személyes közreműködésre köteles tagokat a kisadózó vállalkozás köteles bejelenteni kisadózóként. A kisadózó vállalkozás tevékenységében a betéti társaság, közkereseti társaság kisadózóként be nem jelentett tagja kizárólag munkaviszony keretében működhet közre. </a:t>
            </a:r>
          </a:p>
          <a:p>
            <a:pPr marL="0" indent="0" algn="just">
              <a:buNone/>
            </a:pPr>
            <a:r>
              <a:rPr lang="hu-HU" sz="2000" dirty="0"/>
              <a:t>A bejelentésben nyilatkozni kell arról, hogy a kisadózó főállású kisadózónak minősül-e, a biztosítása a kisadózókénti bejelentéssel jön-e létre, valamint nyilatkozni lehet arról, ha a kisadózó vállalkozás a főállású kisadózó után magasabb összegű tételes adó [8. § (4a) bekezdés] megfizetését választja.</a:t>
            </a:r>
          </a:p>
          <a:p>
            <a:pPr marL="0" indent="0" algn="just">
              <a:buNone/>
            </a:pPr>
            <a:r>
              <a:rPr lang="hu-HU" sz="2000" dirty="0"/>
              <a:t>Az adóalanyiság akkor jöhet létre, ha a kisadózó vállalkozások tételes adóját választó kisadózó vállalkozás legalább egy kisadózót bejelent.</a:t>
            </a:r>
          </a:p>
        </p:txBody>
      </p:sp>
    </p:spTree>
    <p:extLst>
      <p:ext uri="{BB962C8B-B14F-4D97-AF65-F5344CB8AC3E}">
        <p14:creationId xmlns:p14="http://schemas.microsoft.com/office/powerpoint/2010/main" val="3105528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B9B6-1098-4F31-8785-19A44662F638}"/>
              </a:ext>
            </a:extLst>
          </p:cNvPr>
          <p:cNvSpPr>
            <a:spLocks noGrp="1"/>
          </p:cNvSpPr>
          <p:nvPr>
            <p:ph type="title"/>
          </p:nvPr>
        </p:nvSpPr>
        <p:spPr/>
        <p:txBody>
          <a:bodyPr/>
          <a:lstStyle/>
          <a:p>
            <a:r>
              <a:rPr lang="hu-HU" dirty="0"/>
              <a:t>A KATA mértéke</a:t>
            </a:r>
          </a:p>
        </p:txBody>
      </p:sp>
      <p:sp>
        <p:nvSpPr>
          <p:cNvPr id="3" name="Content Placeholder 2">
            <a:extLst>
              <a:ext uri="{FF2B5EF4-FFF2-40B4-BE49-F238E27FC236}">
                <a16:creationId xmlns:a16="http://schemas.microsoft.com/office/drawing/2014/main" id="{761901E1-51EB-49C9-AAB5-CC302065B959}"/>
              </a:ext>
            </a:extLst>
          </p:cNvPr>
          <p:cNvSpPr>
            <a:spLocks noGrp="1"/>
          </p:cNvSpPr>
          <p:nvPr>
            <p:ph idx="1"/>
          </p:nvPr>
        </p:nvSpPr>
        <p:spPr/>
        <p:txBody>
          <a:bodyPr>
            <a:normAutofit fontScale="85000" lnSpcReduction="20000"/>
          </a:bodyPr>
          <a:lstStyle/>
          <a:p>
            <a:pPr marL="0" indent="0" algn="just">
              <a:buNone/>
            </a:pPr>
            <a:r>
              <a:rPr lang="hu-HU" dirty="0"/>
              <a:t>A kisadózó vállalkozás a főállású kisadózó után havi 50 ezer forint tételes adót fizet.</a:t>
            </a:r>
          </a:p>
          <a:p>
            <a:pPr marL="0" indent="0" algn="just">
              <a:buNone/>
            </a:pPr>
            <a:r>
              <a:rPr lang="hu-HU" dirty="0"/>
              <a:t>A kisadózó vállalkozás a főállásúnak nem minősülő kisadózó után havi 25 ezer forint tételes adót fizet.</a:t>
            </a:r>
          </a:p>
          <a:p>
            <a:pPr marL="0" indent="0" algn="just">
              <a:buNone/>
            </a:pPr>
            <a:r>
              <a:rPr lang="hu-HU" dirty="0"/>
              <a:t>Amennyiben a kisadózó vállalkozás több kisadózót jelent be, a tételes adót minden személy után külön-külön kell megfizetni.</a:t>
            </a:r>
          </a:p>
          <a:p>
            <a:pPr marL="0" indent="0" algn="just">
              <a:buNone/>
            </a:pPr>
            <a:r>
              <a:rPr lang="hu-HU" dirty="0"/>
              <a:t>A bejelentett kisadózók után a bejelentés hatálya alatt megkezdett minden naptári hónapra a tételes adó egészét meg kell fizetni azzal, hogy amennyiben a kisadózó a tárgyhónap bármelyik napján főállású kisadózónak minősül, a fizetendő tételes adó mértéke 50 ezer forint.</a:t>
            </a:r>
          </a:p>
          <a:p>
            <a:pPr marL="0" indent="0" algn="just">
              <a:buNone/>
            </a:pPr>
            <a:r>
              <a:rPr lang="hu-HU" dirty="0"/>
              <a:t>A kisadózó vállalkozás választhatja, hogy a főállású kisadózó után magasabb összegű tételes adót fizet. Az e választás alapján fizetendő adó minden megkezdett naptári hónapra 75 ezer forint. (TB tekintetében releváns)</a:t>
            </a:r>
          </a:p>
          <a:p>
            <a:pPr marL="0" indent="0" algn="just">
              <a:buNone/>
            </a:pPr>
            <a:r>
              <a:rPr lang="hu-HU" dirty="0"/>
              <a:t>A kisadózó vállalkozás bevételének naptári évben elért összegéből a 12 millió forintot meghaladó rész után 40 százalékos mértékű adót fizet.</a:t>
            </a:r>
          </a:p>
        </p:txBody>
      </p:sp>
    </p:spTree>
    <p:extLst>
      <p:ext uri="{BB962C8B-B14F-4D97-AF65-F5344CB8AC3E}">
        <p14:creationId xmlns:p14="http://schemas.microsoft.com/office/powerpoint/2010/main" val="3561553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CC0A-CFCD-4DDD-B2C9-DA9DD6D5E9F0}"/>
              </a:ext>
            </a:extLst>
          </p:cNvPr>
          <p:cNvSpPr>
            <a:spLocks noGrp="1"/>
          </p:cNvSpPr>
          <p:nvPr>
            <p:ph type="title"/>
          </p:nvPr>
        </p:nvSpPr>
        <p:spPr/>
        <p:txBody>
          <a:bodyPr/>
          <a:lstStyle/>
          <a:p>
            <a:r>
              <a:rPr lang="hu-HU" dirty="0"/>
              <a:t>A KATA-val teljesített közterhek, jogosultságok</a:t>
            </a:r>
          </a:p>
        </p:txBody>
      </p:sp>
      <p:sp>
        <p:nvSpPr>
          <p:cNvPr id="3" name="Content Placeholder 2">
            <a:extLst>
              <a:ext uri="{FF2B5EF4-FFF2-40B4-BE49-F238E27FC236}">
                <a16:creationId xmlns:a16="http://schemas.microsoft.com/office/drawing/2014/main" id="{1AF4F485-4809-460B-B40C-D5CBB6E7B525}"/>
              </a:ext>
            </a:extLst>
          </p:cNvPr>
          <p:cNvSpPr>
            <a:spLocks noGrp="1"/>
          </p:cNvSpPr>
          <p:nvPr>
            <p:ph idx="1"/>
          </p:nvPr>
        </p:nvSpPr>
        <p:spPr/>
        <p:txBody>
          <a:bodyPr>
            <a:normAutofit fontScale="92500" lnSpcReduction="20000"/>
          </a:bodyPr>
          <a:lstStyle/>
          <a:p>
            <a:pPr marL="0" indent="0" algn="just">
              <a:buNone/>
            </a:pPr>
            <a:r>
              <a:rPr lang="hu-HU" dirty="0"/>
              <a:t>a) vállalkozói személyi jövedelemadó és vállalkozói osztalékalap utáni adó vagy átalányadó megállapítása, bevallása és megfizetése;</a:t>
            </a:r>
          </a:p>
          <a:p>
            <a:pPr marL="0" indent="0" algn="just">
              <a:buNone/>
            </a:pPr>
            <a:r>
              <a:rPr lang="hu-HU" dirty="0"/>
              <a:t>b) társasági adó megállapítása, bevallása és megfizetése;</a:t>
            </a:r>
          </a:p>
          <a:p>
            <a:pPr marL="0" indent="0" algn="just">
              <a:buNone/>
            </a:pPr>
            <a:r>
              <a:rPr lang="hu-HU" dirty="0"/>
              <a:t>c) a személyi jövedelemadó és járulékok megállapítása, bevallása és megfizetése;</a:t>
            </a:r>
          </a:p>
          <a:p>
            <a:pPr marL="0" indent="0" algn="just">
              <a:buNone/>
            </a:pPr>
            <a:r>
              <a:rPr lang="hu-HU" dirty="0"/>
              <a:t>d) szociális hozzájárulási adó és a szakképzési hozzájárulás megállapítása, bevallása és megfizetése. </a:t>
            </a:r>
          </a:p>
          <a:p>
            <a:pPr marL="0" indent="0" algn="just">
              <a:buNone/>
            </a:pPr>
            <a:r>
              <a:rPr lang="hu-HU" dirty="0"/>
              <a:t>A főállású kisadózó e jogállásának időtartama alatt biztosítottnak minősül, a Tbj.-ben és a foglalkoztatás elősegítéséről és a munkanélküliek ellátásáról szóló törvényben meghatározott valamennyi ellátásra jogosultságot szerezhet, ezen ellátások számításának alapja havi 94 400 forint, magasabb összegű tételes adó fizetése esetén 158 400 forint. </a:t>
            </a:r>
          </a:p>
          <a:p>
            <a:pPr marL="0" indent="0" algn="just">
              <a:buNone/>
            </a:pPr>
            <a:endParaRPr lang="hu-HU" dirty="0"/>
          </a:p>
        </p:txBody>
      </p:sp>
    </p:spTree>
    <p:extLst>
      <p:ext uri="{BB962C8B-B14F-4D97-AF65-F5344CB8AC3E}">
        <p14:creationId xmlns:p14="http://schemas.microsoft.com/office/powerpoint/2010/main" val="321644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A39F-AA67-4B8D-BF74-FE6702FD4E4E}"/>
              </a:ext>
            </a:extLst>
          </p:cNvPr>
          <p:cNvSpPr>
            <a:spLocks noGrp="1"/>
          </p:cNvSpPr>
          <p:nvPr>
            <p:ph type="title"/>
          </p:nvPr>
        </p:nvSpPr>
        <p:spPr/>
        <p:txBody>
          <a:bodyPr/>
          <a:lstStyle/>
          <a:p>
            <a:r>
              <a:rPr lang="hu-HU" dirty="0"/>
              <a:t>Fogalmak</a:t>
            </a:r>
          </a:p>
        </p:txBody>
      </p:sp>
      <p:sp>
        <p:nvSpPr>
          <p:cNvPr id="3" name="Content Placeholder 2">
            <a:extLst>
              <a:ext uri="{FF2B5EF4-FFF2-40B4-BE49-F238E27FC236}">
                <a16:creationId xmlns:a16="http://schemas.microsoft.com/office/drawing/2014/main" id="{4AA96C13-5699-4770-B14B-3E9D6892494E}"/>
              </a:ext>
            </a:extLst>
          </p:cNvPr>
          <p:cNvSpPr>
            <a:spLocks noGrp="1"/>
          </p:cNvSpPr>
          <p:nvPr>
            <p:ph idx="1"/>
          </p:nvPr>
        </p:nvSpPr>
        <p:spPr/>
        <p:txBody>
          <a:bodyPr>
            <a:normAutofit fontScale="77500" lnSpcReduction="20000"/>
          </a:bodyPr>
          <a:lstStyle/>
          <a:p>
            <a:pPr marL="0" indent="0" algn="just">
              <a:buNone/>
            </a:pPr>
            <a:r>
              <a:rPr lang="hu-HU" b="1" dirty="0"/>
              <a:t>Foglalkoztató (többek között):</a:t>
            </a:r>
          </a:p>
          <a:p>
            <a:pPr algn="just"/>
            <a:r>
              <a:rPr lang="hu-HU" dirty="0"/>
              <a:t>bármely jogi és természetes személy, egyéni vállalkozó, egyéb szervezet, költségvetés alapján gazdálkodó szerv, bármely személyi egyesülés, ha bizto;sítottat foglalkoztat;</a:t>
            </a:r>
          </a:p>
          <a:p>
            <a:pPr algn="just"/>
            <a:r>
              <a:rPr lang="es-ES" dirty="0" err="1"/>
              <a:t>társas</a:t>
            </a:r>
            <a:r>
              <a:rPr lang="es-ES" dirty="0"/>
              <a:t> </a:t>
            </a:r>
            <a:r>
              <a:rPr lang="es-ES" dirty="0" err="1"/>
              <a:t>vállalkozó</a:t>
            </a:r>
            <a:r>
              <a:rPr lang="es-ES" dirty="0"/>
              <a:t> </a:t>
            </a:r>
            <a:r>
              <a:rPr lang="hu-HU" dirty="0"/>
              <a:t>(kkt., bt., kft., ügyvédi iroda, szabadalmi ügyvivői iroda, közjegyzői iroda, egyni cég) </a:t>
            </a:r>
            <a:r>
              <a:rPr lang="es-ES" dirty="0" err="1"/>
              <a:t>esetén</a:t>
            </a:r>
            <a:r>
              <a:rPr lang="es-ES" dirty="0"/>
              <a:t> a </a:t>
            </a:r>
            <a:r>
              <a:rPr lang="es-ES" dirty="0" err="1"/>
              <a:t>társas</a:t>
            </a:r>
            <a:r>
              <a:rPr lang="es-ES" dirty="0"/>
              <a:t> </a:t>
            </a:r>
            <a:r>
              <a:rPr lang="es-ES" dirty="0" err="1"/>
              <a:t>vállalkozás</a:t>
            </a:r>
            <a:r>
              <a:rPr lang="es-ES" dirty="0"/>
              <a:t>;</a:t>
            </a:r>
            <a:endParaRPr lang="hu-HU" dirty="0"/>
          </a:p>
          <a:p>
            <a:pPr marL="0" indent="0" algn="just">
              <a:buNone/>
            </a:pPr>
            <a:r>
              <a:rPr lang="hu-HU" b="1" dirty="0"/>
              <a:t>Egyéni vállalkozó:</a:t>
            </a:r>
          </a:p>
          <a:p>
            <a:pPr algn="just"/>
            <a:r>
              <a:rPr lang="hu-HU" dirty="0"/>
              <a:t>az egyéni vállalkozóról és az egyéni cégről szóló törvény szerinti egyéni vállalkozói nyilvántartásban szereplő természetes személy;</a:t>
            </a:r>
          </a:p>
          <a:p>
            <a:pPr algn="just"/>
            <a:r>
              <a:rPr lang="hu-HU" dirty="0"/>
              <a:t>az ügyvéd, európai közösségi jogász, az egyéni szabadalmi ügyvivő, a nem közjegyzői iroda tagjaként tevékenykedő közjegyző, a nem végrehajtói iroda tagjaként tevékenykedő önálló bírósági végrehajtó.</a:t>
            </a:r>
          </a:p>
          <a:p>
            <a:pPr marL="0" indent="0" algn="just">
              <a:buNone/>
            </a:pPr>
            <a:r>
              <a:rPr lang="hu-HU" b="1" dirty="0"/>
              <a:t>Foglalkoztatott</a:t>
            </a:r>
            <a:r>
              <a:rPr lang="hu-HU" dirty="0"/>
              <a:t>: aki nem minősül egyéni, illetve társas vállalkozónak és foglalkoztatója biztosítással járó jogviszony keretében foglalkoztatja.</a:t>
            </a:r>
          </a:p>
        </p:txBody>
      </p:sp>
    </p:spTree>
    <p:extLst>
      <p:ext uri="{BB962C8B-B14F-4D97-AF65-F5344CB8AC3E}">
        <p14:creationId xmlns:p14="http://schemas.microsoft.com/office/powerpoint/2010/main" val="274356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84121-D35E-47FD-AFD7-B9876F28BA2E}"/>
              </a:ext>
            </a:extLst>
          </p:cNvPr>
          <p:cNvSpPr>
            <a:spLocks noGrp="1"/>
          </p:cNvSpPr>
          <p:nvPr>
            <p:ph type="title"/>
          </p:nvPr>
        </p:nvSpPr>
        <p:spPr/>
        <p:txBody>
          <a:bodyPr/>
          <a:lstStyle/>
          <a:p>
            <a:r>
              <a:rPr lang="hu-HU" dirty="0"/>
              <a:t>Fogalmak (2)</a:t>
            </a:r>
          </a:p>
        </p:txBody>
      </p:sp>
      <p:sp>
        <p:nvSpPr>
          <p:cNvPr id="3" name="Content Placeholder 2">
            <a:extLst>
              <a:ext uri="{FF2B5EF4-FFF2-40B4-BE49-F238E27FC236}">
                <a16:creationId xmlns:a16="http://schemas.microsoft.com/office/drawing/2014/main" id="{BFBA8EAB-688B-4E4D-9109-0FEDC97DEC98}"/>
              </a:ext>
            </a:extLst>
          </p:cNvPr>
          <p:cNvSpPr>
            <a:spLocks noGrp="1"/>
          </p:cNvSpPr>
          <p:nvPr>
            <p:ph idx="1"/>
          </p:nvPr>
        </p:nvSpPr>
        <p:spPr/>
        <p:txBody>
          <a:bodyPr>
            <a:normAutofit fontScale="92500"/>
          </a:bodyPr>
          <a:lstStyle/>
          <a:p>
            <a:pPr marL="0" indent="0">
              <a:buNone/>
            </a:pPr>
            <a:r>
              <a:rPr lang="hu-HU" b="1" dirty="0"/>
              <a:t>Járulékalapot képező jövedelem:</a:t>
            </a:r>
          </a:p>
          <a:p>
            <a:pPr marL="0" indent="0" algn="just">
              <a:buNone/>
            </a:pPr>
            <a:r>
              <a:rPr lang="hu-HU" b="1" dirty="0"/>
              <a:t>Az Szja tv. szerint összevont adóalapba tartozó önálló és nem önálló tevékenységből származó jövedelem</a:t>
            </a:r>
            <a:r>
              <a:rPr lang="hu-HU" dirty="0"/>
              <a:t>, a munkavállalói érdekképviseletet ellátó szervezet részére befizetett tagdíj, a tanulószerződés alapján ténylegesen kifizetett díj, a felszolgálási díj, a vendéglátó üzlet felszolgálójaként kapott borravaló, az ösztöndíjas foglalkoztatási jogviszony alapján fizetett ösztöndíj.</a:t>
            </a:r>
          </a:p>
          <a:p>
            <a:pPr marL="0" indent="0" algn="just">
              <a:buNone/>
            </a:pPr>
            <a:r>
              <a:rPr lang="hu-HU" b="1" dirty="0"/>
              <a:t>Járulék: </a:t>
            </a:r>
            <a:r>
              <a:rPr lang="hu-HU" dirty="0"/>
              <a:t>az </a:t>
            </a:r>
            <a:r>
              <a:rPr lang="hu-HU" b="1" dirty="0"/>
              <a:t>egészségbiztosítási</a:t>
            </a:r>
            <a:r>
              <a:rPr lang="hu-HU" dirty="0"/>
              <a:t> és </a:t>
            </a:r>
            <a:r>
              <a:rPr lang="hu-HU" b="1" dirty="0"/>
              <a:t>munkaerő-piaci járulék </a:t>
            </a:r>
            <a:r>
              <a:rPr lang="hu-HU" dirty="0"/>
              <a:t>(a természetbeni egészségbiztosítási járulék, a pénzbeli egészségbiztosítási járulék és a munkaerő-piaci járulék), a </a:t>
            </a:r>
            <a:r>
              <a:rPr lang="hu-HU" b="1" dirty="0"/>
              <a:t>nyugdíjjárulék</a:t>
            </a:r>
            <a:r>
              <a:rPr lang="hu-HU" dirty="0"/>
              <a:t>, a </a:t>
            </a:r>
            <a:r>
              <a:rPr lang="hu-HU" b="1" dirty="0"/>
              <a:t>táppénz-hozzájárulás</a:t>
            </a:r>
            <a:r>
              <a:rPr lang="hu-HU" dirty="0"/>
              <a:t>, az </a:t>
            </a:r>
            <a:r>
              <a:rPr lang="hu-HU" b="1" dirty="0"/>
              <a:t>egészségügyi szolgáltatási járulék</a:t>
            </a:r>
            <a:r>
              <a:rPr lang="hu-HU" dirty="0"/>
              <a:t>.</a:t>
            </a:r>
          </a:p>
        </p:txBody>
      </p:sp>
    </p:spTree>
    <p:extLst>
      <p:ext uri="{BB962C8B-B14F-4D97-AF65-F5344CB8AC3E}">
        <p14:creationId xmlns:p14="http://schemas.microsoft.com/office/powerpoint/2010/main" val="359573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888D-BB4E-445B-9E7F-88976C0AB427}"/>
              </a:ext>
            </a:extLst>
          </p:cNvPr>
          <p:cNvSpPr>
            <a:spLocks noGrp="1"/>
          </p:cNvSpPr>
          <p:nvPr>
            <p:ph type="title"/>
          </p:nvPr>
        </p:nvSpPr>
        <p:spPr/>
        <p:txBody>
          <a:bodyPr/>
          <a:lstStyle/>
          <a:p>
            <a:r>
              <a:rPr lang="hu-HU" dirty="0"/>
              <a:t>Fogalmak (3)</a:t>
            </a:r>
          </a:p>
        </p:txBody>
      </p:sp>
      <p:sp>
        <p:nvSpPr>
          <p:cNvPr id="3" name="Content Placeholder 2">
            <a:extLst>
              <a:ext uri="{FF2B5EF4-FFF2-40B4-BE49-F238E27FC236}">
                <a16:creationId xmlns:a16="http://schemas.microsoft.com/office/drawing/2014/main" id="{2C930A11-CDF4-4C4B-B3FB-6E9BD39BE320}"/>
              </a:ext>
            </a:extLst>
          </p:cNvPr>
          <p:cNvSpPr>
            <a:spLocks noGrp="1"/>
          </p:cNvSpPr>
          <p:nvPr>
            <p:ph idx="1"/>
          </p:nvPr>
        </p:nvSpPr>
        <p:spPr>
          <a:xfrm>
            <a:off x="838200" y="1468582"/>
            <a:ext cx="10515600" cy="4708381"/>
          </a:xfrm>
        </p:spPr>
        <p:txBody>
          <a:bodyPr>
            <a:normAutofit fontScale="77500" lnSpcReduction="20000"/>
          </a:bodyPr>
          <a:lstStyle/>
          <a:p>
            <a:pPr marL="0" indent="0" algn="just">
              <a:buNone/>
            </a:pPr>
            <a:r>
              <a:rPr lang="hu-HU" b="1" dirty="0"/>
              <a:t>A biztosítottak</a:t>
            </a:r>
          </a:p>
          <a:p>
            <a:pPr algn="just"/>
            <a:r>
              <a:rPr lang="hu-HU" dirty="0"/>
              <a:t>a </a:t>
            </a:r>
            <a:r>
              <a:rPr lang="hu-HU" b="1" dirty="0"/>
              <a:t>munkaviszonyban</a:t>
            </a:r>
            <a:r>
              <a:rPr lang="hu-HU" dirty="0"/>
              <a:t> (kivéve a saját jogú nyugdíjasnak minősülő személy által létesített munkaviszonyt), közalkalmazotti jogviszonyban, rendvédelmi igazgatási szolgálati jogviszonyban, közszolgálati jogviszonyban, kormányzati szolgálati, stb. Jogviszonyban álló személy, tekintet nélkül arra, hogy foglalkoztatása teljes vagy részmunkaidőben történik,</a:t>
            </a:r>
          </a:p>
          <a:p>
            <a:pPr algn="just"/>
            <a:r>
              <a:rPr lang="hu-HU" dirty="0"/>
              <a:t>a szövetkezet tagja, aki a szövetkezet tevékenységében munkaviszony, vállalkozási vagy megbízási jogviszony keretében személyesen közreműködik,</a:t>
            </a:r>
          </a:p>
          <a:p>
            <a:pPr algn="just"/>
            <a:r>
              <a:rPr lang="hu-HU" dirty="0"/>
              <a:t>a kiegészítő tevékenységet folytatónak nem minősülő egyéni és társas vállalkozó,</a:t>
            </a:r>
          </a:p>
          <a:p>
            <a:pPr algn="just"/>
            <a:r>
              <a:rPr lang="hu-HU" dirty="0"/>
              <a:t>a </a:t>
            </a:r>
            <a:r>
              <a:rPr lang="hu-HU" b="1" dirty="0"/>
              <a:t>díjazás ellenében munkavégzésre irányuló egyéb jogviszony keretében </a:t>
            </a:r>
            <a:r>
              <a:rPr lang="hu-HU" dirty="0"/>
              <a:t>(megbízási szerződés alapján, egyéni vállalkozónak nem minősülő vállalkozási jogviszonyban) személyesen munkát végző személy amennyiben az e tevékenységéből származó, tárgyhavi járulékalapot képező jövedelme eléri a minimálbér 30 %-át,</a:t>
            </a:r>
          </a:p>
          <a:p>
            <a:pPr algn="just"/>
            <a:r>
              <a:rPr lang="hu-HU" dirty="0"/>
              <a:t>az egyházi szolgálati viszonyban álló egyházi személy, kivéve a saját jogú nyugdíjast,</a:t>
            </a:r>
          </a:p>
          <a:p>
            <a:pPr algn="just"/>
            <a:r>
              <a:rPr lang="hu-HU" dirty="0"/>
              <a:t>a mezőgazdasági őstermelő,</a:t>
            </a:r>
          </a:p>
          <a:p>
            <a:pPr algn="just"/>
            <a:r>
              <a:rPr lang="hu-HU" dirty="0"/>
              <a:t>a főállású kisadózóként bejelentett személy.</a:t>
            </a:r>
          </a:p>
        </p:txBody>
      </p:sp>
    </p:spTree>
    <p:extLst>
      <p:ext uri="{BB962C8B-B14F-4D97-AF65-F5344CB8AC3E}">
        <p14:creationId xmlns:p14="http://schemas.microsoft.com/office/powerpoint/2010/main" val="227075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6224-36C8-4A47-AB4D-4D6D04633D19}"/>
              </a:ext>
            </a:extLst>
          </p:cNvPr>
          <p:cNvSpPr>
            <a:spLocks noGrp="1"/>
          </p:cNvSpPr>
          <p:nvPr>
            <p:ph type="title"/>
          </p:nvPr>
        </p:nvSpPr>
        <p:spPr/>
        <p:txBody>
          <a:bodyPr/>
          <a:lstStyle/>
          <a:p>
            <a:r>
              <a:rPr lang="hu-HU" dirty="0"/>
              <a:t>TB ellátások</a:t>
            </a:r>
          </a:p>
        </p:txBody>
      </p:sp>
      <p:sp>
        <p:nvSpPr>
          <p:cNvPr id="3" name="Content Placeholder 2">
            <a:extLst>
              <a:ext uri="{FF2B5EF4-FFF2-40B4-BE49-F238E27FC236}">
                <a16:creationId xmlns:a16="http://schemas.microsoft.com/office/drawing/2014/main" id="{DC04F8AD-D6F7-4D71-8883-A44F93878FF5}"/>
              </a:ext>
            </a:extLst>
          </p:cNvPr>
          <p:cNvSpPr>
            <a:spLocks noGrp="1"/>
          </p:cNvSpPr>
          <p:nvPr>
            <p:ph idx="1"/>
          </p:nvPr>
        </p:nvSpPr>
        <p:spPr/>
        <p:txBody>
          <a:bodyPr>
            <a:normAutofit fontScale="77500" lnSpcReduction="20000"/>
          </a:bodyPr>
          <a:lstStyle/>
          <a:p>
            <a:pPr marL="0" indent="0" algn="just">
              <a:buNone/>
            </a:pPr>
            <a:r>
              <a:rPr lang="hu-HU" b="1" dirty="0"/>
              <a:t>A társadalombiztosítás rendszerében nyújtott ellátások az egészségbiztosítás és a nyugdíjbiztosítás keretében vehetők igénybe.</a:t>
            </a:r>
          </a:p>
          <a:p>
            <a:pPr marL="0" indent="0" algn="just">
              <a:buNone/>
            </a:pPr>
            <a:r>
              <a:rPr lang="hu-HU" b="1" dirty="0"/>
              <a:t>Egészségbiztosítási ellátások:</a:t>
            </a:r>
          </a:p>
          <a:p>
            <a:pPr marL="0" indent="0" algn="just">
              <a:buNone/>
            </a:pPr>
            <a:r>
              <a:rPr lang="hu-HU" dirty="0"/>
              <a:t>a) egészségügyi szolgáltatás;</a:t>
            </a:r>
          </a:p>
          <a:p>
            <a:pPr marL="0" indent="0" algn="just">
              <a:buNone/>
            </a:pPr>
            <a:r>
              <a:rPr lang="hu-HU" dirty="0"/>
              <a:t>b) pénzbeli ellátások:  csecsemőgondozási díj,  gyermekgondozási díj, táppénz;</a:t>
            </a:r>
          </a:p>
          <a:p>
            <a:pPr marL="0" indent="0" algn="just">
              <a:buNone/>
            </a:pPr>
            <a:r>
              <a:rPr lang="hu-HU" dirty="0"/>
              <a:t>c) baleseti ellátások: baleseti egészségügyi szolgáltatás, baleseti táppénz, baleseti járadék;</a:t>
            </a:r>
          </a:p>
          <a:p>
            <a:pPr marL="0" indent="0" algn="just">
              <a:buNone/>
            </a:pPr>
            <a:r>
              <a:rPr lang="hu-HU" dirty="0"/>
              <a:t>d) megváltozott munkaképességű személyek ellátásai: rokkantsági ellátás, rehabilitációs ellátás;</a:t>
            </a:r>
          </a:p>
          <a:p>
            <a:pPr marL="0" indent="0" algn="just">
              <a:buNone/>
            </a:pPr>
            <a:r>
              <a:rPr lang="hu-HU" b="1" dirty="0"/>
              <a:t>A nyugdíjbiztosítási ellátások:</a:t>
            </a:r>
          </a:p>
          <a:p>
            <a:pPr marL="0" indent="0" algn="just">
              <a:buNone/>
            </a:pPr>
            <a:r>
              <a:rPr lang="hu-HU" dirty="0"/>
              <a:t>a) társadalombiztosítási saját jogú öregségi nyugdíj,</a:t>
            </a:r>
          </a:p>
          <a:p>
            <a:pPr marL="0" indent="0" algn="just">
              <a:buNone/>
            </a:pPr>
            <a:r>
              <a:rPr lang="hu-HU" dirty="0"/>
              <a:t>b) hozzátartozói nyugellátás: özvegyi nyugdíj, árvaellátás, szülői nyugdíj, baleseti hozzátartozói nyugellátások;</a:t>
            </a:r>
          </a:p>
        </p:txBody>
      </p:sp>
    </p:spTree>
    <p:extLst>
      <p:ext uri="{BB962C8B-B14F-4D97-AF65-F5344CB8AC3E}">
        <p14:creationId xmlns:p14="http://schemas.microsoft.com/office/powerpoint/2010/main" val="210867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8352B-AA58-4440-A165-4ABC85C3AB6E}"/>
              </a:ext>
            </a:extLst>
          </p:cNvPr>
          <p:cNvSpPr>
            <a:spLocks noGrp="1"/>
          </p:cNvSpPr>
          <p:nvPr>
            <p:ph type="title"/>
          </p:nvPr>
        </p:nvSpPr>
        <p:spPr/>
        <p:txBody>
          <a:bodyPr/>
          <a:lstStyle/>
          <a:p>
            <a:r>
              <a:rPr lang="hu-HU" dirty="0"/>
              <a:t>TB ellátások fedezete</a:t>
            </a:r>
          </a:p>
        </p:txBody>
      </p:sp>
      <p:sp>
        <p:nvSpPr>
          <p:cNvPr id="3" name="Content Placeholder 2">
            <a:extLst>
              <a:ext uri="{FF2B5EF4-FFF2-40B4-BE49-F238E27FC236}">
                <a16:creationId xmlns:a16="http://schemas.microsoft.com/office/drawing/2014/main" id="{0BA9D2B7-03B0-4F04-AD87-55246CFBEF35}"/>
              </a:ext>
            </a:extLst>
          </p:cNvPr>
          <p:cNvSpPr>
            <a:spLocks noGrp="1"/>
          </p:cNvSpPr>
          <p:nvPr>
            <p:ph idx="1"/>
          </p:nvPr>
        </p:nvSpPr>
        <p:spPr/>
        <p:txBody>
          <a:bodyPr>
            <a:normAutofit fontScale="77500" lnSpcReduction="20000"/>
          </a:bodyPr>
          <a:lstStyle/>
          <a:p>
            <a:pPr marL="0" indent="0">
              <a:buNone/>
            </a:pPr>
            <a:r>
              <a:rPr lang="hu-HU" b="1" dirty="0"/>
              <a:t>Biztosított fizetési kötelezettségei </a:t>
            </a:r>
            <a:r>
              <a:rPr lang="hu-HU" dirty="0"/>
              <a:t>(alap: járulékalapot képező jövedelem összege):</a:t>
            </a:r>
          </a:p>
          <a:p>
            <a:pPr algn="just">
              <a:buFontTx/>
              <a:buChar char="-"/>
            </a:pPr>
            <a:r>
              <a:rPr lang="hu-HU" dirty="0"/>
              <a:t>egészségbiztosítási járulék (4+3%), </a:t>
            </a:r>
          </a:p>
          <a:p>
            <a:pPr algn="just">
              <a:buFontTx/>
              <a:buChar char="-"/>
            </a:pPr>
            <a:r>
              <a:rPr lang="hu-HU" dirty="0"/>
              <a:t>munkaerő-piaci járulék (1,5%),</a:t>
            </a:r>
          </a:p>
          <a:p>
            <a:pPr algn="just">
              <a:buFontTx/>
              <a:buChar char="-"/>
            </a:pPr>
            <a:r>
              <a:rPr lang="hu-HU" dirty="0"/>
              <a:t>Nyugdíjjárulék (10%).</a:t>
            </a:r>
          </a:p>
          <a:p>
            <a:pPr marL="0" indent="0" algn="just">
              <a:buNone/>
            </a:pPr>
            <a:r>
              <a:rPr lang="hu-HU" b="1" dirty="0"/>
              <a:t>Foglalkoztató:</a:t>
            </a:r>
          </a:p>
          <a:p>
            <a:pPr algn="just">
              <a:buFontTx/>
              <a:buChar char="-"/>
            </a:pPr>
            <a:r>
              <a:rPr lang="hu-HU" dirty="0"/>
              <a:t>táppénzhozzájárulás (a folyósított táppénz 1/3-a),</a:t>
            </a:r>
          </a:p>
          <a:p>
            <a:pPr algn="just">
              <a:buFontTx/>
              <a:buChar char="-"/>
            </a:pPr>
            <a:r>
              <a:rPr lang="hu-HU" dirty="0"/>
              <a:t>szociális hozzájárulási adó.</a:t>
            </a:r>
          </a:p>
          <a:p>
            <a:pPr marL="0" indent="0" algn="just">
              <a:buNone/>
            </a:pPr>
            <a:r>
              <a:rPr lang="hu-HU" b="1" dirty="0"/>
              <a:t>Egyéni vállalkozó:</a:t>
            </a:r>
          </a:p>
          <a:p>
            <a:pPr marL="0" indent="0" algn="just">
              <a:buNone/>
            </a:pPr>
            <a:r>
              <a:rPr lang="hu-HU" dirty="0"/>
              <a:t>A biztosított egyéni vállalkozó a nyugdíjjárulékot, valamint az egészségbiztosítási- és munkaerő-piaci járulékot </a:t>
            </a:r>
            <a:r>
              <a:rPr lang="hu-HU" b="1" dirty="0"/>
              <a:t>vállalkozói jövedelem szerinti adózás esetén a vállalkozói kivét</a:t>
            </a:r>
            <a:r>
              <a:rPr lang="hu-HU" dirty="0"/>
              <a:t>, </a:t>
            </a:r>
            <a:r>
              <a:rPr lang="hu-HU" b="1" dirty="0"/>
              <a:t>átalányadózás esetén az átalányban megállapított jövedelem után </a:t>
            </a:r>
            <a:r>
              <a:rPr lang="hu-HU" dirty="0"/>
              <a:t>fizeti meg. </a:t>
            </a:r>
          </a:p>
          <a:p>
            <a:pPr marL="0" indent="0" algn="just">
              <a:buNone/>
            </a:pPr>
            <a:r>
              <a:rPr lang="hu-HU" dirty="0"/>
              <a:t>A </a:t>
            </a:r>
            <a:r>
              <a:rPr lang="hu-HU" b="1" dirty="0"/>
              <a:t>nyugdíjjárulék alapja havonta legalább a minimálbér</a:t>
            </a:r>
            <a:r>
              <a:rPr lang="hu-HU" dirty="0"/>
              <a:t>, az </a:t>
            </a:r>
            <a:r>
              <a:rPr lang="hu-HU" b="1" dirty="0"/>
              <a:t>egészségbiztosítási- és munkaerő-piaci járulék alapja havonta legalább a minimálbér másfélszerese</a:t>
            </a:r>
            <a:r>
              <a:rPr lang="hu-HU" dirty="0"/>
              <a:t>.</a:t>
            </a:r>
          </a:p>
        </p:txBody>
      </p:sp>
    </p:spTree>
    <p:extLst>
      <p:ext uri="{BB962C8B-B14F-4D97-AF65-F5344CB8AC3E}">
        <p14:creationId xmlns:p14="http://schemas.microsoft.com/office/powerpoint/2010/main" val="103524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1081C-9904-4D1D-A230-6E8AE4767E4B}"/>
              </a:ext>
            </a:extLst>
          </p:cNvPr>
          <p:cNvSpPr>
            <a:spLocks noGrp="1"/>
          </p:cNvSpPr>
          <p:nvPr>
            <p:ph type="title"/>
          </p:nvPr>
        </p:nvSpPr>
        <p:spPr/>
        <p:txBody>
          <a:bodyPr/>
          <a:lstStyle/>
          <a:p>
            <a:r>
              <a:rPr lang="hu-HU" dirty="0"/>
              <a:t>Megállapodás társadalombiztosítási ellátásra</a:t>
            </a:r>
          </a:p>
        </p:txBody>
      </p:sp>
      <p:sp>
        <p:nvSpPr>
          <p:cNvPr id="3" name="Content Placeholder 2">
            <a:extLst>
              <a:ext uri="{FF2B5EF4-FFF2-40B4-BE49-F238E27FC236}">
                <a16:creationId xmlns:a16="http://schemas.microsoft.com/office/drawing/2014/main" id="{70CAC178-1E48-4664-B006-59442B23AB38}"/>
              </a:ext>
            </a:extLst>
          </p:cNvPr>
          <p:cNvSpPr>
            <a:spLocks noGrp="1"/>
          </p:cNvSpPr>
          <p:nvPr>
            <p:ph idx="1"/>
          </p:nvPr>
        </p:nvSpPr>
        <p:spPr/>
        <p:txBody>
          <a:bodyPr>
            <a:normAutofit/>
          </a:bodyPr>
          <a:lstStyle/>
          <a:p>
            <a:pPr marL="0" indent="0" algn="just">
              <a:buNone/>
            </a:pPr>
            <a:r>
              <a:rPr lang="hu-HU" b="1" dirty="0"/>
              <a:t>Nyugdíj (szolgálati időre és nyugdíjalapot képező jövedelemre)</a:t>
            </a:r>
          </a:p>
          <a:p>
            <a:pPr marL="0" indent="0" algn="just">
              <a:buNone/>
            </a:pPr>
            <a:r>
              <a:rPr lang="hu-HU" dirty="0"/>
              <a:t>Az a belföldi nagykorú természetes személy, aki nem saját jogú nyugdíjas, és biztosítási kötelezettséggel járó jogviszonyban nem áll, vagy a biztosítás nem terjed ki rá, vagy a biztosítása szünetel, nyugellátásra jogosító </a:t>
            </a:r>
            <a:r>
              <a:rPr lang="hu-HU" b="1" dirty="0"/>
              <a:t>szolgálati idő </a:t>
            </a:r>
            <a:r>
              <a:rPr lang="hu-HU" dirty="0"/>
              <a:t>és </a:t>
            </a:r>
            <a:r>
              <a:rPr lang="hu-HU" b="1" dirty="0"/>
              <a:t>nyugdíjalapot képező jövedelem szerzése céljából </a:t>
            </a:r>
            <a:r>
              <a:rPr lang="hu-HU" dirty="0"/>
              <a:t>24 % nyugdíjjárulék fizetésének vállalása mellett megállapodást köthet.</a:t>
            </a:r>
          </a:p>
          <a:p>
            <a:pPr marL="0" indent="0" algn="just">
              <a:buNone/>
            </a:pPr>
            <a:r>
              <a:rPr lang="hu-HU" dirty="0"/>
              <a:t>A megállapodás esetén a járulékfizetés </a:t>
            </a:r>
            <a:r>
              <a:rPr lang="hu-HU" b="1" dirty="0"/>
              <a:t>alapja</a:t>
            </a:r>
            <a:r>
              <a:rPr lang="hu-HU" dirty="0"/>
              <a:t> a megállapodást kötő személy által megjelölt jövedelem, de </a:t>
            </a:r>
            <a:r>
              <a:rPr lang="hu-HU" b="1" dirty="0"/>
              <a:t>legalább</a:t>
            </a:r>
            <a:r>
              <a:rPr lang="hu-HU" dirty="0"/>
              <a:t> a megállapodás megkötése napján érvényes </a:t>
            </a:r>
            <a:r>
              <a:rPr lang="hu-HU" b="1" dirty="0"/>
              <a:t>minimálbér összege</a:t>
            </a:r>
            <a:r>
              <a:rPr lang="hu-HU" dirty="0"/>
              <a:t>.</a:t>
            </a:r>
          </a:p>
        </p:txBody>
      </p:sp>
    </p:spTree>
    <p:extLst>
      <p:ext uri="{BB962C8B-B14F-4D97-AF65-F5344CB8AC3E}">
        <p14:creationId xmlns:p14="http://schemas.microsoft.com/office/powerpoint/2010/main" val="1365897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2901</Words>
  <Application>Microsoft Office PowerPoint</Application>
  <PresentationFormat>Szélesvásznú</PresentationFormat>
  <Paragraphs>231</Paragraphs>
  <Slides>34</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34</vt:i4>
      </vt:variant>
    </vt:vector>
  </HeadingPairs>
  <TitlesOfParts>
    <vt:vector size="38" baseType="lpstr">
      <vt:lpstr>Arial</vt:lpstr>
      <vt:lpstr>Calibri</vt:lpstr>
      <vt:lpstr>Calibri Light</vt:lpstr>
      <vt:lpstr>Office Theme</vt:lpstr>
      <vt:lpstr>Társadalombiztosítási befizetések rendszere, és a  KKV-k adózása</vt:lpstr>
      <vt:lpstr>Hatályos szabályozás</vt:lpstr>
      <vt:lpstr>Alapelvek</vt:lpstr>
      <vt:lpstr>Fogalmak</vt:lpstr>
      <vt:lpstr>Fogalmak (2)</vt:lpstr>
      <vt:lpstr>Fogalmak (3)</vt:lpstr>
      <vt:lpstr>TB ellátások</vt:lpstr>
      <vt:lpstr>TB ellátások fedezete</vt:lpstr>
      <vt:lpstr>Megállapodás társadalombiztosítási ellátásra</vt:lpstr>
      <vt:lpstr>Megállapodás társadalombiztosítási ellátásra</vt:lpstr>
      <vt:lpstr>Megállapodás társadalombiztosítási ellátásra</vt:lpstr>
      <vt:lpstr>Egészségügyi szolgáltatási járulék</vt:lpstr>
      <vt:lpstr>Szociális hozzájárulási adó</vt:lpstr>
      <vt:lpstr>Szociális hozzájárulási adó</vt:lpstr>
      <vt:lpstr>KKV-k adózása</vt:lpstr>
      <vt:lpstr>Költségvetési bevételek adónemek szerint (2019)</vt:lpstr>
      <vt:lpstr>Egyszerűsített vállalkozói adó (EVA)</vt:lpstr>
      <vt:lpstr>EVA alanya</vt:lpstr>
      <vt:lpstr>Az EVA alanya</vt:lpstr>
      <vt:lpstr>Az EVA alanyiság választásának feltétele</vt:lpstr>
      <vt:lpstr>Az EVA alapja, mértéke</vt:lpstr>
      <vt:lpstr>EVA és más adónemek</vt:lpstr>
      <vt:lpstr>Kisvállalati adó (KIVA)</vt:lpstr>
      <vt:lpstr>A KIVA alanya</vt:lpstr>
      <vt:lpstr>A KIVA feltételei</vt:lpstr>
      <vt:lpstr>KIVA alanyiság megszűnése</vt:lpstr>
      <vt:lpstr>KIVA alapja</vt:lpstr>
      <vt:lpstr>KIVA mértéke, mentesülések</vt:lpstr>
      <vt:lpstr>Kisadózó vállalkozások tételes adója (KATA)</vt:lpstr>
      <vt:lpstr>Fogalmak</vt:lpstr>
      <vt:lpstr>KATA adóalany</vt:lpstr>
      <vt:lpstr>Kisadózó bejelentése</vt:lpstr>
      <vt:lpstr>A KATA mértéke</vt:lpstr>
      <vt:lpstr>A KATA-val teljesített közterhek, jogosultságok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Társadalombiztosítási befizetések rendszere</dc:title>
  <dc:creator>Rettenetes Freddie</dc:creator>
  <cp:lastModifiedBy>Halász Zsolt Ákos</cp:lastModifiedBy>
  <cp:revision>20</cp:revision>
  <dcterms:created xsi:type="dcterms:W3CDTF">2019-05-03T08:14:36Z</dcterms:created>
  <dcterms:modified xsi:type="dcterms:W3CDTF">2019-05-04T11:22:35Z</dcterms:modified>
</cp:coreProperties>
</file>