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9"/>
  </p:handoutMasterIdLst>
  <p:sldIdLst>
    <p:sldId id="256" r:id="rId2"/>
    <p:sldId id="271" r:id="rId3"/>
    <p:sldId id="324" r:id="rId4"/>
    <p:sldId id="264" r:id="rId5"/>
    <p:sldId id="307" r:id="rId6"/>
    <p:sldId id="270" r:id="rId7"/>
    <p:sldId id="257" r:id="rId8"/>
    <p:sldId id="306" r:id="rId9"/>
    <p:sldId id="310" r:id="rId10"/>
    <p:sldId id="263" r:id="rId11"/>
    <p:sldId id="268" r:id="rId12"/>
    <p:sldId id="309" r:id="rId13"/>
    <p:sldId id="265" r:id="rId14"/>
    <p:sldId id="269" r:id="rId15"/>
    <p:sldId id="266" r:id="rId16"/>
    <p:sldId id="273" r:id="rId17"/>
    <p:sldId id="274" r:id="rId18"/>
    <p:sldId id="275" r:id="rId19"/>
    <p:sldId id="283" r:id="rId20"/>
    <p:sldId id="292" r:id="rId21"/>
    <p:sldId id="293" r:id="rId22"/>
    <p:sldId id="291" r:id="rId23"/>
    <p:sldId id="294" r:id="rId24"/>
    <p:sldId id="277" r:id="rId25"/>
    <p:sldId id="313" r:id="rId26"/>
    <p:sldId id="314" r:id="rId27"/>
    <p:sldId id="316" r:id="rId28"/>
    <p:sldId id="319" r:id="rId29"/>
    <p:sldId id="318" r:id="rId30"/>
    <p:sldId id="297" r:id="rId31"/>
    <p:sldId id="320" r:id="rId32"/>
    <p:sldId id="321" r:id="rId33"/>
    <p:sldId id="279" r:id="rId34"/>
    <p:sldId id="323" r:id="rId35"/>
    <p:sldId id="280" r:id="rId36"/>
    <p:sldId id="301" r:id="rId37"/>
    <p:sldId id="308" r:id="rId38"/>
  </p:sldIdLst>
  <p:sldSz cx="9144000" cy="6858000" type="screen4x3"/>
  <p:notesSz cx="6858000" cy="99790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>
              <a:defRPr sz="1200"/>
            </a:lvl1pPr>
          </a:lstStyle>
          <a:p>
            <a:fld id="{56951B9D-A770-494F-918A-EEBC491ACFBE}" type="datetimeFigureOut">
              <a:rPr lang="hu-HU" smtClean="0"/>
              <a:t>2017.03.13.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>
              <a:defRPr sz="1200"/>
            </a:lvl1pPr>
          </a:lstStyle>
          <a:p>
            <a:fld id="{8E4D78DB-8162-4B21-BEF9-7D19AE773D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0308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CA39-2D2C-4701-9D96-485CC73F095A}" type="datetimeFigureOut">
              <a:rPr lang="hu-HU" smtClean="0"/>
              <a:t>2017.03.13.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CB54-C34D-47C1-AD09-C93F9228F3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177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CA39-2D2C-4701-9D96-485CC73F095A}" type="datetimeFigureOut">
              <a:rPr lang="hu-HU" smtClean="0"/>
              <a:t>2017.03.13.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CB54-C34D-47C1-AD09-C93F9228F3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370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CA39-2D2C-4701-9D96-485CC73F095A}" type="datetimeFigureOut">
              <a:rPr lang="hu-HU" smtClean="0"/>
              <a:t>2017.03.13.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CB54-C34D-47C1-AD09-C93F9228F3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562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CA39-2D2C-4701-9D96-485CC73F095A}" type="datetimeFigureOut">
              <a:rPr lang="hu-HU" smtClean="0"/>
              <a:t>2017.03.13.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CB54-C34D-47C1-AD09-C93F9228F3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466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CA39-2D2C-4701-9D96-485CC73F095A}" type="datetimeFigureOut">
              <a:rPr lang="hu-HU" smtClean="0"/>
              <a:t>2017.03.13.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CB54-C34D-47C1-AD09-C93F9228F3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8219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CA39-2D2C-4701-9D96-485CC73F095A}" type="datetimeFigureOut">
              <a:rPr lang="hu-HU" smtClean="0"/>
              <a:t>2017.03.13.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CB54-C34D-47C1-AD09-C93F9228F3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558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CA39-2D2C-4701-9D96-485CC73F095A}" type="datetimeFigureOut">
              <a:rPr lang="hu-HU" smtClean="0"/>
              <a:t>2017.03.13.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CB54-C34D-47C1-AD09-C93F9228F3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854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CA39-2D2C-4701-9D96-485CC73F095A}" type="datetimeFigureOut">
              <a:rPr lang="hu-HU" smtClean="0"/>
              <a:t>2017.03.13.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CB54-C34D-47C1-AD09-C93F9228F3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688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CA39-2D2C-4701-9D96-485CC73F095A}" type="datetimeFigureOut">
              <a:rPr lang="hu-HU" smtClean="0"/>
              <a:t>2017.03.13.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CB54-C34D-47C1-AD09-C93F9228F3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231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CA39-2D2C-4701-9D96-485CC73F095A}" type="datetimeFigureOut">
              <a:rPr lang="hu-HU" smtClean="0"/>
              <a:t>2017.03.13.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CB54-C34D-47C1-AD09-C93F9228F3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342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CA39-2D2C-4701-9D96-485CC73F095A}" type="datetimeFigureOut">
              <a:rPr lang="hu-HU" smtClean="0"/>
              <a:t>2017.03.13.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CB54-C34D-47C1-AD09-C93F9228F3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804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FCA39-2D2C-4701-9D96-485CC73F095A}" type="datetimeFigureOut">
              <a:rPr lang="hu-HU" smtClean="0"/>
              <a:t>2017.03.13.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ECB54-C34D-47C1-AD09-C93F9228F3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255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rmAutofit/>
          </a:bodyPr>
          <a:lstStyle/>
          <a:p>
            <a:r>
              <a:rPr lang="hu-HU" sz="6000" b="1" cap="all" dirty="0" smtClean="0"/>
              <a:t>A munka díjazása</a:t>
            </a:r>
            <a:endParaRPr lang="hu-HU" sz="6000" b="1" cap="all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87016"/>
          </a:xfrm>
        </p:spPr>
        <p:txBody>
          <a:bodyPr/>
          <a:lstStyle/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2445451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cap="small" dirty="0"/>
              <a:t>3</a:t>
            </a:r>
            <a:r>
              <a:rPr lang="hu-HU" b="1" cap="small" dirty="0" smtClean="0"/>
              <a:t>. Bérformák </a:t>
            </a:r>
            <a:endParaRPr lang="hu-HU" b="1" cap="small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974883"/>
              </p:ext>
            </p:extLst>
          </p:nvPr>
        </p:nvGraphicFramePr>
        <p:xfrm>
          <a:off x="457200" y="1600200"/>
          <a:ext cx="8229600" cy="46611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4800"/>
                <a:gridCol w="4114800"/>
              </a:tblGrid>
              <a:tr h="820688">
                <a:tc>
                  <a:txBody>
                    <a:bodyPr/>
                    <a:lstStyle/>
                    <a:p>
                      <a:pPr algn="ctr"/>
                      <a:r>
                        <a:rPr lang="hu-HU" sz="3200" b="1" dirty="0" smtClean="0"/>
                        <a:t>IDŐBÉR</a:t>
                      </a:r>
                      <a:endParaRPr lang="hu-H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b="1" dirty="0" smtClean="0"/>
                        <a:t>TELJESÍTMÉNYBÉR</a:t>
                      </a:r>
                      <a:r>
                        <a:rPr lang="hu-HU" sz="3200" dirty="0" smtClean="0"/>
                        <a:t> </a:t>
                      </a:r>
                      <a:endParaRPr lang="hu-HU" sz="3200" dirty="0"/>
                    </a:p>
                  </a:txBody>
                  <a:tcPr/>
                </a:tc>
              </a:tr>
              <a:tr h="15327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dirty="0" smtClean="0"/>
                        <a:t>A munkában töltött idő egységére megállapított bér (pl. havibér, órabér). </a:t>
                      </a:r>
                    </a:p>
                    <a:p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aseline="0" dirty="0" smtClean="0"/>
                        <a:t>A munkával elért teljesítmény alapján járó munkabér.  </a:t>
                      </a:r>
                      <a:endParaRPr lang="hu-HU" sz="2800" dirty="0"/>
                    </a:p>
                  </a:txBody>
                  <a:tcPr/>
                </a:tc>
              </a:tr>
              <a:tr h="1532744">
                <a:tc gridSpan="2">
                  <a:txBody>
                    <a:bodyPr/>
                    <a:lstStyle/>
                    <a:p>
                      <a:pPr algn="ctr"/>
                      <a:r>
                        <a:rPr lang="hu-HU" sz="3200" b="1" dirty="0" smtClean="0"/>
                        <a:t>ALKALMAZOTT BÉRFORMA :</a:t>
                      </a:r>
                    </a:p>
                    <a:p>
                      <a:pPr marL="457200" indent="-457200" algn="l">
                        <a:buFont typeface="Arial" pitchFamily="34" charset="0"/>
                        <a:buChar char="•"/>
                      </a:pPr>
                      <a:r>
                        <a:rPr lang="hu-HU" sz="3200" b="0" dirty="0" smtClean="0"/>
                        <a:t>Időbér, </a:t>
                      </a:r>
                    </a:p>
                    <a:p>
                      <a:pPr marL="457200" indent="-457200" algn="l">
                        <a:buFont typeface="Arial" pitchFamily="34" charset="0"/>
                        <a:buChar char="•"/>
                      </a:pPr>
                      <a:r>
                        <a:rPr lang="hu-HU" sz="3200" b="0" dirty="0" smtClean="0"/>
                        <a:t>Időbért helyettesítő</a:t>
                      </a:r>
                      <a:r>
                        <a:rPr lang="hu-HU" sz="3200" b="0" baseline="0" dirty="0" smtClean="0"/>
                        <a:t> teljesítménybér, </a:t>
                      </a:r>
                    </a:p>
                    <a:p>
                      <a:pPr marL="457200" indent="-457200" algn="l">
                        <a:buFont typeface="Arial" pitchFamily="34" charset="0"/>
                        <a:buChar char="•"/>
                      </a:pPr>
                      <a:r>
                        <a:rPr lang="hu-HU" sz="3200" b="0" baseline="0" dirty="0" smtClean="0"/>
                        <a:t>Kombinált bérforma. </a:t>
                      </a:r>
                      <a:endParaRPr lang="hu-HU" sz="3200" b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0280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/>
          <a:lstStyle/>
          <a:p>
            <a:r>
              <a:rPr lang="hu-HU" b="1" dirty="0" smtClean="0"/>
              <a:t>III. TELJESÍTMÉNYBÉR 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1932450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Teljesítménybér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hu-HU" dirty="0"/>
              <a:t>Teljesítménybér az a munkabér, amely a munkavállalót kizárólag </a:t>
            </a:r>
            <a:r>
              <a:rPr lang="hu-HU" b="1" dirty="0"/>
              <a:t>számára előre meghatározott teljesítmény-követelmény </a:t>
            </a:r>
            <a:r>
              <a:rPr lang="hu-HU" dirty="0"/>
              <a:t>alapján illeti meg. </a:t>
            </a:r>
            <a:endParaRPr lang="hu-HU" dirty="0" smtClean="0"/>
          </a:p>
          <a:p>
            <a:r>
              <a:rPr lang="hu-HU" dirty="0" smtClean="0"/>
              <a:t>Alkalmazásának alapja: MSZ, egyoldalú munkáltatói intézkedés vagy KSZ </a:t>
            </a:r>
            <a:endParaRPr lang="hu-HU" dirty="0" smtClean="0"/>
          </a:p>
          <a:p>
            <a:r>
              <a:rPr lang="hu-HU" dirty="0" err="1" smtClean="0"/>
              <a:t>MSZ-ben</a:t>
            </a:r>
            <a:r>
              <a:rPr lang="hu-HU" dirty="0" smtClean="0"/>
              <a:t> </a:t>
            </a:r>
            <a:r>
              <a:rPr lang="hu-HU" dirty="0" smtClean="0"/>
              <a:t>foglalt megállapodás kell, </a:t>
            </a:r>
            <a:r>
              <a:rPr lang="hu-HU" dirty="0" smtClean="0"/>
              <a:t>ha </a:t>
            </a:r>
            <a:r>
              <a:rPr lang="hu-HU" b="1" dirty="0" smtClean="0"/>
              <a:t>kizárólag teljesítménybér</a:t>
            </a:r>
            <a:r>
              <a:rPr lang="hu-HU" dirty="0" smtClean="0"/>
              <a:t>t kap</a:t>
            </a:r>
            <a:endParaRPr lang="hu-HU" b="1" i="1" dirty="0" smtClean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38209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hu-HU" b="1" dirty="0" smtClean="0"/>
              <a:t>Teljesítménykövetelmény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2941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hu-HU" sz="3800" b="1" dirty="0" smtClean="0"/>
              <a:t>Objektív </a:t>
            </a:r>
            <a:r>
              <a:rPr lang="hu-HU" sz="3800" dirty="0" smtClean="0"/>
              <a:t>mérés és számítás alapján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3800" dirty="0"/>
              <a:t>R</a:t>
            </a:r>
            <a:r>
              <a:rPr lang="hu-HU" sz="3800" dirty="0" smtClean="0"/>
              <a:t>endes </a:t>
            </a:r>
            <a:r>
              <a:rPr lang="hu-HU" sz="3800" dirty="0"/>
              <a:t>munkaidőben </a:t>
            </a:r>
            <a:r>
              <a:rPr lang="hu-HU" sz="3800" b="1" dirty="0" smtClean="0"/>
              <a:t>100% teljesíthető 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3800" dirty="0" smtClean="0"/>
              <a:t>Munkavállalóval </a:t>
            </a:r>
            <a:r>
              <a:rPr lang="hu-HU" sz="3800" b="1" dirty="0" smtClean="0"/>
              <a:t>közölni kell </a:t>
            </a:r>
            <a:r>
              <a:rPr lang="hu-HU" sz="3800" dirty="0" smtClean="0"/>
              <a:t>(írásban v. helyben szokásos módon) 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3800" dirty="0" smtClean="0"/>
              <a:t>Vita esetén a </a:t>
            </a:r>
            <a:r>
              <a:rPr lang="hu-HU" sz="3800" b="1" dirty="0" smtClean="0"/>
              <a:t>bizonyítási teher </a:t>
            </a:r>
            <a:r>
              <a:rPr lang="hu-HU" sz="3800" dirty="0" smtClean="0"/>
              <a:t>a munkáltatót terheli. </a:t>
            </a:r>
          </a:p>
        </p:txBody>
      </p:sp>
    </p:spTree>
    <p:extLst>
      <p:ext uri="{BB962C8B-B14F-4D97-AF65-F5344CB8AC3E}">
        <p14:creationId xmlns:p14="http://schemas.microsoft.com/office/powerpoint/2010/main" val="38137368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Teljesítménybér - Minimálbér 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A </a:t>
            </a:r>
            <a:r>
              <a:rPr lang="hu-HU" b="1" dirty="0"/>
              <a:t>teljes munkaidőben </a:t>
            </a:r>
            <a:r>
              <a:rPr lang="hu-HU" dirty="0"/>
              <a:t>foglalkoztatott munkavállalóra irányadó teljesítménybér-tényezőket úgy kell megállapítani, hogy a </a:t>
            </a:r>
            <a:endParaRPr lang="hu-HU" dirty="0" smtClean="0"/>
          </a:p>
          <a:p>
            <a:pPr lvl="1"/>
            <a:r>
              <a:rPr lang="hu-HU" sz="3200" b="1" dirty="0" smtClean="0"/>
              <a:t>teljesítménykövetelmény 100%-os </a:t>
            </a:r>
            <a:r>
              <a:rPr lang="hu-HU" sz="3200" b="1" dirty="0"/>
              <a:t>teljesítése és </a:t>
            </a:r>
            <a:endParaRPr lang="hu-HU" sz="3200" b="1" dirty="0" smtClean="0"/>
          </a:p>
          <a:p>
            <a:pPr lvl="1"/>
            <a:r>
              <a:rPr lang="hu-HU" sz="3200" b="1" dirty="0" smtClean="0"/>
              <a:t>a </a:t>
            </a:r>
            <a:r>
              <a:rPr lang="hu-HU" sz="3200" b="1" dirty="0"/>
              <a:t>teljes munkaidő ledolgozása esetén </a:t>
            </a:r>
          </a:p>
          <a:p>
            <a:pPr marL="57150" indent="0">
              <a:buNone/>
            </a:pPr>
            <a:r>
              <a:rPr lang="hu-HU" dirty="0" smtClean="0"/>
              <a:t>a </a:t>
            </a:r>
            <a:r>
              <a:rPr lang="hu-HU" dirty="0"/>
              <a:t>munkavállalónak járó munkabér legalább a kötelező legkisebb munkabér mértékét </a:t>
            </a:r>
            <a:r>
              <a:rPr lang="hu-HU" dirty="0" smtClean="0"/>
              <a:t>elérje. </a:t>
            </a:r>
          </a:p>
        </p:txBody>
      </p:sp>
    </p:spTree>
    <p:extLst>
      <p:ext uri="{BB962C8B-B14F-4D97-AF65-F5344CB8AC3E}">
        <p14:creationId xmlns:p14="http://schemas.microsoft.com/office/powerpoint/2010/main" val="26800254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Garantált bér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514350" indent="-457200"/>
            <a:r>
              <a:rPr lang="hu-HU" dirty="0" smtClean="0"/>
              <a:t>A kizárólag </a:t>
            </a:r>
            <a:r>
              <a:rPr lang="hu-HU" dirty="0"/>
              <a:t>teljesítménybérrel díjazott munkavállaló esetében </a:t>
            </a:r>
            <a:r>
              <a:rPr lang="hu-HU" dirty="0" smtClean="0"/>
              <a:t>kötelező. </a:t>
            </a:r>
          </a:p>
          <a:p>
            <a:pPr marL="514350" indent="-457200"/>
            <a:r>
              <a:rPr lang="hu-HU" dirty="0" smtClean="0"/>
              <a:t>Mértéke:</a:t>
            </a:r>
          </a:p>
          <a:p>
            <a:pPr marL="914400" lvl="1" indent="-457200"/>
            <a:r>
              <a:rPr lang="hu-HU" dirty="0" smtClean="0"/>
              <a:t>legalább </a:t>
            </a:r>
            <a:r>
              <a:rPr lang="hu-HU" dirty="0"/>
              <a:t>az alapbér felének megfelelő </a:t>
            </a:r>
            <a:r>
              <a:rPr lang="hu-HU" dirty="0" smtClean="0"/>
              <a:t>összeg.  </a:t>
            </a:r>
          </a:p>
          <a:p>
            <a:pPr marL="914400" lvl="1" indent="-457200"/>
            <a:r>
              <a:rPr lang="hu-HU" dirty="0"/>
              <a:t>ö</a:t>
            </a:r>
            <a:r>
              <a:rPr lang="hu-HU" dirty="0" smtClean="0"/>
              <a:t>sszege </a:t>
            </a:r>
            <a:r>
              <a:rPr lang="hu-HU" dirty="0"/>
              <a:t>lehet alacsonyabb, mint a minimálbér [BH 1999/474]. </a:t>
            </a:r>
          </a:p>
          <a:p>
            <a:pPr marL="514350" indent="-457200"/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275614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/>
          <a:lstStyle/>
          <a:p>
            <a:r>
              <a:rPr lang="hu-HU" b="1" cap="all" dirty="0" smtClean="0"/>
              <a:t>IV. Munkabér-elemek</a:t>
            </a:r>
            <a:endParaRPr lang="hu-HU" b="1" cap="all" dirty="0"/>
          </a:p>
        </p:txBody>
      </p:sp>
    </p:spTree>
    <p:extLst>
      <p:ext uri="{BB962C8B-B14F-4D97-AF65-F5344CB8AC3E}">
        <p14:creationId xmlns:p14="http://schemas.microsoft.com/office/powerpoint/2010/main" val="393961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cap="small" dirty="0" smtClean="0"/>
              <a:t>Munkabér-elemek</a:t>
            </a:r>
            <a:endParaRPr lang="hu-HU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u-HU" dirty="0"/>
              <a:t>A</a:t>
            </a:r>
            <a:r>
              <a:rPr lang="hu-HU" dirty="0" smtClean="0"/>
              <a:t>lapbér </a:t>
            </a:r>
          </a:p>
          <a:p>
            <a:pPr marL="514350" indent="-514350">
              <a:buAutoNum type="arabicPeriod"/>
            </a:pPr>
            <a:r>
              <a:rPr lang="hu-HU" dirty="0" smtClean="0"/>
              <a:t>Prémium </a:t>
            </a:r>
          </a:p>
          <a:p>
            <a:pPr marL="514350" indent="-514350">
              <a:buAutoNum type="arabicPeriod"/>
            </a:pPr>
            <a:r>
              <a:rPr lang="hu-HU" dirty="0" smtClean="0"/>
              <a:t>Jutalék </a:t>
            </a:r>
          </a:p>
          <a:p>
            <a:pPr marL="514350" indent="-514350">
              <a:buAutoNum type="arabicPeriod"/>
            </a:pPr>
            <a:r>
              <a:rPr lang="hu-HU" dirty="0" smtClean="0"/>
              <a:t>Jutalom</a:t>
            </a:r>
          </a:p>
          <a:p>
            <a:pPr marL="514350" indent="-514350">
              <a:buAutoNum type="arabicPeriod"/>
            </a:pPr>
            <a:r>
              <a:rPr lang="hu-HU" dirty="0" smtClean="0"/>
              <a:t>Bérpótlék(ok)</a:t>
            </a:r>
          </a:p>
          <a:p>
            <a:pPr marL="514350" indent="-514350">
              <a:buAutoNum type="arabicPeriod"/>
            </a:pPr>
            <a:r>
              <a:rPr lang="hu-HU" dirty="0"/>
              <a:t>T</a:t>
            </a:r>
            <a:r>
              <a:rPr lang="hu-HU" dirty="0" smtClean="0"/>
              <a:t>ávolléti díj </a:t>
            </a:r>
          </a:p>
          <a:p>
            <a:pPr marL="514350" indent="-514350">
              <a:buAutoNum type="arabicPeriod"/>
            </a:pPr>
            <a:r>
              <a:rPr lang="hu-HU" dirty="0" smtClean="0"/>
              <a:t>Egyéb (pl. borravaló)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784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cap="small" dirty="0" smtClean="0"/>
              <a:t>1. alapbér </a:t>
            </a:r>
            <a:endParaRPr lang="hu-HU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Munkaszerződés kötelező tartalmi eleme, </a:t>
            </a:r>
          </a:p>
          <a:p>
            <a:r>
              <a:rPr lang="hu-HU" dirty="0" smtClean="0"/>
              <a:t>Időbér pl. órabér, napibér, </a:t>
            </a:r>
            <a:r>
              <a:rPr lang="hu-HU" dirty="0" smtClean="0"/>
              <a:t>havibér </a:t>
            </a:r>
            <a:endParaRPr lang="hu-HU" dirty="0" smtClean="0"/>
          </a:p>
          <a:p>
            <a:r>
              <a:rPr lang="hu-HU" dirty="0" smtClean="0"/>
              <a:t>Teljesítménybérezés alkalmazása esetén is ki kell kötni </a:t>
            </a:r>
          </a:p>
          <a:p>
            <a:r>
              <a:rPr lang="hu-HU" dirty="0" smtClean="0"/>
              <a:t>Összege: teljes munkaidős foglalkoztatás esetén el kell érnie a mindenkori minimálbér </a:t>
            </a:r>
            <a:r>
              <a:rPr lang="hu-HU" dirty="0" smtClean="0"/>
              <a:t>összegét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5965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u-HU" b="1" cap="small" dirty="0" smtClean="0"/>
              <a:t>Minimálbér </a:t>
            </a:r>
            <a:endParaRPr lang="hu-HU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hu-HU" dirty="0" smtClean="0"/>
              <a:t>Célja: a munkabér </a:t>
            </a:r>
            <a:r>
              <a:rPr lang="hu-HU" dirty="0"/>
              <a:t>legalább egy minimális szociális szintet érjen </a:t>
            </a:r>
            <a:r>
              <a:rPr lang="hu-HU" dirty="0" smtClean="0"/>
              <a:t>el</a:t>
            </a:r>
          </a:p>
          <a:p>
            <a:r>
              <a:rPr lang="hu-HU" dirty="0"/>
              <a:t>É</a:t>
            </a:r>
            <a:r>
              <a:rPr lang="hu-HU" dirty="0" smtClean="0"/>
              <a:t>rdekképviseleti szervekkel folyatott </a:t>
            </a:r>
            <a:r>
              <a:rPr lang="hu-HU" b="1" i="1" dirty="0" smtClean="0"/>
              <a:t>konzultációt</a:t>
            </a:r>
            <a:r>
              <a:rPr lang="hu-HU" b="1" dirty="0" smtClean="0"/>
              <a:t> </a:t>
            </a:r>
            <a:r>
              <a:rPr lang="hu-HU" dirty="0" smtClean="0"/>
              <a:t>követően</a:t>
            </a:r>
            <a:r>
              <a:rPr lang="hu-HU" b="1" dirty="0" smtClean="0"/>
              <a:t> </a:t>
            </a:r>
            <a:r>
              <a:rPr lang="hu-HU" dirty="0" smtClean="0"/>
              <a:t>a </a:t>
            </a:r>
            <a:r>
              <a:rPr lang="hu-HU" b="1" dirty="0" smtClean="0"/>
              <a:t>kormány rendeletben </a:t>
            </a:r>
            <a:r>
              <a:rPr lang="hu-HU" dirty="0" smtClean="0"/>
              <a:t>állapítja meg.</a:t>
            </a:r>
          </a:p>
          <a:p>
            <a:r>
              <a:rPr lang="hu-HU" dirty="0" smtClean="0"/>
              <a:t>Mértékét: évente felülvizsgálják </a:t>
            </a:r>
          </a:p>
          <a:p>
            <a:r>
              <a:rPr lang="hu-HU" b="1" dirty="0" smtClean="0"/>
              <a:t>Garantált </a:t>
            </a:r>
            <a:r>
              <a:rPr lang="hu-HU" b="1" dirty="0"/>
              <a:t>bérminimum: </a:t>
            </a:r>
            <a:r>
              <a:rPr lang="hu-HU" dirty="0"/>
              <a:t>a betöltött munkakörhöz szükséges szakképzettségre tekintettel megállapított magasabb minimálbér.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997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hu-HU" b="1" cap="all" dirty="0" smtClean="0"/>
              <a:t>I</a:t>
            </a:r>
            <a:r>
              <a:rPr lang="hu-HU" b="1" cap="all" dirty="0" smtClean="0"/>
              <a:t>.</a:t>
            </a:r>
            <a:br>
              <a:rPr lang="hu-HU" b="1" cap="all" dirty="0" smtClean="0"/>
            </a:br>
            <a:r>
              <a:rPr lang="hu-HU" b="1" cap="all" dirty="0" smtClean="0"/>
              <a:t> </a:t>
            </a:r>
            <a:br>
              <a:rPr lang="hu-HU" b="1" cap="all" dirty="0" smtClean="0"/>
            </a:br>
            <a:r>
              <a:rPr lang="hu-HU" b="1" cap="all" dirty="0" smtClean="0"/>
              <a:t>A </a:t>
            </a:r>
            <a:r>
              <a:rPr lang="hu-HU" b="1" cap="all" dirty="0" smtClean="0"/>
              <a:t>munkabér funkciója</a:t>
            </a:r>
            <a:endParaRPr lang="hu-HU" b="1" cap="all" dirty="0"/>
          </a:p>
        </p:txBody>
      </p:sp>
    </p:spTree>
    <p:extLst>
      <p:ext uri="{BB962C8B-B14F-4D97-AF65-F5344CB8AC3E}">
        <p14:creationId xmlns:p14="http://schemas.microsoft.com/office/powerpoint/2010/main" val="2020704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u-HU" b="1" cap="small" dirty="0" smtClean="0"/>
              <a:t>2. Prémium</a:t>
            </a:r>
            <a:endParaRPr lang="hu-HU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hu-HU" i="1" dirty="0" smtClean="0"/>
              <a:t>Fogalma: </a:t>
            </a:r>
            <a:r>
              <a:rPr lang="hu-HU" dirty="0" smtClean="0"/>
              <a:t>a </a:t>
            </a:r>
            <a:r>
              <a:rPr lang="hu-HU" dirty="0"/>
              <a:t>munkáltató által meghatározott, a munkavégzéssel szükségképpen együtt nem járó feladat, többletteljesítmény elérése esetén fizetett </a:t>
            </a:r>
            <a:r>
              <a:rPr lang="hu-HU" dirty="0" smtClean="0"/>
              <a:t>munkabér </a:t>
            </a:r>
          </a:p>
          <a:p>
            <a:r>
              <a:rPr lang="hu-HU" i="1" dirty="0" smtClean="0"/>
              <a:t>Prémiumtűzés:</a:t>
            </a:r>
            <a:r>
              <a:rPr lang="hu-HU" dirty="0" smtClean="0"/>
              <a:t> MSZ vagy a munkáltató által egyoldalúan</a:t>
            </a:r>
          </a:p>
          <a:p>
            <a:r>
              <a:rPr lang="hu-HU" i="1" dirty="0" smtClean="0"/>
              <a:t>Részteljesítés</a:t>
            </a:r>
            <a:r>
              <a:rPr lang="hu-HU" dirty="0" smtClean="0"/>
              <a:t> </a:t>
            </a:r>
            <a:endParaRPr lang="hu-HU" dirty="0" smtClean="0"/>
          </a:p>
          <a:p>
            <a:r>
              <a:rPr lang="hu-HU" i="1" dirty="0" smtClean="0"/>
              <a:t>Szabályzat</a:t>
            </a:r>
            <a:endParaRPr lang="hu-HU" i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1048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cap="small" dirty="0" smtClean="0"/>
              <a:t>3. Jutalék</a:t>
            </a:r>
            <a:endParaRPr lang="hu-HU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Fogalma: a munkavállaló százalékosan részesedik az általa közvetített/megkötött ügyletek értékében</a:t>
            </a:r>
          </a:p>
          <a:p>
            <a:r>
              <a:rPr lang="hu-HU" sz="3600" dirty="0" smtClean="0"/>
              <a:t>Teljesítménybérre vonatkozó szabályok </a:t>
            </a:r>
          </a:p>
        </p:txBody>
      </p:sp>
    </p:spTree>
    <p:extLst>
      <p:ext uri="{BB962C8B-B14F-4D97-AF65-F5344CB8AC3E}">
        <p14:creationId xmlns:p14="http://schemas.microsoft.com/office/powerpoint/2010/main" val="200867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cap="small" dirty="0" smtClean="0"/>
              <a:t>4. Jutalom </a:t>
            </a:r>
            <a:endParaRPr lang="hu-HU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Fogalma: A munkavállaló munkája utólagos elismeréseként v. meghatározott alkalomból (pl. karácsony, szolgálati jubileum stb.) a munkáltató által adható pénzbeli juttatás. </a:t>
            </a:r>
          </a:p>
          <a:p>
            <a:r>
              <a:rPr lang="hu-HU" dirty="0" smtClean="0"/>
              <a:t>Mérlegelési jogkörben adható </a:t>
            </a:r>
            <a:r>
              <a:rPr lang="hu-HU" dirty="0" smtClean="0"/>
              <a:t>juttatás</a:t>
            </a:r>
          </a:p>
          <a:p>
            <a:r>
              <a:rPr lang="hu-HU" dirty="0" smtClean="0"/>
              <a:t>Korlátja: egyenlő bér elve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87598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cap="small" dirty="0" smtClean="0"/>
              <a:t>5. Bérpótlék </a:t>
            </a:r>
            <a:endParaRPr lang="hu-HU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Fogalma: a szokásostól eltérő, nehezebb munkavégzési körülményeket díjazzák</a:t>
            </a:r>
          </a:p>
          <a:p>
            <a:r>
              <a:rPr lang="hu-HU" dirty="0" smtClean="0"/>
              <a:t>Fajtái: törvény alapján járó, felek megállapodása (MSZ, KSZ) alapján járó pótlékok </a:t>
            </a:r>
          </a:p>
          <a:p>
            <a:r>
              <a:rPr lang="hu-HU" dirty="0" smtClean="0"/>
              <a:t>Alapja: egy órára járó alapbér (eltérő megállapodás hiányában) </a:t>
            </a:r>
          </a:p>
          <a:p>
            <a:r>
              <a:rPr lang="hu-HU" dirty="0" smtClean="0"/>
              <a:t>Rendkívüli munkavégzésért járó bérpótlék beépítése az alapbérbe tilos!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5310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hu-HU" sz="2800" b="1" cap="small" dirty="0" smtClean="0"/>
              <a:t>Bérpótlékok rendszere </a:t>
            </a:r>
            <a:endParaRPr lang="hu-HU" sz="2800" b="1" cap="small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9245257"/>
              </p:ext>
            </p:extLst>
          </p:nvPr>
        </p:nvGraphicFramePr>
        <p:xfrm>
          <a:off x="1835696" y="622547"/>
          <a:ext cx="5832648" cy="59748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76478"/>
                <a:gridCol w="3256170"/>
              </a:tblGrid>
              <a:tr h="402655">
                <a:tc>
                  <a:txBody>
                    <a:bodyPr/>
                    <a:lstStyle/>
                    <a:p>
                      <a:pPr algn="ctr"/>
                      <a:r>
                        <a:rPr lang="hu-HU" sz="1600" b="1" cap="small" dirty="0" smtClean="0"/>
                        <a:t>Pótlék neve</a:t>
                      </a:r>
                      <a:endParaRPr lang="hu-HU" sz="1600" b="1" cap="small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cap="small" dirty="0" smtClean="0"/>
                        <a:t>Pótlék mértéke</a:t>
                      </a:r>
                      <a:endParaRPr lang="hu-HU" sz="1600" b="1" cap="small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2732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Éjszakai</a:t>
                      </a:r>
                      <a:r>
                        <a:rPr lang="hu-HU" sz="1600" b="1" baseline="0" dirty="0" smtClean="0"/>
                        <a:t> pótlék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15 %</a:t>
                      </a:r>
                      <a:endParaRPr lang="hu-HU" sz="1600" dirty="0"/>
                    </a:p>
                  </a:txBody>
                  <a:tcPr anchor="ctr"/>
                </a:tc>
              </a:tr>
              <a:tr h="412508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Műszakpótlék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30 %</a:t>
                      </a:r>
                      <a:endParaRPr lang="hu-HU" sz="1600" dirty="0"/>
                    </a:p>
                  </a:txBody>
                  <a:tcPr anchor="ctr"/>
                </a:tc>
              </a:tr>
              <a:tr h="5077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smtClean="0"/>
                        <a:t>Vasárnapi</a:t>
                      </a:r>
                      <a:r>
                        <a:rPr lang="hu-HU" sz="1600" b="1" baseline="0" dirty="0" smtClean="0"/>
                        <a:t> pótlék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50%</a:t>
                      </a:r>
                      <a:endParaRPr lang="hu-HU" sz="1600" dirty="0"/>
                    </a:p>
                  </a:txBody>
                  <a:tcPr anchor="ctr"/>
                </a:tc>
              </a:tr>
              <a:tr h="676266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Munkaszüneti napi pótlék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100 %</a:t>
                      </a:r>
                      <a:endParaRPr lang="hu-HU" sz="1600" dirty="0"/>
                    </a:p>
                  </a:txBody>
                  <a:tcPr anchor="ctr"/>
                </a:tc>
              </a:tr>
              <a:tr h="510678">
                <a:tc rowSpan="2"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Rendkívüli munkavégzés pótléka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Rendes munkanap: 50%</a:t>
                      </a:r>
                      <a:endParaRPr lang="hu-HU" sz="1600" dirty="0"/>
                    </a:p>
                  </a:txBody>
                  <a:tcPr anchor="ctr"/>
                </a:tc>
              </a:tr>
              <a:tr h="86693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Heti pihenőnap/munkaszüneti nap:100%</a:t>
                      </a:r>
                      <a:r>
                        <a:rPr lang="hu-HU" sz="1600" baseline="0" dirty="0" smtClean="0"/>
                        <a:t> (50%+másik pihenőnap</a:t>
                      </a:r>
                      <a:endParaRPr lang="hu-HU" sz="1600" dirty="0"/>
                    </a:p>
                  </a:txBody>
                  <a:tcPr anchor="ctr"/>
                </a:tc>
              </a:tr>
              <a:tr h="384140">
                <a:tc rowSpan="2"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Készenlét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20%</a:t>
                      </a:r>
                      <a:endParaRPr lang="hu-HU" sz="1600" dirty="0"/>
                    </a:p>
                  </a:txBody>
                  <a:tcPr anchor="ctr"/>
                </a:tc>
              </a:tr>
              <a:tr h="66351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Munkavégzés: egyéb munkavégzés fejében járó pótlék </a:t>
                      </a:r>
                      <a:endParaRPr lang="hu-HU" sz="1600" dirty="0"/>
                    </a:p>
                  </a:txBody>
                  <a:tcPr anchor="ctr"/>
                </a:tc>
              </a:tr>
              <a:tr h="384140">
                <a:tc rowSpan="2"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Ügyelet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Rendelkezésre</a:t>
                      </a:r>
                      <a:r>
                        <a:rPr lang="hu-HU" sz="1600" baseline="0" dirty="0" smtClean="0"/>
                        <a:t> állás: 40%</a:t>
                      </a:r>
                      <a:endParaRPr lang="hu-HU" sz="1600" dirty="0"/>
                    </a:p>
                  </a:txBody>
                  <a:tcPr anchor="ctr"/>
                </a:tc>
              </a:tr>
              <a:tr h="66351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Munkavégzés: egyéb munkavégzés fejében járó pótlék </a:t>
                      </a:r>
                      <a:endParaRPr lang="hu-HU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cap="all" dirty="0" smtClean="0"/>
              <a:t>Vasárnapi pótlék</a:t>
            </a:r>
            <a:endParaRPr lang="hu-HU" cap="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6"/>
          </a:xfrm>
        </p:spPr>
        <p:txBody>
          <a:bodyPr numCol="2">
            <a:normAutofit fontScale="62500" lnSpcReduction="20000"/>
          </a:bodyPr>
          <a:lstStyle/>
          <a:p>
            <a:pPr marL="0" indent="0" algn="ctr">
              <a:buNone/>
            </a:pPr>
            <a:r>
              <a:rPr lang="hu-HU" sz="3600" dirty="0" smtClean="0"/>
              <a:t>Vasárnap rendes/rendkívüli munkaidőben történő munkavégzés</a:t>
            </a:r>
          </a:p>
          <a:p>
            <a:pPr marL="0" indent="0">
              <a:buNone/>
            </a:pPr>
            <a:endParaRPr lang="hu-HU" sz="3600" dirty="0" smtClean="0"/>
          </a:p>
          <a:p>
            <a:pPr marL="0" indent="0" algn="ctr">
              <a:buNone/>
            </a:pPr>
            <a:endParaRPr lang="hu-HU" sz="3600" dirty="0" smtClean="0"/>
          </a:p>
          <a:p>
            <a:pPr marL="0" indent="0" algn="ctr">
              <a:buNone/>
            </a:pPr>
            <a:r>
              <a:rPr lang="hu-HU" sz="3600" dirty="0" smtClean="0"/>
              <a:t>Többműszakos</a:t>
            </a:r>
          </a:p>
          <a:p>
            <a:pPr marL="0" indent="0" algn="ctr">
              <a:buNone/>
            </a:pPr>
            <a:r>
              <a:rPr lang="hu-HU" sz="3600" dirty="0" smtClean="0"/>
              <a:t>Készenléti jellegű munkakör</a:t>
            </a:r>
          </a:p>
          <a:p>
            <a:pPr marL="0" indent="0" algn="ctr">
              <a:buNone/>
            </a:pPr>
            <a:r>
              <a:rPr lang="hu-HU" sz="3600" dirty="0" smtClean="0"/>
              <a:t>Kereskedelem 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3600" dirty="0" smtClean="0"/>
              <a:t>Vasárnapra elrendelt rendkívüli munkaidőben történő munkavégzés </a:t>
            </a:r>
          </a:p>
          <a:p>
            <a:pPr marL="0" indent="0">
              <a:buNone/>
            </a:pPr>
            <a:endParaRPr lang="hu-HU" sz="3600" dirty="0" smtClean="0"/>
          </a:p>
          <a:p>
            <a:pPr marL="0" indent="0" algn="ctr">
              <a:buNone/>
            </a:pPr>
            <a:endParaRPr lang="hu-HU" sz="3600" dirty="0" smtClean="0"/>
          </a:p>
          <a:p>
            <a:pPr marL="0" indent="0" algn="ctr">
              <a:buNone/>
            </a:pPr>
            <a:r>
              <a:rPr lang="hu-HU" sz="3600" dirty="0" smtClean="0"/>
              <a:t>Vasárnap rendes munkaidőben történő munkavégzésre nem kötelezhető munkavállaló</a:t>
            </a:r>
            <a:endParaRPr lang="hu-HU" sz="3600" dirty="0"/>
          </a:p>
        </p:txBody>
      </p:sp>
      <p:sp>
        <p:nvSpPr>
          <p:cNvPr id="4" name="Lefelé nyíl 3"/>
          <p:cNvSpPr/>
          <p:nvPr/>
        </p:nvSpPr>
        <p:spPr>
          <a:xfrm>
            <a:off x="2195736" y="2592102"/>
            <a:ext cx="484632" cy="6208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Lefelé nyíl 4"/>
          <p:cNvSpPr/>
          <p:nvPr/>
        </p:nvSpPr>
        <p:spPr>
          <a:xfrm>
            <a:off x="6444208" y="2592102"/>
            <a:ext cx="484632" cy="6208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3585191" y="5229200"/>
            <a:ext cx="1973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50 % pótlék </a:t>
            </a:r>
            <a:endParaRPr lang="hu-HU" sz="2800" dirty="0"/>
          </a:p>
        </p:txBody>
      </p:sp>
      <p:sp>
        <p:nvSpPr>
          <p:cNvPr id="8" name="Lefelé nyíl 7"/>
          <p:cNvSpPr/>
          <p:nvPr/>
        </p:nvSpPr>
        <p:spPr>
          <a:xfrm>
            <a:off x="3995936" y="4346496"/>
            <a:ext cx="792088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406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b="1" dirty="0" smtClean="0"/>
              <a:t>Munkaszüneti napon rendes/rendkívüli</a:t>
            </a:r>
            <a:br>
              <a:rPr lang="hu-HU" b="1" dirty="0" smtClean="0"/>
            </a:br>
            <a:r>
              <a:rPr lang="hu-HU" b="1" dirty="0" smtClean="0"/>
              <a:t>munkaidőben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hu-HU" sz="2800" b="1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hu-HU" sz="2800" dirty="0" smtClean="0"/>
              <a:t>Egy tekintet alá esik: húsvét- és pünkösdvasárnap, vasárnapra eső munkaszüneti nap</a:t>
            </a:r>
          </a:p>
          <a:p>
            <a:pPr algn="ctr" eaLnBrk="1" hangingPunct="1">
              <a:lnSpc>
                <a:spcPct val="80000"/>
              </a:lnSpc>
              <a:defRPr/>
            </a:pPr>
            <a:endParaRPr lang="hu-HU" sz="28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defRPr/>
            </a:pPr>
            <a:endParaRPr lang="hu-HU" sz="2800" b="1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hu-HU" sz="2800" b="1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defRPr/>
            </a:pPr>
            <a:endParaRPr lang="hu-HU" sz="28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 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bérpótlék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u-HU" sz="2800" dirty="0"/>
          </a:p>
        </p:txBody>
      </p:sp>
      <p:sp>
        <p:nvSpPr>
          <p:cNvPr id="4" name="Lefelé nyíl 3"/>
          <p:cNvSpPr/>
          <p:nvPr/>
        </p:nvSpPr>
        <p:spPr>
          <a:xfrm>
            <a:off x="4102100" y="3140968"/>
            <a:ext cx="939800" cy="12239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78291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5513" y="260350"/>
            <a:ext cx="5040783" cy="936402"/>
          </a:xfrm>
          <a:ln>
            <a:solidFill>
              <a:schemeClr val="bg2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hu-HU" b="1" cap="all" dirty="0"/>
              <a:t>M</a:t>
            </a:r>
            <a:r>
              <a:rPr lang="hu-HU" b="1" cap="all" dirty="0" smtClean="0"/>
              <a:t>űszakpótlék</a:t>
            </a:r>
            <a:endParaRPr lang="hu-HU" b="1" cap="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504056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hu-HU" sz="2800" dirty="0" smtClean="0"/>
              <a:t>napi munkaidő </a:t>
            </a:r>
            <a:r>
              <a:rPr lang="hu-HU" sz="2800" dirty="0"/>
              <a:t>kezdetének időpontja </a:t>
            </a:r>
            <a:r>
              <a:rPr lang="hu-HU" sz="2800" b="1" dirty="0"/>
              <a:t>rendszeresen változik</a:t>
            </a:r>
            <a:r>
              <a:rPr lang="hu-HU" sz="2800" dirty="0"/>
              <a:t>, </a:t>
            </a:r>
            <a:endParaRPr lang="hu-HU" sz="2800" dirty="0" smtClean="0"/>
          </a:p>
          <a:p>
            <a:pPr marL="0" indent="0">
              <a:buNone/>
              <a:defRPr/>
            </a:pPr>
            <a:r>
              <a:rPr lang="hu-HU" sz="2800" u="sng" dirty="0" smtClean="0"/>
              <a:t>Rendszeresen változik: </a:t>
            </a:r>
          </a:p>
          <a:p>
            <a:pPr lvl="1">
              <a:defRPr/>
            </a:pPr>
            <a:r>
              <a:rPr lang="hu-HU" sz="2400" dirty="0" smtClean="0"/>
              <a:t>ha havonta a beosztott munkaidő kezdetének időpontja legalább a munkanapok egyharmada esetében eltér </a:t>
            </a:r>
            <a:r>
              <a:rPr lang="hu-HU" sz="2400" b="1" dirty="0" smtClean="0"/>
              <a:t>és</a:t>
            </a:r>
            <a:r>
              <a:rPr lang="hu-HU" sz="2400" dirty="0" smtClean="0"/>
              <a:t> </a:t>
            </a:r>
          </a:p>
          <a:p>
            <a:pPr lvl="1">
              <a:defRPr/>
            </a:pPr>
            <a:r>
              <a:rPr lang="hu-HU" sz="2400" dirty="0" smtClean="0"/>
              <a:t>a legkorábbi és legkésőbbi munkakezdési időpontok között legalább 4 óra eltérés van. </a:t>
            </a:r>
          </a:p>
          <a:p>
            <a:pPr>
              <a:defRPr/>
            </a:pPr>
            <a:r>
              <a:rPr lang="hu-HU" sz="2800" dirty="0" smtClean="0"/>
              <a:t>a </a:t>
            </a:r>
            <a:r>
              <a:rPr lang="hu-H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és 06 óra </a:t>
            </a:r>
            <a:r>
              <a:rPr lang="hu-HU" sz="2800" dirty="0"/>
              <a:t>közötti időtartam alatt történő munkavégzés esetén </a:t>
            </a:r>
            <a:endParaRPr lang="hu-HU" sz="2800" dirty="0" smtClean="0"/>
          </a:p>
          <a:p>
            <a:pPr>
              <a:defRPr/>
            </a:pPr>
            <a:endParaRPr lang="hu-HU" sz="2800" dirty="0" smtClean="0"/>
          </a:p>
          <a:p>
            <a:pPr eaLnBrk="1" hangingPunct="1">
              <a:defRPr/>
            </a:pPr>
            <a:endParaRPr lang="hu-HU" sz="2800" dirty="0"/>
          </a:p>
          <a:p>
            <a:pPr eaLnBrk="1" hangingPunct="1">
              <a:defRPr/>
            </a:pPr>
            <a:endParaRPr lang="hu-HU" sz="2800" dirty="0" smtClean="0"/>
          </a:p>
          <a:p>
            <a:pPr eaLnBrk="1" hangingPunct="1">
              <a:defRPr/>
            </a:pPr>
            <a:endParaRPr lang="hu-HU" sz="2800" dirty="0"/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hu-HU" sz="2800" dirty="0"/>
          </a:p>
          <a:p>
            <a:pPr marL="0" indent="0" algn="ctr" eaLnBrk="1" hangingPunct="1">
              <a:buFont typeface="Wingdings 2" pitchFamily="18" charset="2"/>
              <a:buNone/>
              <a:defRPr/>
            </a:pPr>
            <a:r>
              <a:rPr lang="hu-H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30 % bérpótlék (műszakpótlék</a:t>
            </a:r>
            <a:r>
              <a:rPr lang="hu-H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indent="0" algn="ctr" eaLnBrk="1" hangingPunct="1">
              <a:buFont typeface="Wingdings 2" pitchFamily="18" charset="2"/>
              <a:buNone/>
              <a:defRPr/>
            </a:pPr>
            <a:endParaRPr lang="hu-H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hangingPunct="1">
              <a:buFont typeface="Wingdings 2" pitchFamily="18" charset="2"/>
              <a:buNone/>
              <a:defRPr/>
            </a:pPr>
            <a:endParaRPr lang="hu-HU" sz="2800" dirty="0">
              <a:solidFill>
                <a:srgbClr val="FF0000"/>
              </a:solidFill>
            </a:endParaRPr>
          </a:p>
        </p:txBody>
      </p:sp>
      <p:sp>
        <p:nvSpPr>
          <p:cNvPr id="4" name="Lefelé nyíl 3"/>
          <p:cNvSpPr/>
          <p:nvPr/>
        </p:nvSpPr>
        <p:spPr>
          <a:xfrm>
            <a:off x="4043249" y="4134715"/>
            <a:ext cx="647700" cy="8643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7836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u-HU" sz="4800" b="1" cap="all" dirty="0" smtClean="0"/>
              <a:t>Éjszakai pótlék</a:t>
            </a:r>
            <a:endParaRPr lang="hu-HU" sz="4800" b="1" cap="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eaLnBrk="1" hangingPunct="1">
              <a:buFont typeface="Wingdings 2" pitchFamily="18" charset="2"/>
              <a:buNone/>
              <a:defRPr/>
            </a:pPr>
            <a:endParaRPr lang="hu-HU" sz="2800" b="1" dirty="0" smtClean="0"/>
          </a:p>
          <a:p>
            <a:pPr marL="0" indent="0" algn="ctr" eaLnBrk="1" hangingPunct="1">
              <a:buFont typeface="Wingdings 2" pitchFamily="18" charset="2"/>
              <a:buNone/>
              <a:defRPr/>
            </a:pPr>
            <a:r>
              <a:rPr lang="hu-HU" sz="2800" b="1" dirty="0" smtClean="0"/>
              <a:t>22 és 06 óra között</a:t>
            </a:r>
            <a:endParaRPr lang="hu-HU" sz="2800" b="1" dirty="0"/>
          </a:p>
          <a:p>
            <a:pPr marL="0" indent="0" algn="ctr" eaLnBrk="1" hangingPunct="1">
              <a:buFont typeface="Wingdings 2" pitchFamily="18" charset="2"/>
              <a:buNone/>
              <a:defRPr/>
            </a:pPr>
            <a:r>
              <a:rPr lang="hu-HU" sz="2800" dirty="0" smtClean="0">
                <a:solidFill>
                  <a:srgbClr val="FF0000"/>
                </a:solidFill>
              </a:rPr>
              <a:t>a </a:t>
            </a:r>
            <a:r>
              <a:rPr lang="hu-HU" sz="2800" dirty="0">
                <a:solidFill>
                  <a:srgbClr val="FF0000"/>
                </a:solidFill>
              </a:rPr>
              <a:t>műszakpótlékra jogosult munkavállalót </a:t>
            </a:r>
            <a:r>
              <a:rPr lang="hu-HU" sz="2800" dirty="0" smtClean="0">
                <a:solidFill>
                  <a:srgbClr val="FF0000"/>
                </a:solidFill>
              </a:rPr>
              <a:t>kivéve</a:t>
            </a:r>
          </a:p>
          <a:p>
            <a:pPr marL="0" indent="0" algn="ctr" eaLnBrk="1" hangingPunct="1">
              <a:buFont typeface="Wingdings 2" pitchFamily="18" charset="2"/>
              <a:buNone/>
              <a:defRPr/>
            </a:pPr>
            <a:r>
              <a:rPr lang="hu-HU" sz="2800" dirty="0" smtClean="0"/>
              <a:t> </a:t>
            </a:r>
            <a:r>
              <a:rPr lang="hu-HU" sz="2800" dirty="0"/>
              <a:t>ha ennek tartama </a:t>
            </a:r>
            <a:r>
              <a:rPr lang="hu-H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1 órát </a:t>
            </a:r>
            <a:r>
              <a:rPr lang="hu-H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meghaladja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hu-HU" sz="28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hu-HU" sz="2800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hu-HU" sz="28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hangingPunct="1">
              <a:buFont typeface="Wingdings 2" pitchFamily="18" charset="2"/>
              <a:buNone/>
              <a:defRPr/>
            </a:pPr>
            <a:r>
              <a:rPr lang="hu-H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15 % bérpótlék</a:t>
            </a:r>
          </a:p>
          <a:p>
            <a:pPr eaLnBrk="1" hangingPunct="1">
              <a:defRPr/>
            </a:pPr>
            <a:endParaRPr lang="hu-HU" dirty="0"/>
          </a:p>
        </p:txBody>
      </p:sp>
      <p:sp>
        <p:nvSpPr>
          <p:cNvPr id="4" name="Lefelé nyíl 3"/>
          <p:cNvSpPr/>
          <p:nvPr/>
        </p:nvSpPr>
        <p:spPr>
          <a:xfrm>
            <a:off x="4320381" y="3869969"/>
            <a:ext cx="503237" cy="1008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57620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„Túlmunka” pótlék 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897657"/>
              </p:ext>
            </p:extLst>
          </p:nvPr>
        </p:nvGraphicFramePr>
        <p:xfrm>
          <a:off x="457200" y="1600200"/>
          <a:ext cx="8229600" cy="3588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479964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Rendes munkanap</a:t>
                      </a:r>
                      <a:r>
                        <a:rPr lang="hu-HU" b="1" baseline="0" dirty="0" smtClean="0"/>
                        <a:t> </a:t>
                      </a:r>
                      <a:endParaRPr lang="hu-HU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Beosztás szerinti heti pihenőnap/munkaszüneti nap</a:t>
                      </a:r>
                      <a:endParaRPr lang="hu-HU" b="1" dirty="0"/>
                    </a:p>
                  </a:txBody>
                  <a:tcPr anchor="ctr"/>
                </a:tc>
              </a:tr>
              <a:tr h="1924900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hu-HU" dirty="0" smtClean="0"/>
                        <a:t>Beosztás szerinti nap munkaidőt meghaladó, 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hu-HU" dirty="0" smtClean="0"/>
                        <a:t>Munkaidő-kereten felüli,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hu-HU" dirty="0" smtClean="0"/>
                        <a:t>Elszámolási időszakon felüli,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hu-HU" dirty="0" smtClean="0"/>
                        <a:t>munka</a:t>
                      </a:r>
                      <a:endParaRPr lang="hu-H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</a:tr>
              <a:tr h="1183472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50 % pótlék vagy szabadidő </a:t>
                      </a:r>
                      <a:r>
                        <a:rPr lang="hu-HU" dirty="0" smtClean="0"/>
                        <a:t>(munkaviszonyra vonatkozó</a:t>
                      </a:r>
                      <a:r>
                        <a:rPr lang="hu-HU" baseline="0" dirty="0" smtClean="0"/>
                        <a:t> szabály vagy a felek megállapodása) 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100 % pótlék (50 %</a:t>
                      </a:r>
                      <a:r>
                        <a:rPr lang="hu-HU" b="1" baseline="0" dirty="0" smtClean="0"/>
                        <a:t> pótlék + másik</a:t>
                      </a:r>
                      <a:r>
                        <a:rPr lang="hu-HU" b="1" dirty="0" smtClean="0"/>
                        <a:t> pihenőnap)</a:t>
                      </a:r>
                      <a:endParaRPr lang="hu-HU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673224" y="5445224"/>
            <a:ext cx="3898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Szabadidő</a:t>
            </a:r>
            <a:r>
              <a:rPr lang="hu-HU" dirty="0" smtClean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nem lehet kevesebb a rendkívüli munkaidő tartamánál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Alapbér arányos része jár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7679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cap="all" dirty="0" smtClean="0"/>
              <a:t>A </a:t>
            </a:r>
            <a:r>
              <a:rPr lang="hu-HU" b="1" cap="all" dirty="0" smtClean="0"/>
              <a:t>munkabér </a:t>
            </a:r>
            <a:r>
              <a:rPr lang="hu-HU" b="1" cap="all" dirty="0" smtClean="0"/>
              <a:t>KÉT funkciója</a:t>
            </a:r>
            <a:endParaRPr lang="hu-HU" b="1" cap="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hu-HU" i="1" dirty="0" smtClean="0"/>
              <a:t>Gazdasági funkció</a:t>
            </a:r>
            <a:r>
              <a:rPr lang="hu-HU" dirty="0" smtClean="0"/>
              <a:t>: a munkaviszonyban végzett munkáért járó ellenszolgáltatás </a:t>
            </a:r>
          </a:p>
          <a:p>
            <a:pPr marL="514350" indent="-514350">
              <a:buAutoNum type="arabicPeriod"/>
            </a:pPr>
            <a:r>
              <a:rPr lang="hu-HU" i="1" dirty="0" smtClean="0"/>
              <a:t>Szociális funkció</a:t>
            </a:r>
            <a:r>
              <a:rPr lang="hu-HU" dirty="0" smtClean="0"/>
              <a:t>: a munkavállaló megélhetésének biztosítása </a:t>
            </a:r>
          </a:p>
          <a:p>
            <a:pPr lvl="1"/>
            <a:r>
              <a:rPr lang="hu-HU" dirty="0" smtClean="0"/>
              <a:t>A munkabér gazdasági eredményességtől függetlenül is jár </a:t>
            </a:r>
          </a:p>
          <a:p>
            <a:pPr lvl="1"/>
            <a:r>
              <a:rPr lang="hu-HU" dirty="0" smtClean="0"/>
              <a:t>Kivételesen tényleges munkavégzés hiányában is jár</a:t>
            </a:r>
          </a:p>
          <a:p>
            <a:pPr lvl="1"/>
            <a:r>
              <a:rPr lang="hu-HU" dirty="0" smtClean="0"/>
              <a:t>Felek szabad bérmegállapodása </a:t>
            </a:r>
            <a:r>
              <a:rPr lang="hu-HU" dirty="0" smtClean="0"/>
              <a:t>korlátozott: minimálbér + egyenlő bér elve</a:t>
            </a:r>
            <a:endParaRPr lang="hu-HU" dirty="0" smtClean="0"/>
          </a:p>
          <a:p>
            <a:pPr marL="514350" indent="-514350"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545761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cap="small" dirty="0" smtClean="0"/>
              <a:t>Ügyelet és készenlét díjazása</a:t>
            </a:r>
            <a:endParaRPr lang="hu-HU" b="1" cap="small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07167"/>
              </p:ext>
            </p:extLst>
          </p:nvPr>
        </p:nvGraphicFramePr>
        <p:xfrm>
          <a:off x="457200" y="1412775"/>
          <a:ext cx="8229600" cy="4718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4560"/>
                <a:gridCol w="3531840"/>
                <a:gridCol w="2743200"/>
              </a:tblGrid>
              <a:tr h="1004610">
                <a:tc rowSpan="2">
                  <a:txBody>
                    <a:bodyPr/>
                    <a:lstStyle/>
                    <a:p>
                      <a:pPr algn="ctr"/>
                      <a:r>
                        <a:rPr lang="hu-HU" sz="2400" b="1" i="0" dirty="0" smtClean="0"/>
                        <a:t>Készenlét</a:t>
                      </a:r>
                      <a:endParaRPr lang="hu-HU" sz="2400" b="1" i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Rendelkezésre állás</a:t>
                      </a:r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20 %-os bérpótlék</a:t>
                      </a:r>
                      <a:r>
                        <a:rPr lang="hu-HU" sz="2400" baseline="0" dirty="0" smtClean="0"/>
                        <a:t> </a:t>
                      </a:r>
                      <a:endParaRPr lang="hu-HU" sz="2400" dirty="0"/>
                    </a:p>
                  </a:txBody>
                  <a:tcPr anchor="ctr"/>
                </a:tc>
              </a:tr>
              <a:tr h="1237893">
                <a:tc vMerge="1">
                  <a:txBody>
                    <a:bodyPr/>
                    <a:lstStyle/>
                    <a:p>
                      <a:pPr algn="ctr"/>
                      <a:endParaRPr lang="hu-HU" sz="2800" b="1" i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Munkavégzés</a:t>
                      </a:r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Rendkívüli</a:t>
                      </a:r>
                      <a:r>
                        <a:rPr lang="hu-HU" sz="2400" baseline="0" dirty="0" smtClean="0"/>
                        <a:t> munkavégzés díjazása</a:t>
                      </a:r>
                      <a:endParaRPr lang="hu-HU" sz="2400" dirty="0"/>
                    </a:p>
                  </a:txBody>
                  <a:tcPr anchor="ctr"/>
                </a:tc>
              </a:tr>
              <a:tr h="1237893">
                <a:tc rowSpan="2">
                  <a:txBody>
                    <a:bodyPr/>
                    <a:lstStyle/>
                    <a:p>
                      <a:pPr algn="ctr"/>
                      <a:r>
                        <a:rPr lang="hu-HU" sz="2400" b="1" i="0" dirty="0" smtClean="0"/>
                        <a:t>Ügyelet</a:t>
                      </a:r>
                      <a:r>
                        <a:rPr lang="hu-HU" sz="2400" b="1" i="0" baseline="0" dirty="0" smtClean="0"/>
                        <a:t> </a:t>
                      </a:r>
                      <a:endParaRPr lang="hu-HU" sz="2400" b="1" i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A</a:t>
                      </a:r>
                      <a:r>
                        <a:rPr lang="hu-HU" sz="2400" baseline="0" dirty="0" smtClean="0"/>
                        <a:t> munkáltató által meghatározott helyen történő rendelkezésre állás</a:t>
                      </a:r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40%-os</a:t>
                      </a:r>
                      <a:r>
                        <a:rPr lang="hu-HU" sz="2400" baseline="0" dirty="0" smtClean="0"/>
                        <a:t> bérpótlék </a:t>
                      </a:r>
                      <a:endParaRPr lang="hu-HU" sz="2400" dirty="0"/>
                    </a:p>
                  </a:txBody>
                  <a:tcPr anchor="ctr"/>
                </a:tc>
              </a:tr>
              <a:tr h="1237893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Ügyelet</a:t>
                      </a:r>
                      <a:r>
                        <a:rPr lang="hu-HU" sz="2400" baseline="0" dirty="0" smtClean="0"/>
                        <a:t> alatti munkavégzés</a:t>
                      </a:r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Rendkívüli munkavégzés díjazása </a:t>
                      </a:r>
                      <a:endParaRPr lang="hu-HU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78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2204864"/>
            <a:ext cx="8229600" cy="1584176"/>
          </a:xfrm>
        </p:spPr>
        <p:txBody>
          <a:bodyPr/>
          <a:lstStyle/>
          <a:p>
            <a:r>
              <a:rPr lang="hu-HU" b="1" cap="all" dirty="0" smtClean="0"/>
              <a:t>V. Díjazás munkavégzés hiányában</a:t>
            </a:r>
            <a:endParaRPr lang="hu-HU" b="1" cap="all" dirty="0"/>
          </a:p>
        </p:txBody>
      </p:sp>
    </p:spTree>
    <p:extLst>
      <p:ext uri="{BB962C8B-B14F-4D97-AF65-F5344CB8AC3E}">
        <p14:creationId xmlns:p14="http://schemas.microsoft.com/office/powerpoint/2010/main" val="39397595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cap="small" dirty="0" smtClean="0"/>
              <a:t>Állásidőre járó díjazás  </a:t>
            </a:r>
            <a:endParaRPr lang="hu-HU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429319"/>
              </p:ext>
            </p:extLst>
          </p:nvPr>
        </p:nvGraphicFramePr>
        <p:xfrm>
          <a:off x="539552" y="1484784"/>
          <a:ext cx="7704856" cy="35675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  <a:gridCol w="6336704"/>
              </a:tblGrid>
              <a:tr h="1805308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Állásidő fogalma</a:t>
                      </a:r>
                      <a:endParaRPr lang="hu-HU" sz="2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Ha a munkáltató foglalkoztatási</a:t>
                      </a:r>
                      <a:r>
                        <a:rPr lang="hu-HU" sz="2000" baseline="0" dirty="0" smtClean="0"/>
                        <a:t> kötelezettségének a beosztás szerinti munkaidőben nem tesz eleget. </a:t>
                      </a:r>
                    </a:p>
                    <a:p>
                      <a:pPr algn="ctr"/>
                      <a:r>
                        <a:rPr lang="hu-HU" sz="2000" b="1" baseline="0" dirty="0" smtClean="0"/>
                        <a:t>Kivétel: elháríthatatlan külső ok</a:t>
                      </a:r>
                      <a:r>
                        <a:rPr lang="hu-HU" sz="2000" baseline="0" dirty="0" smtClean="0"/>
                        <a:t>. </a:t>
                      </a:r>
                      <a:endParaRPr lang="hu-HU" sz="2000" dirty="0"/>
                    </a:p>
                  </a:txBody>
                  <a:tcPr anchor="ctr"/>
                </a:tc>
              </a:tr>
              <a:tr h="1762276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Díjazás</a:t>
                      </a:r>
                      <a:endParaRPr lang="hu-HU" sz="2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Alapbér </a:t>
                      </a:r>
                    </a:p>
                    <a:p>
                      <a:pPr algn="ctr"/>
                      <a:r>
                        <a:rPr lang="hu-HU" sz="2000" dirty="0" smtClean="0"/>
                        <a:t>(+ esetleg</a:t>
                      </a:r>
                      <a:r>
                        <a:rPr lang="hu-HU" sz="2000" baseline="0" dirty="0" smtClean="0"/>
                        <a:t> bérpótlék)</a:t>
                      </a:r>
                      <a:endParaRPr lang="hu-HU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91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b="1" cap="all" dirty="0" smtClean="0"/>
              <a:t>Távolléti </a:t>
            </a:r>
            <a:r>
              <a:rPr lang="hu-HU" b="1" cap="all" dirty="0"/>
              <a:t>díj jár</a:t>
            </a:r>
            <a:br>
              <a:rPr lang="hu-HU" b="1" cap="all" dirty="0"/>
            </a:br>
            <a:endParaRPr lang="hu-HU" b="1" cap="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u-HU" dirty="0" smtClean="0"/>
              <a:t>Igazolt távollétek: </a:t>
            </a:r>
          </a:p>
          <a:p>
            <a:pPr lvl="1"/>
            <a:r>
              <a:rPr lang="hu-HU" dirty="0" smtClean="0"/>
              <a:t>Közérdekből (pl. </a:t>
            </a:r>
            <a:r>
              <a:rPr lang="hu-HU" dirty="0" err="1" smtClean="0"/>
              <a:t>á.polgári</a:t>
            </a:r>
            <a:r>
              <a:rPr lang="hu-HU" dirty="0" smtClean="0"/>
              <a:t> köt. teljesítése, kötelező véradás,) </a:t>
            </a:r>
          </a:p>
          <a:p>
            <a:pPr lvl="1"/>
            <a:r>
              <a:rPr lang="hu-HU" dirty="0" smtClean="0"/>
              <a:t>Pihenőidő (munkaszüneti nap, </a:t>
            </a:r>
            <a:r>
              <a:rPr lang="hu-HU" b="1" dirty="0" smtClean="0"/>
              <a:t>szabadság</a:t>
            </a:r>
            <a:r>
              <a:rPr lang="hu-HU" dirty="0" smtClean="0"/>
              <a:t>, szoptatási munkaidő-kedvezmény) miatt </a:t>
            </a:r>
          </a:p>
          <a:p>
            <a:pPr marL="457200" lvl="1" indent="0">
              <a:buNone/>
            </a:pPr>
            <a:r>
              <a:rPr lang="hu-HU" dirty="0" smtClean="0"/>
              <a:t>a munkavállaló akadályozva van a munkavégzésben. </a:t>
            </a:r>
          </a:p>
          <a:p>
            <a:pPr marL="571500" indent="-514350">
              <a:buFont typeface="+mj-lt"/>
              <a:buAutoNum type="arabicPeriod"/>
            </a:pPr>
            <a:r>
              <a:rPr lang="hu-HU" dirty="0"/>
              <a:t> Betegszabadság (Mt. 137.§): távolléti díj 70%-ának megfelelő </a:t>
            </a:r>
            <a:r>
              <a:rPr lang="hu-HU" dirty="0" smtClean="0"/>
              <a:t>díjazás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9139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dirty="0" smtClean="0"/>
              <a:t>Távolléti díj számítása</a:t>
            </a:r>
            <a:br>
              <a:rPr lang="hu-HU" b="1" dirty="0" smtClean="0"/>
            </a:br>
            <a:r>
              <a:rPr lang="hu-HU" b="1" dirty="0" smtClean="0"/>
              <a:t>(Mt.148-152.§)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916832"/>
            <a:ext cx="8229600" cy="4525963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u-HU" sz="2400" dirty="0" smtClean="0"/>
              <a:t>A távolléti díjat </a:t>
            </a:r>
          </a:p>
          <a:p>
            <a:pPr>
              <a:lnSpc>
                <a:spcPct val="90000"/>
              </a:lnSpc>
              <a:defRPr/>
            </a:pPr>
            <a:r>
              <a:rPr lang="hu-HU" sz="2400" dirty="0"/>
              <a:t>az esedékessége időpontjában érvényes </a:t>
            </a:r>
            <a:r>
              <a:rPr lang="hu-HU" sz="2400" b="1" u="sng" dirty="0" smtClean="0"/>
              <a:t>alapbér/pótlékátalány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hu-HU" sz="2400" dirty="0" smtClean="0"/>
              <a:t>az esedékesség időpontját megelőző utolsó 6 naptári hónapra kifizetett </a:t>
            </a:r>
          </a:p>
          <a:p>
            <a:pPr lvl="1">
              <a:lnSpc>
                <a:spcPct val="90000"/>
              </a:lnSpc>
              <a:defRPr/>
            </a:pPr>
            <a:r>
              <a:rPr lang="hu-HU" sz="2400" b="1" u="sng" dirty="0" smtClean="0"/>
              <a:t>teljesítménybér, valamint</a:t>
            </a:r>
          </a:p>
          <a:p>
            <a:pPr lvl="1">
              <a:lnSpc>
                <a:spcPct val="90000"/>
              </a:lnSpc>
              <a:defRPr/>
            </a:pPr>
            <a:r>
              <a:rPr lang="hu-HU" sz="2400" b="1" u="sng" dirty="0" smtClean="0"/>
              <a:t>bérpótlék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hu-HU" sz="2400" dirty="0" smtClean="0"/>
              <a:t>figyelembevételével kell megállapítani.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hu-H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675404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r>
              <a:rPr lang="hu-HU" b="1" cap="all" dirty="0" smtClean="0"/>
              <a:t>V. A munkabér védelme</a:t>
            </a:r>
            <a:endParaRPr lang="hu-HU" b="1" cap="all" dirty="0"/>
          </a:p>
        </p:txBody>
      </p:sp>
    </p:spTree>
    <p:extLst>
      <p:ext uri="{BB962C8B-B14F-4D97-AF65-F5344CB8AC3E}">
        <p14:creationId xmlns:p14="http://schemas.microsoft.com/office/powerpoint/2010/main" val="238066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cap="small" dirty="0" smtClean="0"/>
              <a:t>A munkabér védelmére vonatkozó szabályok </a:t>
            </a:r>
            <a:br>
              <a:rPr lang="hu-HU" sz="3600" b="1" cap="small" dirty="0" smtClean="0"/>
            </a:br>
            <a:r>
              <a:rPr lang="hu-HU" altLang="zh-TW" sz="3600" b="1" dirty="0"/>
              <a:t>(ILO </a:t>
            </a:r>
            <a:r>
              <a:rPr lang="hu-HU" altLang="zh-TW" sz="3600" b="1" dirty="0" smtClean="0"/>
              <a:t>95)</a:t>
            </a:r>
            <a:endParaRPr lang="hu-HU" sz="3600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u-HU" dirty="0" smtClean="0"/>
              <a:t>A pénzben/forintban történő fizetés elve</a:t>
            </a:r>
          </a:p>
          <a:p>
            <a:pPr marL="514350" indent="-514350">
              <a:buAutoNum type="arabicPeriod"/>
            </a:pPr>
            <a:r>
              <a:rPr lang="hu-HU" dirty="0" smtClean="0"/>
              <a:t>A munkabér kifizetésére vonatkozó szabályok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hu-HU" dirty="0" smtClean="0"/>
              <a:t>A munkabérről </a:t>
            </a:r>
            <a:r>
              <a:rPr lang="hu-HU" dirty="0"/>
              <a:t>való lemondás tilalma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hu-HU" dirty="0"/>
              <a:t>Természetbeni </a:t>
            </a:r>
            <a:r>
              <a:rPr lang="hu-HU" dirty="0" smtClean="0"/>
              <a:t>munkabér-fizetésre vonatkozó  tilalom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hu-HU" dirty="0" smtClean="0"/>
              <a:t>A munkabérből történő levonás szabályai</a:t>
            </a:r>
          </a:p>
          <a:p>
            <a:pPr marL="514350" indent="-514350">
              <a:buAutoNum type="arabicPeriod"/>
            </a:pPr>
            <a:r>
              <a:rPr lang="hu-HU" dirty="0" smtClean="0"/>
              <a:t>Jogalap nélkül kifizetett munkabér visszakövetelése</a:t>
            </a:r>
          </a:p>
        </p:txBody>
      </p:sp>
    </p:spTree>
    <p:extLst>
      <p:ext uri="{BB962C8B-B14F-4D97-AF65-F5344CB8AC3E}">
        <p14:creationId xmlns:p14="http://schemas.microsoft.com/office/powerpoint/2010/main" val="304291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r>
              <a:rPr lang="hu-HU" i="1" dirty="0" smtClean="0"/>
              <a:t>Köszönöm a figyelmet! 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395905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/>
          <a:lstStyle/>
          <a:p>
            <a:r>
              <a:rPr lang="hu-HU" b="1" cap="all" dirty="0" smtClean="0"/>
              <a:t>II. </a:t>
            </a:r>
            <a:r>
              <a:rPr lang="hu-HU" b="1" cap="all" dirty="0" smtClean="0"/>
              <a:t/>
            </a:r>
            <a:br>
              <a:rPr lang="hu-HU" b="1" cap="all" dirty="0" smtClean="0"/>
            </a:br>
            <a:r>
              <a:rPr lang="hu-HU" b="1" cap="all" dirty="0" smtClean="0"/>
              <a:t/>
            </a:r>
            <a:br>
              <a:rPr lang="hu-HU" b="1" cap="all" dirty="0" smtClean="0"/>
            </a:br>
            <a:r>
              <a:rPr lang="hu-HU" b="1" cap="all" dirty="0" smtClean="0"/>
              <a:t>Alapvető </a:t>
            </a:r>
            <a:r>
              <a:rPr lang="hu-HU" b="1" cap="all" dirty="0" smtClean="0"/>
              <a:t>fogalmak </a:t>
            </a:r>
            <a:endParaRPr lang="hu-HU" b="1" cap="all" dirty="0"/>
          </a:p>
        </p:txBody>
      </p:sp>
    </p:spTree>
    <p:extLst>
      <p:ext uri="{BB962C8B-B14F-4D97-AF65-F5344CB8AC3E}">
        <p14:creationId xmlns:p14="http://schemas.microsoft.com/office/powerpoint/2010/main" val="37132350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b="1" dirty="0" smtClean="0"/>
              <a:t>Munkaviszonnyal összefüggésben kapott / járó juttatások</a:t>
            </a:r>
          </a:p>
          <a:p>
            <a:pPr marL="0" indent="0" algn="ctr">
              <a:buNone/>
            </a:pPr>
            <a:endParaRPr lang="hu-HU" b="1" dirty="0"/>
          </a:p>
          <a:p>
            <a:pPr marL="0" indent="0" algn="ctr">
              <a:buNone/>
            </a:pPr>
            <a:endParaRPr lang="hu-HU" b="1" dirty="0" smtClean="0"/>
          </a:p>
          <a:p>
            <a:pPr marL="0" indent="0" algn="ctr">
              <a:buNone/>
            </a:pPr>
            <a:endParaRPr lang="hu-HU" b="1" dirty="0"/>
          </a:p>
          <a:p>
            <a:pPr marL="0" indent="0" algn="ctr">
              <a:buNone/>
            </a:pPr>
            <a:endParaRPr lang="hu-HU" b="1" dirty="0" smtClean="0"/>
          </a:p>
          <a:p>
            <a:pPr marL="0" indent="0" algn="ctr">
              <a:buNone/>
            </a:pPr>
            <a:endParaRPr lang="hu-HU" b="1" dirty="0"/>
          </a:p>
          <a:p>
            <a:pPr marL="0" indent="0" algn="ctr">
              <a:buNone/>
            </a:pPr>
            <a:endParaRPr lang="hu-HU" b="1" dirty="0" smtClean="0"/>
          </a:p>
          <a:p>
            <a:pPr marL="0" indent="0" algn="ctr">
              <a:buNone/>
            </a:pPr>
            <a:r>
              <a:rPr lang="hu-HU" b="1" dirty="0" smtClean="0"/>
              <a:t>                     </a:t>
            </a:r>
          </a:p>
          <a:p>
            <a:pPr marL="0" indent="0" algn="ctr">
              <a:buNone/>
            </a:pPr>
            <a:r>
              <a:rPr lang="hu-HU" b="1" dirty="0"/>
              <a:t> </a:t>
            </a:r>
            <a:r>
              <a:rPr lang="hu-HU" b="1" dirty="0" smtClean="0"/>
              <a:t>                        </a:t>
            </a:r>
            <a:r>
              <a:rPr lang="hu-HU" dirty="0" smtClean="0"/>
              <a:t>Ellenszolgáltatási jelleg hiánya  </a:t>
            </a:r>
          </a:p>
          <a:p>
            <a:pPr marL="0" indent="0" algn="ctr">
              <a:buNone/>
            </a:pPr>
            <a:endParaRPr lang="hu-HU" b="1" dirty="0"/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270431"/>
              </p:ext>
            </p:extLst>
          </p:nvPr>
        </p:nvGraphicFramePr>
        <p:xfrm>
          <a:off x="827583" y="2924944"/>
          <a:ext cx="7488834" cy="20882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6278"/>
                <a:gridCol w="2496278"/>
                <a:gridCol w="2496278"/>
              </a:tblGrid>
              <a:tr h="2088232"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/>
                        <a:t>Munkabér  </a:t>
                      </a:r>
                      <a:endParaRPr lang="hu-H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/>
                        <a:t>Költségtérítés</a:t>
                      </a:r>
                      <a:r>
                        <a:rPr lang="hu-HU" sz="3200" baseline="0" dirty="0" smtClean="0"/>
                        <a:t> </a:t>
                      </a:r>
                      <a:endParaRPr lang="hu-H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/>
                        <a:t>Szociális – Kulturális juttatás</a:t>
                      </a:r>
                      <a:endParaRPr lang="hu-HU" sz="32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4" name="Egyenes összekötő nyíllal 13"/>
          <p:cNvCxnSpPr/>
          <p:nvPr/>
        </p:nvCxnSpPr>
        <p:spPr>
          <a:xfrm flipH="1">
            <a:off x="2123728" y="1484784"/>
            <a:ext cx="2448272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>
            <a:endCxn id="10" idx="0"/>
          </p:cNvCxnSpPr>
          <p:nvPr/>
        </p:nvCxnSpPr>
        <p:spPr>
          <a:xfrm>
            <a:off x="4572000" y="1484784"/>
            <a:ext cx="0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>
            <a:off x="4572000" y="1484784"/>
            <a:ext cx="2520280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Jobb oldali kapcsos zárójel 18"/>
          <p:cNvSpPr/>
          <p:nvPr/>
        </p:nvSpPr>
        <p:spPr>
          <a:xfrm rot="5400000">
            <a:off x="5276646" y="2693486"/>
            <a:ext cx="750948" cy="460851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7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cap="small" dirty="0" smtClean="0"/>
              <a:t>1. A munkabér fogalma</a:t>
            </a:r>
            <a:endParaRPr lang="hu-HU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525963"/>
          </a:xfrm>
        </p:spPr>
        <p:txBody>
          <a:bodyPr/>
          <a:lstStyle/>
          <a:p>
            <a:r>
              <a:rPr lang="hu-HU" dirty="0" smtClean="0"/>
              <a:t>Általános </a:t>
            </a:r>
            <a:r>
              <a:rPr lang="hu-HU" dirty="0" smtClean="0"/>
              <a:t>jogi fogalom: </a:t>
            </a:r>
            <a:r>
              <a:rPr lang="hu-HU" b="1" dirty="0" smtClean="0"/>
              <a:t>Mt. nem </a:t>
            </a:r>
            <a:r>
              <a:rPr lang="hu-HU" dirty="0" smtClean="0"/>
              <a:t>határozza </a:t>
            </a:r>
            <a:r>
              <a:rPr lang="hu-HU" dirty="0" smtClean="0"/>
              <a:t>meg  </a:t>
            </a:r>
            <a:endParaRPr lang="hu-HU" dirty="0" smtClean="0"/>
          </a:p>
          <a:p>
            <a:r>
              <a:rPr lang="hu-HU" b="1" dirty="0" smtClean="0"/>
              <a:t>Szakirodalom</a:t>
            </a:r>
            <a:r>
              <a:rPr lang="hu-HU" dirty="0" smtClean="0"/>
              <a:t> </a:t>
            </a:r>
            <a:r>
              <a:rPr lang="hu-HU" dirty="0" smtClean="0"/>
              <a:t>nem </a:t>
            </a:r>
            <a:r>
              <a:rPr lang="hu-HU" dirty="0" smtClean="0"/>
              <a:t>egységes</a:t>
            </a:r>
            <a:endParaRPr lang="hu-HU" dirty="0" smtClean="0"/>
          </a:p>
          <a:p>
            <a:r>
              <a:rPr lang="hu-HU" b="1" dirty="0"/>
              <a:t>12.§ alkalmazásában: </a:t>
            </a:r>
            <a:r>
              <a:rPr lang="hu-HU" dirty="0"/>
              <a:t>minden a munkavállaló részére a munkaviszonya alapján közvetlenül vagy közvetve nyújtott pénzbeli és természetbeni juttatás.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565620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cap="small" dirty="0"/>
              <a:t>2</a:t>
            </a:r>
            <a:r>
              <a:rPr lang="hu-HU" b="1" cap="small" dirty="0" smtClean="0"/>
              <a:t>. A munkabér </a:t>
            </a:r>
            <a:r>
              <a:rPr lang="hu-HU" b="1" cap="small" dirty="0" smtClean="0"/>
              <a:t>jogi </a:t>
            </a:r>
            <a:r>
              <a:rPr lang="hu-HU" b="1" cap="small" dirty="0" smtClean="0"/>
              <a:t>fogalma</a:t>
            </a:r>
            <a:endParaRPr lang="hu-HU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Munkabérnek minősül minden</a:t>
            </a:r>
          </a:p>
          <a:p>
            <a:r>
              <a:rPr lang="hu-HU" dirty="0" smtClean="0"/>
              <a:t>a </a:t>
            </a:r>
            <a:r>
              <a:rPr lang="hu-HU" dirty="0"/>
              <a:t>munkaviszonyra tekintettel </a:t>
            </a:r>
            <a:endParaRPr lang="hu-HU" dirty="0" smtClean="0"/>
          </a:p>
          <a:p>
            <a:r>
              <a:rPr lang="hu-HU" dirty="0"/>
              <a:t>a munkáltatótól a munkavállalónak (jogszabály, kollektív szerződés, munkaszerződés, vagy a munkáltató elhatározása alapján) </a:t>
            </a:r>
            <a:r>
              <a:rPr lang="hu-HU" dirty="0" smtClean="0"/>
              <a:t>járó,</a:t>
            </a:r>
          </a:p>
          <a:p>
            <a:r>
              <a:rPr lang="hu-HU" dirty="0" smtClean="0"/>
              <a:t>a </a:t>
            </a:r>
            <a:r>
              <a:rPr lang="hu-HU" dirty="0"/>
              <a:t>végzett munka mennyiségével és minőségével </a:t>
            </a:r>
            <a:r>
              <a:rPr lang="hu-HU" dirty="0" smtClean="0"/>
              <a:t>arányos, </a:t>
            </a:r>
          </a:p>
          <a:p>
            <a:r>
              <a:rPr lang="hu-HU" dirty="0" smtClean="0"/>
              <a:t>vagyoni </a:t>
            </a:r>
            <a:r>
              <a:rPr lang="hu-HU" dirty="0"/>
              <a:t>ellenszolgáltatás. 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82151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Minősítés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juttatás </a:t>
            </a:r>
            <a:r>
              <a:rPr lang="hu-HU" b="1" dirty="0" smtClean="0"/>
              <a:t>tényleges tartalmának </a:t>
            </a:r>
            <a:r>
              <a:rPr lang="hu-HU" dirty="0" smtClean="0"/>
              <a:t>van jelentősége</a:t>
            </a:r>
          </a:p>
          <a:p>
            <a:r>
              <a:rPr lang="hu-HU" dirty="0" smtClean="0"/>
              <a:t>BH 2001/396:  </a:t>
            </a:r>
            <a:r>
              <a:rPr lang="hu-HU" dirty="0"/>
              <a:t>külföldi kiküldetés alapján a munkavállalónak járó jelentős összegű </a:t>
            </a:r>
            <a:r>
              <a:rPr lang="hu-HU" dirty="0" smtClean="0"/>
              <a:t>devizaellátmány munkabérnek minősült </a:t>
            </a:r>
          </a:p>
          <a:p>
            <a:r>
              <a:rPr lang="hu-HU" dirty="0" smtClean="0"/>
              <a:t>BH 1997/50: a prémium munkabérnek minősül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197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498440"/>
              </p:ext>
            </p:extLst>
          </p:nvPr>
        </p:nvGraphicFramePr>
        <p:xfrm>
          <a:off x="580476" y="1830308"/>
          <a:ext cx="8229600" cy="423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2552"/>
                <a:gridCol w="3603848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/>
                        <a:t>Közvetlen </a:t>
                      </a:r>
                      <a:endParaRPr lang="hu-H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/>
                        <a:t>Közvetett </a:t>
                      </a:r>
                      <a:endParaRPr lang="hu-HU" sz="20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/>
                        <a:t>Pénzbeli </a:t>
                      </a:r>
                      <a:endParaRPr lang="hu-H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Munkabér 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err="1" smtClean="0"/>
                        <a:t>Cafeteria</a:t>
                      </a:r>
                      <a:r>
                        <a:rPr lang="hu-HU" sz="2000" dirty="0" smtClean="0"/>
                        <a:t> rendszer pénzbeli elemei (pl.</a:t>
                      </a:r>
                      <a:r>
                        <a:rPr lang="hu-HU" sz="2000" baseline="0" dirty="0" smtClean="0"/>
                        <a:t> önkéntes, kölcsönös magán-nyugdíjpénztári befizetés)</a:t>
                      </a:r>
                      <a:endParaRPr lang="hu-HU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/>
                        <a:t>Természetbeni </a:t>
                      </a:r>
                      <a:endParaRPr lang="hu-H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TILOS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Pl. gépkocsi használat,</a:t>
                      </a:r>
                      <a:r>
                        <a:rPr lang="hu-HU" sz="2000" baseline="0" dirty="0" smtClean="0"/>
                        <a:t> telefonhasználat, </a:t>
                      </a:r>
                      <a:r>
                        <a:rPr lang="hu-HU" sz="2000" baseline="0" dirty="0" err="1" smtClean="0"/>
                        <a:t>cafeteria</a:t>
                      </a:r>
                      <a:r>
                        <a:rPr lang="hu-HU" sz="2000" baseline="0" dirty="0" smtClean="0"/>
                        <a:t> rendszer természetbeni elemei (pl. étkezési hozzájárulás, tankönyvcsomag)</a:t>
                      </a:r>
                      <a:endParaRPr lang="hu-HU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611560" y="260648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Mt. 12. § (2) </a:t>
            </a:r>
            <a:r>
              <a:rPr lang="hu-HU" sz="2400" dirty="0" err="1" smtClean="0"/>
              <a:t>bek</a:t>
            </a:r>
            <a:r>
              <a:rPr lang="hu-HU" sz="2400" dirty="0" smtClean="0"/>
              <a:t>.</a:t>
            </a:r>
          </a:p>
          <a:p>
            <a:pPr algn="ctr"/>
            <a:r>
              <a:rPr lang="hu-HU" sz="2400" dirty="0" smtClean="0"/>
              <a:t> „minden </a:t>
            </a:r>
            <a:r>
              <a:rPr lang="hu-HU" sz="2400" dirty="0"/>
              <a:t>a munkavállaló részére a munkaviszonya alapján közvetlenül vagy közvetve nyújtott pénzbeli és természetbeni juttatás</a:t>
            </a:r>
            <a:r>
              <a:rPr lang="hu-HU" sz="2400" dirty="0" smtClean="0"/>
              <a:t>.”</a:t>
            </a:r>
            <a:endParaRPr lang="hu-HU" sz="24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611561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Forrás: Hajdú J., Kun Attila (szerk.): Munkajog, </a:t>
            </a:r>
            <a:r>
              <a:rPr lang="hu-HU" sz="1200" dirty="0" err="1" smtClean="0"/>
              <a:t>Patrocinium</a:t>
            </a:r>
            <a:r>
              <a:rPr lang="hu-HU" sz="1200" dirty="0" smtClean="0"/>
              <a:t>, Budapest, 2012, 206.o.  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2283349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3481</TotalTime>
  <Words>1112</Words>
  <Application>Microsoft Office PowerPoint</Application>
  <PresentationFormat>Diavetítés a képernyőre (4:3 oldalarány)</PresentationFormat>
  <Paragraphs>229</Paragraphs>
  <Slides>37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37</vt:i4>
      </vt:variant>
    </vt:vector>
  </HeadingPairs>
  <TitlesOfParts>
    <vt:vector size="42" baseType="lpstr">
      <vt:lpstr>新細明體</vt:lpstr>
      <vt:lpstr>Arial</vt:lpstr>
      <vt:lpstr>Calibri</vt:lpstr>
      <vt:lpstr>Wingdings 2</vt:lpstr>
      <vt:lpstr>Office-téma</vt:lpstr>
      <vt:lpstr>A munka díjazása</vt:lpstr>
      <vt:lpstr>I.   A munkabér funkciója</vt:lpstr>
      <vt:lpstr>A munkabér KÉT funkciója</vt:lpstr>
      <vt:lpstr>II.   Alapvető fogalmak </vt:lpstr>
      <vt:lpstr>PowerPoint bemutató</vt:lpstr>
      <vt:lpstr>1. A munkabér fogalma</vt:lpstr>
      <vt:lpstr>2. A munkabér jogi fogalma</vt:lpstr>
      <vt:lpstr>Minősítés </vt:lpstr>
      <vt:lpstr>PowerPoint bemutató</vt:lpstr>
      <vt:lpstr>3. Bérformák </vt:lpstr>
      <vt:lpstr>III. TELJESÍTMÉNYBÉR </vt:lpstr>
      <vt:lpstr>Teljesítménybér </vt:lpstr>
      <vt:lpstr>Teljesítménykövetelmény</vt:lpstr>
      <vt:lpstr>Teljesítménybér - Minimálbér </vt:lpstr>
      <vt:lpstr>Garantált bér</vt:lpstr>
      <vt:lpstr>IV. Munkabér-elemek</vt:lpstr>
      <vt:lpstr>Munkabér-elemek</vt:lpstr>
      <vt:lpstr>1. alapbér </vt:lpstr>
      <vt:lpstr>Minimálbér </vt:lpstr>
      <vt:lpstr>2. Prémium</vt:lpstr>
      <vt:lpstr>3. Jutalék</vt:lpstr>
      <vt:lpstr>4. Jutalom </vt:lpstr>
      <vt:lpstr>5. Bérpótlék </vt:lpstr>
      <vt:lpstr>Bérpótlékok rendszere </vt:lpstr>
      <vt:lpstr>Vasárnapi pótlék</vt:lpstr>
      <vt:lpstr>Munkaszüneti napon rendes/rendkívüli munkaidőben</vt:lpstr>
      <vt:lpstr>Műszakpótlék</vt:lpstr>
      <vt:lpstr>Éjszakai pótlék</vt:lpstr>
      <vt:lpstr>„Túlmunka” pótlék </vt:lpstr>
      <vt:lpstr>Ügyelet és készenlét díjazása</vt:lpstr>
      <vt:lpstr>V. Díjazás munkavégzés hiányában</vt:lpstr>
      <vt:lpstr>Állásidőre járó díjazás  </vt:lpstr>
      <vt:lpstr> Távolléti díj jár </vt:lpstr>
      <vt:lpstr>Távolléti díj számítása (Mt.148-152.§)</vt:lpstr>
      <vt:lpstr>V. A munkabér védelme</vt:lpstr>
      <vt:lpstr>A munkabér védelmére vonatkozó szabályok  (ILO 95)</vt:lpstr>
      <vt:lpstr>Köszönöm a figyelmet!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Hős Nikolett</dc:creator>
  <cp:lastModifiedBy>Gyulavári Tamás</cp:lastModifiedBy>
  <cp:revision>127</cp:revision>
  <cp:lastPrinted>2015-03-06T12:10:22Z</cp:lastPrinted>
  <dcterms:created xsi:type="dcterms:W3CDTF">2011-11-07T16:42:19Z</dcterms:created>
  <dcterms:modified xsi:type="dcterms:W3CDTF">2017-03-13T11:24:12Z</dcterms:modified>
</cp:coreProperties>
</file>