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25" r:id="rId2"/>
    <p:sldId id="427" r:id="rId3"/>
    <p:sldId id="428" r:id="rId4"/>
    <p:sldId id="430" r:id="rId5"/>
    <p:sldId id="431" r:id="rId6"/>
    <p:sldId id="381" r:id="rId7"/>
    <p:sldId id="432" r:id="rId8"/>
    <p:sldId id="434" r:id="rId9"/>
    <p:sldId id="438" r:id="rId10"/>
    <p:sldId id="433" r:id="rId11"/>
    <p:sldId id="385" r:id="rId12"/>
    <p:sldId id="378" r:id="rId13"/>
    <p:sldId id="379" r:id="rId14"/>
    <p:sldId id="380" r:id="rId15"/>
    <p:sldId id="429" r:id="rId16"/>
    <p:sldId id="350" r:id="rId17"/>
    <p:sldId id="424" r:id="rId18"/>
    <p:sldId id="437" r:id="rId19"/>
    <p:sldId id="435" r:id="rId20"/>
    <p:sldId id="426" r:id="rId21"/>
    <p:sldId id="439" r:id="rId22"/>
    <p:sldId id="289" r:id="rId2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D9467-8E60-4324-A2CC-7C609901393D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8B0C69-4934-4326-868A-43C533AC2D4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396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A3C7E3-458D-485B-8D54-006E6FFD66B4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C15CDA-7D0E-47B5-B0C4-4C2A1524E263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A90022-B692-4E1A-817B-E0990099276F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DDB7-007B-4DD3-95E7-0D7F9F23E13F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A0FE7-430A-46A1-9653-E9A50C169E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7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BCA2-A843-448E-9396-D959BB6348E5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EB635-BBAD-45C1-B03B-BD491D13DF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906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3D2D-C861-4232-91B3-A932A0F33F41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A5DA-9D37-41C4-9842-C448DEE2836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243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6088-2AC1-40EC-84E7-9B83BDBA3D94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69DD-EE6E-47CA-BFE4-90EE72C4B8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326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36E6-5AC2-4FC1-AED5-EB8755F4ADA7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B9F6-805D-487D-A825-34F7D052E0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05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AA8F-E6DF-4B56-AE88-6F9A9DCFA82E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5671E-B9F8-4628-81EC-4800DF7D7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052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59A9-674E-449D-B9BC-084D7CF906C3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44A9B-4B73-4AA2-BE64-12187B99BDA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77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FA55F-4B75-4FDF-A775-78999D1095E1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64CA-1069-4E6D-8813-C329DC9CEB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755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9261-E89F-4A49-9268-48CE407EBA6A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A4E4-8E83-4F44-B835-970D89878F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86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3C25B-B22C-4A78-B154-F0BDB438F336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2403-26AE-4F7E-99E4-ED3612D7D54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07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52BE-82C7-4D50-A8E6-24769800056C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B86F7-C0A3-4F32-999E-94DA890488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2779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F30330-4AE5-4313-B6B7-F6091907C048}" type="datetimeFigureOut">
              <a:rPr lang="hu-HU"/>
              <a:pPr>
                <a:defRPr/>
              </a:pPr>
              <a:t>2018. 02. 19.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92467-E96E-49F7-97E2-CA9C7CCCD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47675"/>
            <a:ext cx="9144000" cy="4060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hu-H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hu-H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Munkaidő</a:t>
            </a:r>
            <a:b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hu-H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2. előadás</a:t>
            </a:r>
            <a: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hu-H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endParaRPr lang="hu-H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20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Szabadnapok</a:t>
            </a:r>
          </a:p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(kiegyenlítő napok)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611188" y="1628775"/>
            <a:ext cx="7993062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hu-HU" sz="2400" b="1" dirty="0"/>
              <a:t>Alkalmazás oka:</a:t>
            </a:r>
            <a:endParaRPr lang="hu-HU" sz="2400" b="1" dirty="0">
              <a:sym typeface="Wingdings" pitchFamily="2" charset="2"/>
            </a:endParaRPr>
          </a:p>
          <a:p>
            <a:pPr eaLnBrk="1" hangingPunct="1"/>
            <a:r>
              <a:rPr lang="hu-HU" sz="2400" dirty="0">
                <a:sym typeface="Wingdings" pitchFamily="2" charset="2"/>
              </a:rPr>
              <a:t>A munkáltató csak a rendes munkaidőt oszthatja be.</a:t>
            </a:r>
          </a:p>
          <a:p>
            <a:pPr eaLnBrk="1" hangingPunct="1"/>
            <a:endParaRPr lang="hu-HU" sz="2400" u="sng" dirty="0">
              <a:sym typeface="Wingdings" pitchFamily="2" charset="2"/>
            </a:endParaRPr>
          </a:p>
          <a:p>
            <a:pPr eaLnBrk="1" hangingPunct="1"/>
            <a:r>
              <a:rPr lang="hu-HU" sz="2400" b="1" dirty="0">
                <a:sym typeface="Wingdings" pitchFamily="2" charset="2"/>
              </a:rPr>
              <a:t>Szerepe:</a:t>
            </a:r>
          </a:p>
          <a:p>
            <a:pPr eaLnBrk="1" hangingPunct="1"/>
            <a:r>
              <a:rPr lang="hu-HU" sz="2400" dirty="0">
                <a:sym typeface="Wingdings" pitchFamily="2" charset="2"/>
              </a:rPr>
              <a:t>Kiegyenlíti a beosztás szerinti heti munkaidőt.</a:t>
            </a:r>
          </a:p>
          <a:p>
            <a:pPr eaLnBrk="1" hangingPunct="1"/>
            <a:endParaRPr lang="hu-HU" sz="2400" dirty="0">
              <a:sym typeface="Wingdings" pitchFamily="2" charset="2"/>
            </a:endParaRPr>
          </a:p>
          <a:p>
            <a:pPr eaLnBrk="1" hangingPunct="1"/>
            <a:r>
              <a:rPr lang="hu-HU" sz="2400" b="1" dirty="0"/>
              <a:t>Lényege:</a:t>
            </a:r>
          </a:p>
          <a:p>
            <a:pPr eaLnBrk="1" hangingPunct="1"/>
            <a:r>
              <a:rPr lang="hu-HU" sz="2400" dirty="0"/>
              <a:t>Olyan munkanap, amire 0 órás munkavégzést rendel el a munkáltató.</a:t>
            </a:r>
          </a:p>
          <a:p>
            <a:pPr eaLnBrk="1" hangingPunct="1"/>
            <a:endParaRPr lang="hu-HU" sz="2400" dirty="0"/>
          </a:p>
          <a:p>
            <a:pPr eaLnBrk="1" hangingPunct="1"/>
            <a:r>
              <a:rPr lang="hu-HU" sz="2400" dirty="0"/>
              <a:t>A </a:t>
            </a:r>
            <a:r>
              <a:rPr lang="hu-HU" sz="2400" dirty="0" smtClean="0"/>
              <a:t>2013. augusztus 1-jei módosítással </a:t>
            </a:r>
            <a:r>
              <a:rPr lang="hu-HU" sz="2400" dirty="0"/>
              <a:t>bekerül az Mt.-be.</a:t>
            </a:r>
          </a:p>
          <a:p>
            <a:pPr eaLnBrk="1" hangingPunct="1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63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624888" cy="1082675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Elszámolás munkaidőkeret alkalmazása esetén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8313" y="1341438"/>
            <a:ext cx="842486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latin typeface="+mn-lt"/>
                <a:cs typeface="+mn-cs"/>
              </a:rPr>
              <a:t>Az állásidő/rendkívüli munkavégzés, ha a munkaviszony: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munkáltató jogutód nélküli megszűnésével,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határozott idő lejártával,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munkáltató indokolás nélküli azonnali hatályú felmondásával,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munkáltató működésével összefüggő okkal indokolt felmondásával,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munkavállaló azonnali hatályú felmondásával (</a:t>
            </a:r>
            <a:r>
              <a:rPr lang="hu-HU" dirty="0" err="1">
                <a:latin typeface="+mn-lt"/>
                <a:cs typeface="+mn-cs"/>
              </a:rPr>
              <a:t>kiv</a:t>
            </a:r>
            <a:r>
              <a:rPr lang="hu-HU" dirty="0">
                <a:latin typeface="+mn-lt"/>
                <a:cs typeface="+mn-cs"/>
              </a:rPr>
              <a:t>. próbaidő) szűnik meg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latin typeface="+mn-lt"/>
                <a:cs typeface="+mn-cs"/>
              </a:rPr>
              <a:t>Előlegnyújtás, ha a munkaviszony: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munkavállaló felmondásával,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munkavállaló próbaidő alatti azonnali hatályú felmondásával,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munkáltató indokoláshoz kötött azonnali hatályú felmondásával,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munkáltatónak a munkavállaló munkaviszonnyal kapcsolatos magatartásával,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hu-HU" dirty="0">
                <a:latin typeface="+mn-lt"/>
                <a:cs typeface="+mn-cs"/>
              </a:rPr>
              <a:t>a nem egészségi okkal összefüggő képességével indokolt felmondásával szűnik meg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000" b="1" dirty="0">
                <a:latin typeface="+mn-lt"/>
                <a:cs typeface="+mn-cs"/>
              </a:rPr>
              <a:t>Munkaidőkeret hiányában is </a:t>
            </a:r>
            <a:r>
              <a:rPr lang="hu-HU" sz="2000" b="1" dirty="0" smtClean="0">
                <a:latin typeface="+mn-lt"/>
                <a:cs typeface="+mn-cs"/>
              </a:rPr>
              <a:t>alkalmazandó, ha hónap közben szűnik meg a munkaviszony </a:t>
            </a:r>
            <a:r>
              <a:rPr lang="hu-HU" sz="2000" dirty="0">
                <a:latin typeface="+mn-lt"/>
                <a:cs typeface="+mn-cs"/>
                <a:sym typeface="Wingdings" pitchFamily="2" charset="2"/>
              </a:rPr>
              <a:t> általános munkarendben </a:t>
            </a:r>
            <a:r>
              <a:rPr lang="hu-HU" sz="2000" dirty="0" smtClean="0">
                <a:latin typeface="+mn-lt"/>
                <a:cs typeface="+mn-cs"/>
                <a:sym typeface="Wingdings" pitchFamily="2" charset="2"/>
              </a:rPr>
              <a:t>nincs rendkívüli munkavégzés?</a:t>
            </a:r>
            <a:endParaRPr lang="hu-H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u-H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Fogalma: </a:t>
            </a:r>
            <a:r>
              <a:rPr lang="hu-HU" sz="2400" dirty="0"/>
              <a:t>a munkavállaló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a napi munkaidő és az általános munkarend alapulvételével megállapított heti munkaidőt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a munkáltató által meghatározott hosszabb,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/>
              <a:t>az érintett héttel kezdődő időtartam (elszámolási időszak) alatt</a:t>
            </a:r>
          </a:p>
          <a:p>
            <a:pPr>
              <a:spcBef>
                <a:spcPct val="30000"/>
              </a:spcBef>
              <a:defRPr/>
            </a:pPr>
            <a:r>
              <a:rPr lang="hu-HU" sz="2400" dirty="0"/>
              <a:t>teljesíti.</a:t>
            </a: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Mit jelent(</a:t>
            </a:r>
            <a:r>
              <a:rPr lang="hu-HU" sz="2400" b="1" dirty="0" err="1">
                <a:latin typeface="+mn-lt"/>
              </a:rPr>
              <a:t>het</a:t>
            </a:r>
            <a:r>
              <a:rPr lang="hu-HU" sz="2400" b="1" dirty="0">
                <a:latin typeface="+mn-lt"/>
              </a:rPr>
              <a:t>)?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</a:t>
            </a:r>
            <a:r>
              <a:rPr lang="hu-HU" sz="2400" dirty="0" err="1">
                <a:latin typeface="+mn-lt"/>
              </a:rPr>
              <a:t>tárgyheti</a:t>
            </a:r>
            <a:r>
              <a:rPr lang="hu-HU" sz="2400" dirty="0">
                <a:latin typeface="+mn-lt"/>
              </a:rPr>
              <a:t> munkaidő előre görgethető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hetente új elszámolási időszak nyitható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az első elszámolási időszak végével hetente el kell számolni a munkaidőt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Elszámolási időszak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750" y="1125538"/>
          <a:ext cx="8137525" cy="5040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9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7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89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31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6588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Folyamatosan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 induló, 3 hetes elszámolási időszakok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766">
                <a:tc>
                  <a:txBody>
                    <a:bodyPr/>
                    <a:lstStyle/>
                    <a:p>
                      <a:pPr algn="ctr"/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6.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Az adott elszámolási időszakban elszámolandó óraszám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Melyik megkezdett elszámolási időszak zárul?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Általános munkarend szerinti heti munkaidő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Beosztás szerinti heti munkaidő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180 (elszámolt órák)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1.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2.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</a:rPr>
                        <a:t>3. elszámolási időszakból ledolgozott óraszám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4.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 err="1">
                          <a:effectLst/>
                        </a:rPr>
                        <a:t>n.a</a:t>
                      </a:r>
                      <a:r>
                        <a:rPr lang="hu-HU" sz="900" dirty="0">
                          <a:effectLst/>
                        </a:rPr>
                        <a:t>.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5.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(állásidő)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6.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 err="1">
                          <a:effectLst/>
                        </a:rPr>
                        <a:t>n.a</a:t>
                      </a:r>
                      <a:r>
                        <a:rPr lang="hu-HU" sz="900" dirty="0">
                          <a:effectLst/>
                        </a:rPr>
                        <a:t>.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(állásidő)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3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Eltérés az általános munkarend szerinti heti munkaidő mértékétől a tárgyhéten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rowSpan="2" gridSpan="2">
                  <a:txBody>
                    <a:bodyPr/>
                    <a:lstStyle/>
                    <a:p>
                      <a:pPr algn="ctr"/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8" marR="44448" marT="0" marB="0" anchor="ctr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"Egyenleg" az általános munkarend szerinti összes (beosztható) heti munkaidő mértékéhez képest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-10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-20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-60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8" marR="44448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Elszámolási időszak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Elszámolási időszak</a:t>
            </a:r>
          </a:p>
        </p:txBody>
      </p:sp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719734"/>
              </p:ext>
            </p:extLst>
          </p:nvPr>
        </p:nvGraphicFramePr>
        <p:xfrm>
          <a:off x="433388" y="981075"/>
          <a:ext cx="8207374" cy="5327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18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77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22807"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solidFill>
                            <a:schemeClr val="tx1"/>
                          </a:solidFill>
                          <a:effectLst/>
                        </a:rPr>
                        <a:t>Folyamatosan </a:t>
                      </a: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induló, 3 hetes elszámolási időszakok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584">
                <a:tc>
                  <a:txBody>
                    <a:bodyPr/>
                    <a:lstStyle/>
                    <a:p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6. hét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Az adott elszámolási időszakban elszámolandó óraszám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Melyik megkezdett elszámolási időszak zárul?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</a:rPr>
                        <a:t>Általános munkarend szerinti heti munkaidő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Beosztás szerinti heti munkaidő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50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240 (elszámolt órák)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1.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</a:rPr>
                        <a:t>2. elszámolási időszakból ledolgozott óraszám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40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3.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hu-H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9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hu-H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(rendkívüli m.)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4.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5. elszámolási időszakból ledolgozott óraszám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>
                          <a:solidFill>
                            <a:schemeClr val="tx1"/>
                          </a:solidFill>
                          <a:effectLst/>
                        </a:rPr>
                        <a:t>6. elszámolási időszakból ledolgozott óraszám</a:t>
                      </a:r>
                      <a:endParaRPr lang="hu-HU" sz="11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n.a.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30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(állásidő)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2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Eltérés az általános munkarend szerinti heti munkaidő mértékétől a tárgyhéten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-20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rowSpan="2" gridSpan="2">
                  <a:txBody>
                    <a:bodyPr/>
                    <a:lstStyle/>
                    <a:p>
                      <a:endParaRPr lang="hu-HU" sz="1000">
                        <a:effectLst/>
                        <a:latin typeface="Times New Roman"/>
                      </a:endParaRPr>
                    </a:p>
                  </a:txBody>
                  <a:tcPr marL="44442" marR="44442" marT="0" marB="0" anchor="ctr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8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"Egyenleg" az általános munkarend szerinti összes (beosztható) heti munkaidő mértékéhez képest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>
                          <a:effectLst/>
                        </a:rPr>
                        <a:t>-10</a:t>
                      </a:r>
                      <a:endParaRPr lang="hu-H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900" dirty="0">
                          <a:effectLst/>
                        </a:rPr>
                        <a:t>0</a:t>
                      </a:r>
                      <a:endParaRPr lang="hu-H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42" marR="44442" marT="0" marB="0" anchor="ctr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Mentesülés a rendelkezésre állási</a:t>
            </a:r>
          </a:p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kötelezettség alól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6287" y="1484784"/>
            <a:ext cx="8461573" cy="476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munkaidőt a munkáltató osztja be </a:t>
            </a:r>
            <a:r>
              <a:rPr lang="hu-HU" sz="2200" dirty="0" smtClean="0">
                <a:sym typeface="Wingdings" pitchFamily="2" charset="2"/>
              </a:rPr>
              <a:t> </a:t>
            </a:r>
            <a:r>
              <a:rPr lang="hu-HU" sz="2200" b="1" dirty="0" smtClean="0">
                <a:sym typeface="Wingdings" pitchFamily="2" charset="2"/>
              </a:rPr>
              <a:t>a munkavállaló a munkaidőben köteles rendelkezésre állni és munkát végezni</a:t>
            </a:r>
            <a:endParaRPr lang="hu-HU" sz="2200" b="1" dirty="0" smtClean="0"/>
          </a:p>
          <a:p>
            <a:pPr algn="just">
              <a:spcBef>
                <a:spcPct val="30000"/>
              </a:spcBef>
              <a:defRPr/>
            </a:pPr>
            <a:endParaRPr lang="hu-HU" sz="2200" dirty="0" smtClean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</a:t>
            </a:r>
            <a:r>
              <a:rPr lang="hu-HU" sz="2200" dirty="0"/>
              <a:t>munkavállaló </a:t>
            </a:r>
            <a:r>
              <a:rPr lang="hu-HU" sz="2200" dirty="0" smtClean="0"/>
              <a:t>rendelkezésre </a:t>
            </a:r>
            <a:r>
              <a:rPr lang="hu-HU" sz="2200" dirty="0"/>
              <a:t>állási és munkavégzési kötelezettségének teljesítése </a:t>
            </a:r>
            <a:r>
              <a:rPr lang="hu-HU" sz="2200" dirty="0" smtClean="0"/>
              <a:t>alól </a:t>
            </a:r>
            <a:r>
              <a:rPr lang="hu-HU" sz="2200" b="1" dirty="0" smtClean="0"/>
              <a:t>csak a munkaviszonyra vonatkozó szabályban meghatározott esetekben </a:t>
            </a:r>
            <a:r>
              <a:rPr lang="hu-HU" sz="2200" b="1" smtClean="0"/>
              <a:t>mentesülhet (Mt</a:t>
            </a:r>
            <a:r>
              <a:rPr lang="hu-HU" sz="2200" b="1" dirty="0" smtClean="0"/>
              <a:t>. 55. §)</a:t>
            </a:r>
          </a:p>
          <a:p>
            <a:pPr algn="just">
              <a:spcBef>
                <a:spcPct val="30000"/>
              </a:spcBef>
              <a:defRPr/>
            </a:pPr>
            <a:endParaRPr lang="hu-HU" sz="2200" dirty="0"/>
          </a:p>
          <a:p>
            <a:pPr algn="just">
              <a:spcBef>
                <a:spcPct val="30000"/>
              </a:spcBef>
              <a:defRPr/>
            </a:pPr>
            <a:r>
              <a:rPr lang="hu-HU" sz="2200" dirty="0" smtClean="0"/>
              <a:t>A mentesülés időtartamát a még beosztható munkaidő mértékének meghatározásához meg kell határozni: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Általános munkarend: napi munkaidő</a:t>
            </a:r>
          </a:p>
          <a:p>
            <a:pPr marL="342900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/>
              <a:t>Egyenlőtlen munkaidő-beosztás: beosztás szerinti munkaidő (kivételekkel)</a:t>
            </a:r>
          </a:p>
        </p:txBody>
      </p:sp>
    </p:spTree>
    <p:extLst>
      <p:ext uri="{BB962C8B-B14F-4D97-AF65-F5344CB8AC3E}">
        <p14:creationId xmlns:p14="http://schemas.microsoft.com/office/powerpoint/2010/main" val="1315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Távollétek számítása</a:t>
            </a:r>
          </a:p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munkaidő-beosztásban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68313" y="1556792"/>
            <a:ext cx="8169275" cy="440120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Arial Narrow" pitchFamily="34" charset="0"/>
              <a:buNone/>
              <a:defRPr/>
            </a:pPr>
            <a:r>
              <a:rPr lang="hu-HU" sz="2800" b="1" dirty="0"/>
              <a:t>Valamennyi távollétre vonatkozó szabály</a:t>
            </a:r>
          </a:p>
          <a:p>
            <a:pPr>
              <a:buFont typeface="Arial Narrow" pitchFamily="34" charset="0"/>
              <a:buNone/>
              <a:defRPr/>
            </a:pPr>
            <a:endParaRPr lang="hu-HU" sz="2800" dirty="0"/>
          </a:p>
          <a:p>
            <a:pPr>
              <a:buFont typeface="Arial Narrow" pitchFamily="34" charset="0"/>
              <a:buNone/>
              <a:defRPr/>
            </a:pPr>
            <a:r>
              <a:rPr lang="hu-HU" sz="2800" b="1" dirty="0"/>
              <a:t>Elszámolási lehetőségek: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800" dirty="0"/>
              <a:t>Figyelmen kívül hagyni, vagy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hu-HU" sz="2800" dirty="0"/>
              <a:t>A beosztás szerinti napi munkaidővel számításba </a:t>
            </a:r>
            <a:r>
              <a:rPr lang="hu-HU" sz="2800" dirty="0" smtClean="0"/>
              <a:t>venni</a:t>
            </a:r>
          </a:p>
          <a:p>
            <a:pPr>
              <a:defRPr/>
            </a:pPr>
            <a:endParaRPr lang="hu-HU" sz="2800" dirty="0"/>
          </a:p>
          <a:p>
            <a:pPr>
              <a:defRPr/>
            </a:pPr>
            <a:r>
              <a:rPr lang="hu-HU" sz="2800" b="1" dirty="0" smtClean="0"/>
              <a:t>De: </a:t>
            </a:r>
            <a:r>
              <a:rPr lang="hu-HU" sz="2800" dirty="0" smtClean="0"/>
              <a:t>a szabadság és a betegszabadság esetén a munkáltató választhat munkanapban történő kiadást és nyilvántartást is!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Védett munkavállalói csoportok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7989" y="1052736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u-HU" sz="2400" b="1" dirty="0"/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873586"/>
              </p:ext>
            </p:extLst>
          </p:nvPr>
        </p:nvGraphicFramePr>
        <p:xfrm>
          <a:off x="378419" y="1196185"/>
          <a:ext cx="8352928" cy="4536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6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722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Munkavállaló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egyenlőtlen munkaidő-beosztás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a heti pihenőnapok egyenlőtlen beosztása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rendkívüli munkaidő vagy készenlét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u="none" strike="noStrike" dirty="0">
                          <a:effectLst/>
                        </a:rPr>
                        <a:t>éjszakai munkavégzés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 várandóssága megállapításától a gyermek hároméves koráig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koráig 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tilos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u="none" strike="noStrike" dirty="0" smtClean="0">
                          <a:effectLst/>
                        </a:rPr>
                        <a:t>gyermekét egyedül nevelő, gyermeke hároméves korától négyéves koráig</a:t>
                      </a:r>
                      <a:endParaRPr lang="hu-H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hozzájárulás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nincs korlát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481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>
                          <a:effectLst/>
                        </a:rPr>
                        <a:t>munkaviszonyra vonatkozó szabályban meghatározott egészségkárosító kockázat körében foglalkoztatott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hozzájárulás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>
                          <a:effectLst/>
                        </a:rPr>
                        <a:t>tilos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u="none" strike="noStrike" dirty="0" err="1">
                          <a:effectLst/>
                        </a:rPr>
                        <a:t>max</a:t>
                      </a:r>
                      <a:r>
                        <a:rPr lang="hu-HU" sz="1400" u="none" strike="noStrike" dirty="0">
                          <a:effectLst/>
                        </a:rPr>
                        <a:t>. 8 óra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18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Fiatal munkavállalók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452437" y="980728"/>
            <a:ext cx="8169275" cy="483209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200" b="1" dirty="0" smtClean="0"/>
              <a:t>A </a:t>
            </a:r>
            <a:r>
              <a:rPr lang="hu-HU" sz="2200" b="1" dirty="0"/>
              <a:t>fiatal munkavállaló </a:t>
            </a:r>
            <a:r>
              <a:rPr lang="hu-HU" sz="2200" b="1" dirty="0" smtClean="0"/>
              <a:t>számára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éjszakai munka tilos;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rendkívüli </a:t>
            </a:r>
            <a:r>
              <a:rPr lang="hu-HU" sz="2200" dirty="0"/>
              <a:t>munkaidő </a:t>
            </a:r>
            <a:r>
              <a:rPr lang="hu-HU" sz="2200" dirty="0" smtClean="0"/>
              <a:t>tilos;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legfeljebb </a:t>
            </a:r>
            <a:r>
              <a:rPr lang="hu-HU" sz="2200" dirty="0"/>
              <a:t>egy heti </a:t>
            </a:r>
            <a:r>
              <a:rPr lang="hu-HU" sz="2200" dirty="0" smtClean="0"/>
              <a:t>munkaidőkeret;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4,5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30 perc</a:t>
            </a:r>
            <a:r>
              <a:rPr lang="hu-HU" sz="2200" dirty="0"/>
              <a:t>, </a:t>
            </a:r>
            <a:r>
              <a:rPr lang="hu-HU" sz="2200" dirty="0" smtClean="0"/>
              <a:t>6 órát </a:t>
            </a:r>
            <a:r>
              <a:rPr lang="hu-HU" sz="2200" dirty="0"/>
              <a:t>meghaladó beosztás szerinti napi munkaidő </a:t>
            </a:r>
            <a:r>
              <a:rPr lang="hu-HU" sz="2200" dirty="0" smtClean="0"/>
              <a:t>esetén </a:t>
            </a:r>
            <a:r>
              <a:rPr lang="hu-HU" sz="2200" dirty="0"/>
              <a:t>legalább </a:t>
            </a:r>
            <a:r>
              <a:rPr lang="hu-HU" sz="2200" dirty="0" smtClean="0"/>
              <a:t>45 perc munkaközi szünet;</a:t>
            </a:r>
            <a:endParaRPr lang="hu-HU" sz="2200" dirty="0"/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 smtClean="0"/>
              <a:t>legalább 12 óra </a:t>
            </a:r>
            <a:r>
              <a:rPr lang="hu-HU" sz="2200" dirty="0"/>
              <a:t>tartamú napi </a:t>
            </a:r>
            <a:r>
              <a:rPr lang="hu-HU" sz="2200" dirty="0" smtClean="0"/>
              <a:t>pihenőidő;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egyenlőtlen pihenőnap-beosztás;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hu-HU" sz="2200" dirty="0"/>
              <a:t>n</a:t>
            </a:r>
            <a:r>
              <a:rPr lang="hu-HU" sz="2200" dirty="0" smtClean="0"/>
              <a:t>incs heti pihenőidő.</a:t>
            </a:r>
          </a:p>
          <a:p>
            <a:endParaRPr lang="hu-HU" sz="2200" dirty="0" smtClean="0"/>
          </a:p>
          <a:p>
            <a:pPr algn="just"/>
            <a:r>
              <a:rPr lang="hu-HU" sz="2200" dirty="0" smtClean="0"/>
              <a:t>A </a:t>
            </a:r>
            <a:r>
              <a:rPr lang="hu-HU" sz="2200" dirty="0"/>
              <a:t>fiatal munkavállaló napi </a:t>
            </a:r>
            <a:r>
              <a:rPr lang="hu-HU" sz="2200" dirty="0" smtClean="0"/>
              <a:t>munkaideje legfeljebb 8 óra </a:t>
            </a:r>
            <a:r>
              <a:rPr lang="hu-HU" sz="2200" dirty="0"/>
              <a:t>lehet és </a:t>
            </a:r>
            <a:r>
              <a:rPr lang="hu-HU" sz="2200" b="1" dirty="0"/>
              <a:t>a több munkaviszony keretében történő munkavégzés munkaidejét össze kell számítani</a:t>
            </a:r>
            <a:r>
              <a:rPr lang="hu-HU" sz="2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32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7989" y="1052736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sz="2400" b="1" dirty="0" smtClean="0"/>
              <a:t>A </a:t>
            </a:r>
            <a:r>
              <a:rPr lang="hu-HU" sz="2400" b="1" dirty="0"/>
              <a:t>munkáltató nyilvántartja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rendes és a rendkívüli munkaidő,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készenlét,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hu-HU" sz="2400" dirty="0" smtClean="0"/>
              <a:t>a </a:t>
            </a:r>
            <a:r>
              <a:rPr lang="hu-HU" sz="2400" dirty="0"/>
              <a:t>szabadság</a:t>
            </a:r>
          </a:p>
          <a:p>
            <a:r>
              <a:rPr lang="hu-HU" sz="2400" dirty="0"/>
              <a:t>tartamát.</a:t>
            </a:r>
          </a:p>
          <a:p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nyilvántartásból </a:t>
            </a:r>
            <a:r>
              <a:rPr lang="hu-HU" sz="2400" b="1" dirty="0"/>
              <a:t>naprakészen</a:t>
            </a:r>
            <a:r>
              <a:rPr lang="hu-HU" sz="2400" dirty="0"/>
              <a:t> megállapíthatónak kell lennie a teljesített rendes és rendkívüli munkaidő, valamint a készenlét </a:t>
            </a:r>
            <a:r>
              <a:rPr lang="hu-HU" sz="2400" b="1" dirty="0"/>
              <a:t>kezdő és befejező </a:t>
            </a:r>
            <a:r>
              <a:rPr lang="hu-HU" sz="2400" b="1" dirty="0" smtClean="0"/>
              <a:t>időpontjának</a:t>
            </a:r>
            <a:r>
              <a:rPr lang="hu-HU" sz="2400" dirty="0" smtClean="0"/>
              <a:t>.</a:t>
            </a:r>
            <a:endParaRPr lang="hu-HU" sz="2400" dirty="0"/>
          </a:p>
          <a:p>
            <a:pPr>
              <a:defRPr/>
            </a:pPr>
            <a:endParaRPr lang="hu-HU" sz="2400" b="1" dirty="0" smtClean="0"/>
          </a:p>
          <a:p>
            <a:pPr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rendes/rendkívüli munkaidő </a:t>
            </a:r>
            <a:r>
              <a:rPr lang="hu-HU" sz="2400" b="1" dirty="0" smtClean="0"/>
              <a:t>nyilvántartása lehetséges:</a:t>
            </a:r>
            <a:endParaRPr lang="hu-HU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az írásban közölt munkaidő-beosztás hónap végén történő igazolásával, és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a változás naprakész feltüntetésével</a:t>
            </a:r>
          </a:p>
          <a:p>
            <a:pPr>
              <a:defRPr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0389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Fogalma: </a:t>
            </a:r>
            <a:r>
              <a:rPr lang="hu-HU" sz="2400" dirty="0" smtClean="0"/>
              <a:t>a munkaidő-beosztás keretszabályai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Elemei: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munkanapok meghatározása;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munkavállalót megillető munkaközi szünet;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munkaidőkeret/elszámolási időszak, ha a munkáltató alkalmazni kívánja;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munkáltató működésére és a munkakörre jellemző sajátosságok (műszakrend, megszakítás nélküli működés, idénymunka, stb.);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napi pihenőidő mértéke;</a:t>
            </a:r>
          </a:p>
          <a:p>
            <a:pPr marL="342900" indent="-342900" algn="just" eaLnBrk="1" hangingPunct="1">
              <a:buFont typeface="Arial" pitchFamily="34" charset="0"/>
              <a:buChar char="•"/>
              <a:defRPr/>
            </a:pPr>
            <a:r>
              <a:rPr lang="hu-HU" sz="2400" dirty="0" smtClean="0"/>
              <a:t>a heti pihenőnapok vagy a heti pihenőidők alkalmazása és kiadásának rendszere.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A munkarend</a:t>
            </a:r>
          </a:p>
        </p:txBody>
      </p:sp>
    </p:spTree>
    <p:extLst>
      <p:ext uri="{BB962C8B-B14F-4D97-AF65-F5344CB8AC3E}">
        <p14:creationId xmlns:p14="http://schemas.microsoft.com/office/powerpoint/2010/main" val="362770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1450" y="42863"/>
            <a:ext cx="8453438" cy="865187"/>
          </a:xfrm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Nyilvántartási kötelezettségek II.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1450" y="1268413"/>
            <a:ext cx="8713788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hu-HU" sz="2400" b="1" dirty="0"/>
          </a:p>
          <a:p>
            <a:pPr>
              <a:defRPr/>
            </a:pPr>
            <a:r>
              <a:rPr lang="hu-HU" sz="2400" b="1" dirty="0" smtClean="0"/>
              <a:t>Nyilván kell tartani:</a:t>
            </a:r>
            <a:endParaRPr lang="hu-HU" sz="2400" b="1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Hosszabb teljes munkaidőre vonatkozó megállapodások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u-HU" sz="2400" dirty="0"/>
              <a:t>Hosszabb beosztás szerinti munkaidőre vonatkozó megállapodások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hu-HU" sz="2400" dirty="0"/>
              <a:t>Légi/vízi/közúti/vasúti közlekedés egyes munkaköreiben dolgozókkal kötött hosszabb beosztás szerinti munkaidőre vonatkozó megállapodások</a:t>
            </a:r>
          </a:p>
        </p:txBody>
      </p:sp>
    </p:spTree>
    <p:extLst>
      <p:ext uri="{BB962C8B-B14F-4D97-AF65-F5344CB8AC3E}">
        <p14:creationId xmlns:p14="http://schemas.microsoft.com/office/powerpoint/2010/main" val="53748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1052736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Következő előadás: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u-HU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PIHENŐIDŐK</a:t>
            </a:r>
            <a:endParaRPr lang="hu-H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24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700" y="1997075"/>
            <a:ext cx="9144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j-ea"/>
                <a:cs typeface="+mj-cs"/>
              </a:rPr>
              <a:t>Köszönöm a figyelmet!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11188" y="3789363"/>
            <a:ext cx="82296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hu-HU" sz="2000" b="1" i="1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7153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hu-HU" sz="2400" b="1" dirty="0" smtClean="0"/>
              <a:t>Munkanapok: </a:t>
            </a:r>
            <a:r>
              <a:rPr lang="hu-HU" sz="2400" dirty="0" smtClean="0"/>
              <a:t>hétfő-péntek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Pihenőnapok: </a:t>
            </a:r>
            <a:r>
              <a:rPr lang="hu-HU" sz="2400" dirty="0" smtClean="0"/>
              <a:t>szombat-vasárnap</a:t>
            </a:r>
          </a:p>
          <a:p>
            <a:pPr algn="just" eaLnBrk="1" hangingPunct="1">
              <a:defRPr/>
            </a:pPr>
            <a:endParaRPr lang="hu-HU" sz="2400" b="1" dirty="0" smtClean="0"/>
          </a:p>
          <a:p>
            <a:pPr algn="just" eaLnBrk="1" hangingPunct="1">
              <a:defRPr/>
            </a:pPr>
            <a:r>
              <a:rPr lang="hu-HU" sz="2400" b="1" dirty="0" smtClean="0"/>
              <a:t>Beosztás szerinti napi (rendes) munkaidő mértéke: </a:t>
            </a:r>
            <a:r>
              <a:rPr lang="hu-HU" sz="2400" dirty="0" smtClean="0"/>
              <a:t>a munkaszerződés szerinti napi munkaidő</a:t>
            </a:r>
          </a:p>
          <a:p>
            <a:pPr algn="just" eaLnBrk="1" hangingPunct="1">
              <a:defRPr/>
            </a:pPr>
            <a:endParaRPr lang="hu-HU" sz="2400" dirty="0" smtClean="0"/>
          </a:p>
          <a:p>
            <a:pPr algn="just" eaLnBrk="1" hangingPunct="1">
              <a:defRPr/>
            </a:pPr>
            <a:r>
              <a:rPr lang="hu-HU" sz="2400" dirty="0" smtClean="0"/>
              <a:t>Az általános munkarend szerinti munkanapra eső munkaszüneti napra eső napi munkaidő „kiesik”</a:t>
            </a:r>
            <a:endParaRPr lang="hu-HU" sz="2400" dirty="0"/>
          </a:p>
          <a:p>
            <a:pPr algn="just" eaLnBrk="1" hangingPunct="1">
              <a:defRPr/>
            </a:pPr>
            <a:endParaRPr lang="hu-HU" sz="2400" dirty="0"/>
          </a:p>
          <a:p>
            <a:pPr algn="just" eaLnBrk="1" hangingPunct="1">
              <a:defRPr/>
            </a:pPr>
            <a:r>
              <a:rPr lang="hu-HU" sz="2400" dirty="0" smtClean="0"/>
              <a:t>A munkáltató a munkaidő-beosztásakor az általános munkarendben teljesítendő munkaidőt oszthatja be</a:t>
            </a:r>
            <a:endParaRPr lang="hu-HU" sz="2400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Általános </a:t>
            </a: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munkarend</a:t>
            </a:r>
          </a:p>
        </p:txBody>
      </p:sp>
    </p:spTree>
    <p:extLst>
      <p:ext uri="{BB962C8B-B14F-4D97-AF65-F5344CB8AC3E}">
        <p14:creationId xmlns:p14="http://schemas.microsoft.com/office/powerpoint/2010/main" val="239295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Munkaszerződés</a:t>
            </a:r>
          </a:p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szerinti munkaidő</a:t>
            </a:r>
          </a:p>
        </p:txBody>
      </p:sp>
      <p:sp>
        <p:nvSpPr>
          <p:cNvPr id="6" name="Text Box 81"/>
          <p:cNvSpPr txBox="1">
            <a:spLocks noChangeArrowheads="1"/>
          </p:cNvSpPr>
          <p:nvPr/>
        </p:nvSpPr>
        <p:spPr bwMode="auto">
          <a:xfrm>
            <a:off x="323850" y="1484784"/>
            <a:ext cx="860583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Teljes munkaidő: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Rövidebb teljes munkaidő (min. 4 óra?)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Általános teljes munkaidő (napi 8, heti 40 óra)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200" dirty="0" smtClean="0">
                <a:latin typeface="+mn-lt"/>
              </a:rPr>
              <a:t>Hosszabb teljes munkaidő (napi 12, heti 60 óra)</a:t>
            </a:r>
          </a:p>
          <a:p>
            <a:pPr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	Korlátozottan: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 smtClean="0">
                <a:latin typeface="+mn-lt"/>
              </a:rPr>
              <a:t>készenléti jellegű munkakör</a:t>
            </a:r>
          </a:p>
          <a:p>
            <a:pPr marL="1257300" lvl="2" indent="-342900">
              <a:spcBef>
                <a:spcPct val="30000"/>
              </a:spcBef>
              <a:buFont typeface="Courier New" pitchFamily="49" charset="0"/>
              <a:buChar char="o"/>
              <a:defRPr/>
            </a:pPr>
            <a:r>
              <a:rPr lang="hu-HU" sz="2200" dirty="0">
                <a:latin typeface="+mn-lt"/>
              </a:rPr>
              <a:t>m</a:t>
            </a:r>
            <a:r>
              <a:rPr lang="hu-HU" sz="2200" dirty="0" smtClean="0">
                <a:latin typeface="+mn-lt"/>
              </a:rPr>
              <a:t>unkáltató hozzátartozója</a:t>
            </a:r>
            <a:endParaRPr lang="hu-HU" sz="2200" dirty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endParaRPr lang="hu-HU" sz="2200" b="1" dirty="0" smtClean="0">
              <a:latin typeface="+mn-lt"/>
            </a:endParaRPr>
          </a:p>
          <a:p>
            <a:pPr marL="0" lvl="2">
              <a:spcBef>
                <a:spcPct val="30000"/>
              </a:spcBef>
              <a:defRPr/>
            </a:pPr>
            <a:r>
              <a:rPr lang="hu-HU" sz="2200" b="1" dirty="0" smtClean="0">
                <a:latin typeface="+mn-lt"/>
              </a:rPr>
              <a:t>Részmunkaidő: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Általános teljes munkaidőnél rövidebb (nincs minimum)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200" dirty="0" smtClean="0">
                <a:latin typeface="+mn-lt"/>
              </a:rPr>
              <a:t>de: egyenlő bér elvénél időarányosság!</a:t>
            </a:r>
            <a:endParaRPr lang="hu-HU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467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Beosztás</a:t>
            </a:r>
          </a:p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szerinti munkaidő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33363" y="1844675"/>
            <a:ext cx="8607425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napi mértéke: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4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</a:t>
            </a:r>
            <a:r>
              <a:rPr lang="hu-HU" sz="2400" dirty="0" smtClean="0">
                <a:latin typeface="+mn-lt"/>
              </a:rPr>
              <a:t>nincs) </a:t>
            </a:r>
            <a:r>
              <a:rPr lang="hu-HU" sz="2400" dirty="0" smtClean="0">
                <a:latin typeface="+mn-lt"/>
                <a:sym typeface="Wingdings" pitchFamily="2" charset="2"/>
              </a:rPr>
              <a:t> csak a </a:t>
            </a:r>
            <a:r>
              <a:rPr lang="hu-HU" sz="2400" dirty="0" smtClean="0">
                <a:latin typeface="+mn-lt"/>
              </a:rPr>
              <a:t>rendes munkaidőre</a:t>
            </a:r>
            <a:endParaRPr lang="hu-HU" sz="2400" dirty="0">
              <a:latin typeface="+mn-lt"/>
            </a:endParaRP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legfeljebb 	12 óra (24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 smtClean="0">
                <a:latin typeface="+mn-lt"/>
                <a:sym typeface="Wingdings" pitchFamily="2" charset="2"/>
              </a:rPr>
              <a:t> </a:t>
            </a:r>
            <a:r>
              <a:rPr lang="hu-HU" sz="2400" dirty="0" smtClean="0">
                <a:latin typeface="+mn-lt"/>
              </a:rPr>
              <a:t>a rendkívüli munkaidővel együtt!</a:t>
            </a:r>
            <a:endParaRPr lang="hu-HU" sz="2400" dirty="0">
              <a:latin typeface="+mn-lt"/>
            </a:endParaRPr>
          </a:p>
          <a:p>
            <a:pPr marL="701675" lvl="2" indent="-342900"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 marL="342900" indent="-342900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Beosztás szerinti munkaidő </a:t>
            </a:r>
            <a:r>
              <a:rPr lang="hu-HU" sz="2400" b="1" dirty="0">
                <a:latin typeface="+mn-lt"/>
              </a:rPr>
              <a:t>heti mértéke: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minimum 	20 óra (</a:t>
            </a:r>
            <a:r>
              <a:rPr lang="hu-HU" sz="2400" dirty="0" err="1">
                <a:latin typeface="+mn-lt"/>
              </a:rPr>
              <a:t>kiv</a:t>
            </a:r>
            <a:r>
              <a:rPr lang="hu-HU" sz="2400" dirty="0">
                <a:latin typeface="+mn-lt"/>
              </a:rPr>
              <a:t>. részmunkaidő esetén nincs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csak a </a:t>
            </a:r>
            <a:r>
              <a:rPr lang="hu-HU" sz="2400" dirty="0"/>
              <a:t>rendes munkaidőre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 smtClean="0">
                <a:latin typeface="+mn-lt"/>
              </a:rPr>
              <a:t>legfeljebb </a:t>
            </a:r>
            <a:r>
              <a:rPr lang="hu-HU" sz="2400" dirty="0">
                <a:latin typeface="+mn-lt"/>
              </a:rPr>
              <a:t>	48 óra (72 óra</a:t>
            </a:r>
            <a:r>
              <a:rPr lang="hu-HU" sz="2400" dirty="0" smtClean="0">
                <a:latin typeface="+mn-lt"/>
              </a:rPr>
              <a:t>) </a:t>
            </a:r>
            <a:r>
              <a:rPr lang="hu-HU" sz="2400" dirty="0">
                <a:sym typeface="Wingdings" pitchFamily="2" charset="2"/>
              </a:rPr>
              <a:t> </a:t>
            </a:r>
            <a:r>
              <a:rPr lang="hu-HU" sz="2400" dirty="0"/>
              <a:t>a rendkívüli munkaidővel együtt</a:t>
            </a:r>
            <a:r>
              <a:rPr lang="hu-HU" sz="2400" dirty="0" smtClean="0"/>
              <a:t>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97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79388" y="1341438"/>
            <a:ext cx="871537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Típusai: </a:t>
            </a:r>
            <a:r>
              <a:rPr lang="hu-HU" sz="2400" dirty="0">
                <a:latin typeface="+mn-lt"/>
              </a:rPr>
              <a:t>munkaidőkeret vagy elszámolási időszak</a:t>
            </a:r>
          </a:p>
          <a:p>
            <a:pPr>
              <a:spcBef>
                <a:spcPct val="30000"/>
              </a:spcBef>
              <a:defRPr/>
            </a:pPr>
            <a:endParaRPr lang="hu-HU" sz="2400" dirty="0">
              <a:latin typeface="+mn-lt"/>
            </a:endParaRPr>
          </a:p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Jellemzői: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Napi egyenlőtlen munkaidő-beosztás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szombatra vagy vasárnapra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Munkaidő beosztása munkaszüneti napra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Beosztás szerinti heti munkaidő átlagosan számít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pihenőnapok összevonása</a:t>
            </a:r>
          </a:p>
          <a:p>
            <a:pPr marL="342900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Heti átlag 48 órás pihenőidő alkalmazása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Egyenlőtlen munkaidő-beosztás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 </a:t>
            </a:r>
            <a:r>
              <a:rPr lang="hu-HU" sz="2400" dirty="0"/>
              <a:t>munkaidő-keretben teljesítendő </a:t>
            </a:r>
            <a:r>
              <a:rPr lang="hu-HU" sz="2400" dirty="0" smtClean="0"/>
              <a:t>munkaidőt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munkaidőkeret </a:t>
            </a:r>
            <a:r>
              <a:rPr lang="hu-HU" sz="2400" b="1" dirty="0" smtClean="0"/>
              <a:t>tartama,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 </a:t>
            </a:r>
            <a:r>
              <a:rPr lang="hu-HU" sz="2400" b="1" dirty="0"/>
              <a:t>napi munkaidő </a:t>
            </a:r>
            <a:r>
              <a:rPr lang="hu-HU" sz="2400" b="1" dirty="0" smtClean="0"/>
              <a:t>és</a:t>
            </a:r>
          </a:p>
          <a:p>
            <a:pPr marL="342900" lvl="2" indent="-342900" algn="just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b="1" dirty="0" smtClean="0"/>
              <a:t>az </a:t>
            </a:r>
            <a:r>
              <a:rPr lang="hu-HU" sz="2400" b="1" dirty="0"/>
              <a:t>általános </a:t>
            </a:r>
            <a:r>
              <a:rPr lang="hu-HU" sz="2400" b="1" dirty="0" smtClean="0"/>
              <a:t>munkarend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alapul </a:t>
            </a:r>
            <a:r>
              <a:rPr lang="hu-HU" sz="2400" dirty="0"/>
              <a:t>vételével kell </a:t>
            </a:r>
            <a:r>
              <a:rPr lang="hu-HU" sz="2400" dirty="0" smtClean="0"/>
              <a:t>megállapítani.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/>
              <a:t>Ennek </a:t>
            </a:r>
            <a:r>
              <a:rPr lang="hu-HU" sz="2400" dirty="0"/>
              <a:t>során az általános munkarend szerinti munkanapra eső munkaszüneti napot figyelmen kívül kell hagyni.</a:t>
            </a:r>
            <a:r>
              <a:rPr lang="hu-HU" sz="2400" dirty="0"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794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 munkaidőkeret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tartama</a:t>
            </a:r>
          </a:p>
        </p:txBody>
      </p:sp>
      <p:graphicFrame>
        <p:nvGraphicFramePr>
          <p:cNvPr id="6" name="Group 53"/>
          <p:cNvGraphicFramePr>
            <a:graphicFrameLocks noGrp="1"/>
          </p:cNvGraphicFramePr>
          <p:nvPr>
            <p:ph/>
          </p:nvPr>
        </p:nvGraphicFramePr>
        <p:xfrm>
          <a:off x="457200" y="1773238"/>
          <a:ext cx="8229600" cy="3790950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Fiatal munkavállaló esetén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heti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munkáltató egyoldalú döntése alapján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Behívásos munkavégzés esetén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max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havi (16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Munkáltató döntése alapján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Megszakítás nélküli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Többműszakos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Idényjellegű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Készenléti jellegű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Légi/vízi/közúti/vasúti közlekedési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Munkakörökben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havi (26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0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Kollektív szerződés alapján, ha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Munkaszervezési vagy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Technológiai okok miatt szükséges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éves (52 heti)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-34925" y="1158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hu-H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Beosztás szerinti munkaidő</a:t>
            </a:r>
          </a:p>
          <a:p>
            <a:pPr marL="457200" indent="-457200">
              <a:defRPr/>
            </a:pPr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munkaidőkeretben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790" y="1340768"/>
            <a:ext cx="8605838" cy="529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  <a:defRPr/>
            </a:pPr>
            <a:r>
              <a:rPr lang="hu-HU" sz="2400" b="1" dirty="0">
                <a:latin typeface="+mn-lt"/>
              </a:rPr>
              <a:t>Általános munkarend esetén: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napi mértéke 8, heti mértéke 40 óra         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az összes munkával töltött óra legfeljebb heti 48 óra lehet 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dirty="0">
                <a:latin typeface="+mn-lt"/>
              </a:rPr>
              <a:t>	</a:t>
            </a:r>
          </a:p>
          <a:p>
            <a:pPr marL="0" lvl="2">
              <a:spcBef>
                <a:spcPct val="30000"/>
              </a:spcBef>
              <a:defRPr/>
            </a:pPr>
            <a:r>
              <a:rPr lang="hu-HU" sz="2400" b="1" dirty="0" smtClean="0">
                <a:latin typeface="+mn-lt"/>
              </a:rPr>
              <a:t>Munkaidőkeret esetén</a:t>
            </a:r>
            <a:r>
              <a:rPr lang="hu-HU" sz="2400" b="1" dirty="0">
                <a:latin typeface="+mn-lt"/>
              </a:rPr>
              <a:t>: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 rendes munkaidő mértékét a napi munkaidő maximuma, és a minimálisan kötelező pihenőidők határozzák meg </a:t>
            </a:r>
          </a:p>
          <a:p>
            <a:pPr marL="342900" lvl="2" indent="-342900"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hu-HU" sz="2400" dirty="0">
                <a:latin typeface="+mn-lt"/>
              </a:rPr>
              <a:t>amíg a rendes munkaidőt nem osztotta be a munkáltató, addig a </a:t>
            </a:r>
            <a:r>
              <a:rPr lang="hu-HU" sz="2400" i="1" dirty="0">
                <a:latin typeface="+mn-lt"/>
              </a:rPr>
              <a:t>mérték alapján </a:t>
            </a:r>
            <a:r>
              <a:rPr lang="hu-HU" sz="2400" dirty="0">
                <a:latin typeface="+mn-lt"/>
              </a:rPr>
              <a:t>nincs rendkívüli </a:t>
            </a:r>
            <a:r>
              <a:rPr lang="hu-HU" sz="2400" dirty="0" smtClean="0">
                <a:latin typeface="+mn-lt"/>
              </a:rPr>
              <a:t>munkavégzés</a:t>
            </a:r>
          </a:p>
          <a:p>
            <a:pPr marL="0" lvl="2" algn="just">
              <a:spcBef>
                <a:spcPct val="30000"/>
              </a:spcBef>
              <a:defRPr/>
            </a:pPr>
            <a:r>
              <a:rPr lang="hu-HU" sz="2400" dirty="0" smtClean="0">
                <a:latin typeface="+mn-lt"/>
              </a:rPr>
              <a:t>De: egyenlőtlen munkaidő-beosztás során a ledolgozható munkaórák </a:t>
            </a:r>
            <a:r>
              <a:rPr lang="hu-HU" sz="2400" b="1" i="1" dirty="0" smtClean="0">
                <a:latin typeface="+mn-lt"/>
              </a:rPr>
              <a:t>mértéke nem növekedhet</a:t>
            </a:r>
            <a:r>
              <a:rPr lang="hu-HU" sz="2400" dirty="0" smtClean="0">
                <a:latin typeface="+mn-lt"/>
              </a:rPr>
              <a:t>, csak az általános munkarend szerinti </a:t>
            </a:r>
            <a:r>
              <a:rPr lang="hu-HU" sz="2400" b="1" i="1" dirty="0" smtClean="0">
                <a:latin typeface="+mn-lt"/>
              </a:rPr>
              <a:t>beosztástól lehet eltérni</a:t>
            </a:r>
            <a:r>
              <a:rPr lang="hu-HU" sz="2400" dirty="0" smtClean="0">
                <a:latin typeface="+mn-lt"/>
              </a:rPr>
              <a:t>!</a:t>
            </a:r>
            <a:endParaRPr lang="hu-H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24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1362</Words>
  <Application>Microsoft Office PowerPoint</Application>
  <PresentationFormat>Diavetítés a képernyőre (4:3 oldalarány)</PresentationFormat>
  <Paragraphs>395</Paragraphs>
  <Slides>22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30" baseType="lpstr">
      <vt:lpstr>Arial</vt:lpstr>
      <vt:lpstr>Arial Narrow</vt:lpstr>
      <vt:lpstr>Calibri</vt:lpstr>
      <vt:lpstr>Courier New</vt:lpstr>
      <vt:lpstr>Times New Roman</vt:lpstr>
      <vt:lpstr>Verdana</vt:lpstr>
      <vt:lpstr>Wingdings</vt:lpstr>
      <vt:lpstr>Office-téma</vt:lpstr>
      <vt:lpstr>  Munkaidő  2. előadás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Elszámolás munkaidőkeret alkalmazása esetén</vt:lpstr>
      <vt:lpstr>PowerPoint-bemutató</vt:lpstr>
      <vt:lpstr>PowerPoint-bemutató</vt:lpstr>
      <vt:lpstr>PowerPoint-bemutató</vt:lpstr>
      <vt:lpstr>PowerPoint-bemutató</vt:lpstr>
      <vt:lpstr>PowerPoint-bemutató</vt:lpstr>
      <vt:lpstr>Védett munkavállalói csoportok</vt:lpstr>
      <vt:lpstr>PowerPoint-bemutató</vt:lpstr>
      <vt:lpstr>Nyilvántartási kötelezettségek I.</vt:lpstr>
      <vt:lpstr>Nyilvántartási kötelezettségek II.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 munkaidő szabályok újdonságai</dc:title>
  <dc:creator>dr. Takács Gábor</dc:creator>
  <cp:lastModifiedBy>Gyulavári Tamás</cp:lastModifiedBy>
  <cp:revision>79</cp:revision>
  <dcterms:created xsi:type="dcterms:W3CDTF">2012-05-25T05:55:55Z</dcterms:created>
  <dcterms:modified xsi:type="dcterms:W3CDTF">2018-02-19T09:53:11Z</dcterms:modified>
</cp:coreProperties>
</file>